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20" r:id="rId4"/>
    <p:sldId id="298" r:id="rId5"/>
    <p:sldId id="321" r:id="rId6"/>
    <p:sldId id="322" r:id="rId7"/>
    <p:sldId id="267" r:id="rId8"/>
    <p:sldId id="314" r:id="rId9"/>
    <p:sldId id="28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AF6"/>
    <a:srgbClr val="5B7191"/>
    <a:srgbClr val="CDD5DD"/>
    <a:srgbClr val="74859B"/>
    <a:srgbClr val="C4D2E7"/>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93019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9300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996114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878975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644734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932270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35D8dB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IT SERVICE CONTINUITY PLAN</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413814"/>
            <a:ext cx="11221474" cy="1046440"/>
          </a:xfrm>
          <a:prstGeom prst="rect">
            <a:avLst/>
          </a:prstGeom>
          <a:noFill/>
        </p:spPr>
        <p:txBody>
          <a:bodyPr wrap="square" rtlCol="0">
            <a:spAutoFit/>
          </a:bodyPr>
          <a:lstStyle/>
          <a:p>
            <a:r>
              <a:rPr lang="en-US" sz="6200" dirty="0">
                <a:latin typeface="Century Gothic" panose="020B0502020202020204" pitchFamily="34" charset="0"/>
              </a:rPr>
              <a:t>IT SERVICE CONTINUITY PLAN</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977839"/>
            <a:ext cx="7854449" cy="2862322"/>
          </a:xfrm>
          <a:prstGeom prst="rect">
            <a:avLst/>
          </a:prstGeom>
          <a:noFill/>
        </p:spPr>
        <p:txBody>
          <a:bodyPr wrap="square" rtlCol="0">
            <a:spAutoFit/>
          </a:bodyPr>
          <a:lstStyle/>
          <a:p>
            <a:r>
              <a:rPr lang="en-US" sz="2000" dirty="0">
                <a:latin typeface="Century Gothic" panose="020B0502020202020204" pitchFamily="34" charset="0"/>
              </a:rPr>
              <a:t>COMPANY NAME</a:t>
            </a:r>
          </a:p>
          <a:p>
            <a:r>
              <a:rPr lang="en-US" sz="2000" dirty="0">
                <a:latin typeface="Century Gothic" panose="020B0502020202020204" pitchFamily="34" charset="0"/>
              </a:rPr>
              <a:t>Street Address</a:t>
            </a:r>
          </a:p>
          <a:p>
            <a:r>
              <a:rPr lang="en-US" sz="2000" dirty="0">
                <a:latin typeface="Century Gothic" panose="020B0502020202020204" pitchFamily="34" charset="0"/>
              </a:rPr>
              <a:t>City, State and Zip</a:t>
            </a:r>
          </a:p>
          <a:p>
            <a:endParaRPr lang="en-US" sz="2000" dirty="0">
              <a:latin typeface="Century Gothic" panose="020B0502020202020204" pitchFamily="34" charset="0"/>
            </a:endParaRPr>
          </a:p>
          <a:p>
            <a:r>
              <a:rPr lang="en-US" sz="2000" dirty="0" err="1">
                <a:latin typeface="Century Gothic" panose="020B0502020202020204" pitchFamily="34" charset="0"/>
              </a:rPr>
              <a:t>webaddress.com</a:t>
            </a:r>
            <a:endParaRPr lang="en-US" sz="2000" dirty="0">
              <a:latin typeface="Century Gothic" panose="020B0502020202020204" pitchFamily="34" charset="0"/>
            </a:endParaRPr>
          </a:p>
          <a:p>
            <a:endParaRPr lang="en-US" sz="2000" dirty="0">
              <a:latin typeface="Century Gothic" panose="020B0502020202020204" pitchFamily="34" charset="0"/>
            </a:endParaRPr>
          </a:p>
          <a:p>
            <a:r>
              <a:rPr lang="en-US" sz="2000" dirty="0">
                <a:latin typeface="Century Gothic" panose="020B0502020202020204" pitchFamily="34" charset="0"/>
              </a:rPr>
              <a:t>VERSION 0.0.0</a:t>
            </a:r>
          </a:p>
          <a:p>
            <a:endParaRPr lang="en-US" sz="2000" dirty="0">
              <a:latin typeface="Century Gothic" panose="020B0502020202020204" pitchFamily="34" charset="0"/>
            </a:endParaRPr>
          </a:p>
          <a:p>
            <a:r>
              <a:rPr lang="en-US"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56931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880374"/>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pic>
        <p:nvPicPr>
          <p:cNvPr id="4" name="Рисунок 3">
            <a:hlinkClick r:id="rId3"/>
            <a:extLst>
              <a:ext uri="{FF2B5EF4-FFF2-40B4-BE49-F238E27FC236}">
                <a16:creationId xmlns:a16="http://schemas.microsoft.com/office/drawing/2014/main" id="{501BC74A-EF47-45CC-A555-24658DB9A58A}"/>
              </a:ext>
            </a:extLst>
          </p:cNvPr>
          <p:cNvPicPr>
            <a:picLocks noChangeAspect="1"/>
          </p:cNvPicPr>
          <p:nvPr/>
        </p:nvPicPr>
        <p:blipFill>
          <a:blip r:embed="rId4"/>
          <a:stretch>
            <a:fillRect/>
          </a:stretch>
        </p:blipFill>
        <p:spPr>
          <a:xfrm>
            <a:off x="8053326" y="289469"/>
            <a:ext cx="3114798" cy="432780"/>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82949040"/>
              </p:ext>
            </p:extLst>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573916385"/>
              </p:ext>
            </p:extLst>
          </p:nvPr>
        </p:nvGraphicFramePr>
        <p:xfrm>
          <a:off x="328246" y="228600"/>
          <a:ext cx="11578003"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49811">
                  <a:extLst>
                    <a:ext uri="{9D8B030D-6E8A-4147-A177-3AD203B41FA5}">
                      <a16:colId xmlns:a16="http://schemas.microsoft.com/office/drawing/2014/main" val="2448353432"/>
                    </a:ext>
                  </a:extLst>
                </a:gridCol>
                <a:gridCol w="10028192">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1171575" y="6477000"/>
            <a:ext cx="10893466"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WHAT’S INSIDE</a:t>
            </a:r>
          </a:p>
        </p:txBody>
      </p:sp>
      <p:sp>
        <p:nvSpPr>
          <p:cNvPr id="3" name="TextBox 2">
            <a:extLst>
              <a:ext uri="{FF2B5EF4-FFF2-40B4-BE49-F238E27FC236}">
                <a16:creationId xmlns:a16="http://schemas.microsoft.com/office/drawing/2014/main" id="{2F866523-4C8E-7643-889D-E7B32BD5DA74}"/>
              </a:ext>
            </a:extLst>
          </p:cNvPr>
          <p:cNvSpPr txBox="1"/>
          <p:nvPr/>
        </p:nvSpPr>
        <p:spPr>
          <a:xfrm>
            <a:off x="1973179" y="876716"/>
            <a:ext cx="9890575" cy="4247317"/>
          </a:xfrm>
          <a:prstGeom prst="rect">
            <a:avLst/>
          </a:prstGeom>
          <a:noFill/>
        </p:spPr>
        <p:txBody>
          <a:bodyPr wrap="square" numCol="2" rtlCol="0">
            <a:spAutoFit/>
          </a:bodyPr>
          <a:lstStyle/>
          <a:p>
            <a:pPr>
              <a:lnSpc>
                <a:spcPct val="200000"/>
              </a:lnSpc>
            </a:pPr>
            <a:r>
              <a:rPr lang="en-US" dirty="0">
                <a:latin typeface="Century Gothic" panose="020B0502020202020204" pitchFamily="34" charset="0"/>
              </a:rPr>
              <a:t>1. SCOPE</a:t>
            </a:r>
          </a:p>
          <a:p>
            <a:pPr>
              <a:lnSpc>
                <a:spcPct val="200000"/>
              </a:lnSpc>
            </a:pPr>
            <a:r>
              <a:rPr lang="en-US" dirty="0">
                <a:latin typeface="Century Gothic" panose="020B0502020202020204" pitchFamily="34" charset="0"/>
              </a:rPr>
              <a:t>2. RECOVERY OBJECTIVES</a:t>
            </a:r>
          </a:p>
          <a:p>
            <a:pPr lvl="1">
              <a:lnSpc>
                <a:spcPct val="150000"/>
              </a:lnSpc>
            </a:pPr>
            <a:r>
              <a:rPr lang="en-US" dirty="0">
                <a:latin typeface="Century Gothic" panose="020B0502020202020204" pitchFamily="34" charset="0"/>
              </a:rPr>
              <a:t>A. RECOVERY TIME OBJECTIVE (RTO)</a:t>
            </a:r>
          </a:p>
          <a:p>
            <a:pPr lvl="1">
              <a:lnSpc>
                <a:spcPct val="150000"/>
              </a:lnSpc>
            </a:pPr>
            <a:r>
              <a:rPr lang="en-US" dirty="0">
                <a:latin typeface="Century Gothic" panose="020B0502020202020204" pitchFamily="34" charset="0"/>
              </a:rPr>
              <a:t>B. RECOVERY POINT OBJECTIVE (RPO)</a:t>
            </a:r>
          </a:p>
          <a:p>
            <a:pPr>
              <a:lnSpc>
                <a:spcPct val="200000"/>
              </a:lnSpc>
            </a:pPr>
            <a:r>
              <a:rPr lang="en-US" dirty="0">
                <a:latin typeface="Century Gothic" panose="020B0502020202020204" pitchFamily="34" charset="0"/>
              </a:rPr>
              <a:t>3. RECOVERY TEAM</a:t>
            </a:r>
          </a:p>
          <a:p>
            <a:pPr lvl="1">
              <a:lnSpc>
                <a:spcPct val="150000"/>
              </a:lnSpc>
            </a:pPr>
            <a:r>
              <a:rPr lang="en-US" dirty="0">
                <a:latin typeface="Century Gothic" panose="020B0502020202020204" pitchFamily="34" charset="0"/>
              </a:rPr>
              <a:t>A. SERVICE / ROLE / FUNCTION</a:t>
            </a:r>
          </a:p>
          <a:p>
            <a:pPr lvl="1">
              <a:lnSpc>
                <a:spcPct val="150000"/>
              </a:lnSpc>
            </a:pPr>
            <a:r>
              <a:rPr lang="en-US" dirty="0">
                <a:latin typeface="Century Gothic" panose="020B0502020202020204" pitchFamily="34" charset="0"/>
              </a:rPr>
              <a:t>B. RESPONSIBILITY</a:t>
            </a:r>
          </a:p>
          <a:p>
            <a:pPr lvl="1">
              <a:lnSpc>
                <a:spcPct val="150000"/>
              </a:lnSpc>
            </a:pPr>
            <a:r>
              <a:rPr lang="en-US" dirty="0">
                <a:latin typeface="Century Gothic" panose="020B0502020202020204" pitchFamily="34" charset="0"/>
              </a:rPr>
              <a:t>C. DEPENDENCIES</a:t>
            </a:r>
          </a:p>
          <a:p>
            <a:pPr lvl="1">
              <a:lnSpc>
                <a:spcPct val="150000"/>
              </a:lnSpc>
            </a:pPr>
            <a:r>
              <a:rPr lang="en-US" dirty="0">
                <a:latin typeface="Century Gothic" panose="020B0502020202020204" pitchFamily="34" charset="0"/>
              </a:rPr>
              <a:t>D. EXPECTED RESPONSE TIME</a:t>
            </a:r>
          </a:p>
          <a:p>
            <a:pPr>
              <a:lnSpc>
                <a:spcPct val="200000"/>
              </a:lnSpc>
            </a:pPr>
            <a:r>
              <a:rPr lang="en-US" dirty="0">
                <a:latin typeface="Century Gothic" panose="020B0502020202020204" pitchFamily="34" charset="0"/>
              </a:rPr>
              <a:t>4. RECOVERY STRATEGY</a:t>
            </a:r>
          </a:p>
          <a:p>
            <a:pPr lvl="1">
              <a:lnSpc>
                <a:spcPct val="150000"/>
              </a:lnSpc>
            </a:pPr>
            <a:r>
              <a:rPr lang="en-US" dirty="0">
                <a:latin typeface="Century Gothic" panose="020B0502020202020204" pitchFamily="34" charset="0"/>
              </a:rPr>
              <a:t>A. INITIAL RECOVERY</a:t>
            </a:r>
          </a:p>
          <a:p>
            <a:pPr lvl="1">
              <a:lnSpc>
                <a:spcPct val="150000"/>
              </a:lnSpc>
            </a:pPr>
            <a:r>
              <a:rPr lang="en-US" dirty="0">
                <a:latin typeface="Century Gothic" panose="020B0502020202020204" pitchFamily="34" charset="0"/>
              </a:rPr>
              <a:t>B. OVERALL RECOVERY STRATEGY</a:t>
            </a:r>
          </a:p>
          <a:p>
            <a:pPr lvl="1">
              <a:lnSpc>
                <a:spcPct val="150000"/>
              </a:lnSpc>
            </a:pPr>
            <a:r>
              <a:rPr lang="en-US" dirty="0">
                <a:latin typeface="Century Gothic" panose="020B0502020202020204" pitchFamily="34" charset="0"/>
              </a:rPr>
              <a:t>	i. RECOVERY SCENARIOS</a:t>
            </a:r>
          </a:p>
          <a:p>
            <a:pPr>
              <a:lnSpc>
                <a:spcPct val="200000"/>
              </a:lnSpc>
            </a:pPr>
            <a:r>
              <a:rPr lang="en-US" dirty="0">
                <a:latin typeface="Century Gothic" panose="020B0502020202020204" pitchFamily="34" charset="0"/>
              </a:rPr>
              <a:t>5. RETURN TO OPERATIONS</a:t>
            </a:r>
          </a:p>
          <a:p>
            <a:pPr>
              <a:lnSpc>
                <a:spcPct val="200000"/>
              </a:lnSpc>
            </a:pPr>
            <a:r>
              <a:rPr lang="en-US" dirty="0">
                <a:latin typeface="Century Gothic" panose="020B0502020202020204" pitchFamily="34" charset="0"/>
              </a:rPr>
              <a:t>6. DOCUMENT CHANGE LOG</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900880025"/>
              </p:ext>
            </p:extLst>
          </p:nvPr>
        </p:nvGraphicFramePr>
        <p:xfrm>
          <a:off x="546234" y="722295"/>
          <a:ext cx="11036166" cy="492051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92051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1. SCOPE</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338554"/>
          </a:xfrm>
          <a:prstGeom prst="rect">
            <a:avLst/>
          </a:prstGeom>
          <a:noFill/>
        </p:spPr>
        <p:txBody>
          <a:bodyPr wrap="square" rtlCol="0">
            <a:spAutoFit/>
          </a:bodyPr>
          <a:lstStyle/>
          <a:p>
            <a:r>
              <a:rPr lang="en-US" sz="1600" dirty="0">
                <a:latin typeface="Century Gothic" panose="020B0502020202020204" pitchFamily="34" charset="0"/>
              </a:rPr>
              <a:t>Service Area, Service Offerings, Service Areas that depend on the service at risk</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4B5A14A-994D-2E45-8BDA-35C939E37A7A}"/>
              </a:ext>
            </a:extLst>
          </p:cNvPr>
          <p:cNvGraphicFramePr>
            <a:graphicFrameLocks noGrp="1"/>
          </p:cNvGraphicFramePr>
          <p:nvPr>
            <p:extLst>
              <p:ext uri="{D42A27DB-BD31-4B8C-83A1-F6EECF244321}">
                <p14:modId xmlns:p14="http://schemas.microsoft.com/office/powerpoint/2010/main" val="733410621"/>
              </p:ext>
            </p:extLst>
          </p:nvPr>
        </p:nvGraphicFramePr>
        <p:xfrm>
          <a:off x="546232" y="433137"/>
          <a:ext cx="11004083" cy="5670884"/>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929515">
                  <a:extLst>
                    <a:ext uri="{9D8B030D-6E8A-4147-A177-3AD203B41FA5}">
                      <a16:colId xmlns:a16="http://schemas.microsoft.com/office/drawing/2014/main" val="2448353432"/>
                    </a:ext>
                  </a:extLst>
                </a:gridCol>
                <a:gridCol w="7074568">
                  <a:extLst>
                    <a:ext uri="{9D8B030D-6E8A-4147-A177-3AD203B41FA5}">
                      <a16:colId xmlns:a16="http://schemas.microsoft.com/office/drawing/2014/main" val="185754983"/>
                    </a:ext>
                  </a:extLst>
                </a:gridCol>
              </a:tblGrid>
              <a:tr h="2791326">
                <a:tc>
                  <a:txBody>
                    <a:bodyPr/>
                    <a:lstStyle/>
                    <a:p>
                      <a:pPr marL="342900" indent="-342900" algn="l" fontAlgn="b">
                        <a:buAutoNum type="alphaUcPeriod"/>
                      </a:pPr>
                      <a:r>
                        <a:rPr lang="en-US" sz="1600" b="1" u="none" strike="noStrike" dirty="0">
                          <a:solidFill>
                            <a:schemeClr val="bg1"/>
                          </a:solidFill>
                          <a:effectLst/>
                          <a:latin typeface="Century Gothic" panose="020B0502020202020204" pitchFamily="34" charset="0"/>
                        </a:rPr>
                        <a:t>RECOVERY TIME OBJECTIVE (RTO)</a:t>
                      </a:r>
                      <a:br>
                        <a:rPr lang="en-US" sz="1600" b="1" i="0" u="none" strike="noStrike" kern="1200" dirty="0">
                          <a:solidFill>
                            <a:schemeClr val="bg1"/>
                          </a:solidFill>
                          <a:effectLst/>
                          <a:latin typeface="Century Gothic" panose="020B0502020202020204" pitchFamily="34" charset="0"/>
                          <a:ea typeface="+mn-ea"/>
                          <a:cs typeface="+mn-cs"/>
                        </a:rPr>
                      </a:br>
                      <a:br>
                        <a:rPr lang="en-US" sz="2800" b="1" i="0" u="none" strike="noStrike" kern="1200" dirty="0">
                          <a:solidFill>
                            <a:schemeClr val="bg1"/>
                          </a:solidFill>
                          <a:effectLst/>
                          <a:latin typeface="Century Gothic" panose="020B0502020202020204" pitchFamily="34" charset="0"/>
                          <a:ea typeface="+mn-ea"/>
                          <a:cs typeface="+mn-cs"/>
                        </a:rPr>
                      </a:br>
                      <a:r>
                        <a:rPr lang="en-US" sz="1600" kern="1200" dirty="0">
                          <a:solidFill>
                            <a:schemeClr val="bg1"/>
                          </a:solidFill>
                          <a:effectLst/>
                          <a:latin typeface="Century Gothic" panose="020B0502020202020204" pitchFamily="34" charset="0"/>
                          <a:ea typeface="+mn-ea"/>
                          <a:cs typeface="+mn-cs"/>
                        </a:rPr>
                        <a:t>The maximum</a:t>
                      </a:r>
                      <a:r>
                        <a:rPr lang="en-US" sz="1600" kern="1200" baseline="0" dirty="0">
                          <a:solidFill>
                            <a:schemeClr val="bg1"/>
                          </a:solidFill>
                          <a:effectLst/>
                          <a:latin typeface="Century Gothic" panose="020B0502020202020204" pitchFamily="34" charset="0"/>
                          <a:ea typeface="+mn-ea"/>
                          <a:cs typeface="+mn-cs"/>
                        </a:rPr>
                        <a:t> </a:t>
                      </a:r>
                      <a:r>
                        <a:rPr lang="en-US" sz="1600" kern="1200" dirty="0">
                          <a:solidFill>
                            <a:schemeClr val="bg1"/>
                          </a:solidFill>
                          <a:effectLst/>
                          <a:latin typeface="Century Gothic" panose="020B0502020202020204" pitchFamily="34" charset="0"/>
                          <a:ea typeface="+mn-ea"/>
                          <a:cs typeface="+mn-cs"/>
                        </a:rPr>
                        <a:t>length of time during which IT processes can be down before the</a:t>
                      </a:r>
                      <a:r>
                        <a:rPr lang="en-US" sz="1600" kern="1200" baseline="0" dirty="0">
                          <a:solidFill>
                            <a:schemeClr val="bg1"/>
                          </a:solidFill>
                          <a:effectLst/>
                          <a:latin typeface="Century Gothic" panose="020B0502020202020204" pitchFamily="34" charset="0"/>
                          <a:ea typeface="+mn-ea"/>
                          <a:cs typeface="+mn-cs"/>
                        </a:rPr>
                        <a:t> disruption</a:t>
                      </a:r>
                      <a:r>
                        <a:rPr lang="en-US" sz="1600" kern="1200" dirty="0">
                          <a:solidFill>
                            <a:schemeClr val="bg1"/>
                          </a:solidFill>
                          <a:effectLst/>
                          <a:latin typeface="Century Gothic" panose="020B0502020202020204" pitchFamily="34" charset="0"/>
                          <a:ea typeface="+mn-ea"/>
                          <a:cs typeface="+mn-cs"/>
                        </a:rPr>
                        <a:t> impacts the business</a:t>
                      </a:r>
                      <a:endParaRPr lang="en-US" sz="1800" kern="1200" dirty="0">
                        <a:solidFill>
                          <a:schemeClr val="bg1"/>
                        </a:solidFill>
                        <a:effectLst/>
                        <a:latin typeface="Century Gothic" panose="020B0502020202020204" pitchFamily="34" charset="0"/>
                        <a:ea typeface="+mn-ea"/>
                        <a:cs typeface="+mn-cs"/>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r h="898358">
                <a:tc>
                  <a:txBody>
                    <a:bodyPr/>
                    <a:lstStyle/>
                    <a:p>
                      <a:pPr algn="l" fontAlgn="b">
                        <a:lnSpc>
                          <a:spcPct val="100000"/>
                        </a:lnSpc>
                      </a:pPr>
                      <a:r>
                        <a:rPr lang="en-US" sz="1600" b="1" i="0" u="none" strike="noStrike" dirty="0">
                          <a:solidFill>
                            <a:schemeClr val="bg1"/>
                          </a:solidFill>
                          <a:effectLst/>
                          <a:latin typeface="Century Gothic" panose="020B0502020202020204" pitchFamily="34" charset="0"/>
                        </a:rPr>
                        <a:t>B. RECOVERY POINT OBJECTIVE (RPO)</a:t>
                      </a:r>
                      <a:endParaRPr lang="en-US" sz="16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solidFill>
                      <a:schemeClr val="tx2">
                        <a:lumMod val="75000"/>
                      </a:schemeClr>
                    </a:solidFill>
                  </a:tcPr>
                </a:tc>
                <a:tc rowSpan="2">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37250388"/>
                  </a:ext>
                </a:extLst>
              </a:tr>
              <a:tr h="1395663">
                <a:tc>
                  <a:txBody>
                    <a:bodyPr/>
                    <a:lstStyle/>
                    <a:p>
                      <a:pPr algn="l" fontAlgn="b">
                        <a:lnSpc>
                          <a:spcPct val="100000"/>
                        </a:lnSpc>
                      </a:pPr>
                      <a:r>
                        <a:rPr lang="en-US" sz="1600" b="0" i="0" u="none" strike="noStrike" dirty="0">
                          <a:solidFill>
                            <a:schemeClr val="bg1"/>
                          </a:solidFill>
                          <a:effectLst/>
                          <a:latin typeface="Century Gothic" panose="020B0502020202020204" pitchFamily="34" charset="0"/>
                        </a:rPr>
                        <a:t>The maximum interval of data loss since the last IT service backup that the business can tolerate while </a:t>
                      </a:r>
                      <a:r>
                        <a:rPr lang="en-US" sz="1600" b="0" i="0" u="none" strike="noStrike">
                          <a:solidFill>
                            <a:schemeClr val="bg1"/>
                          </a:solidFill>
                          <a:effectLst/>
                          <a:latin typeface="Century Gothic" panose="020B0502020202020204" pitchFamily="34" charset="0"/>
                        </a:rPr>
                        <a:t>still proceeding </a:t>
                      </a:r>
                      <a:r>
                        <a:rPr lang="en-US" sz="1600" b="0" i="0" u="none" strike="noStrike" dirty="0">
                          <a:solidFill>
                            <a:schemeClr val="bg1"/>
                          </a:solidFill>
                          <a:effectLst/>
                          <a:latin typeface="Century Gothic" panose="020B0502020202020204" pitchFamily="34" charset="0"/>
                        </a:rPr>
                        <a:t>with normal business processes</a:t>
                      </a:r>
                    </a:p>
                    <a:p>
                      <a:pPr algn="l" fontAlgn="b">
                        <a:lnSpc>
                          <a:spcPct val="100000"/>
                        </a:lnSpc>
                      </a:pPr>
                      <a:endParaRPr lang="en-US" sz="1600" b="0" i="0" u="none" strike="noStrike" dirty="0">
                        <a:solidFill>
                          <a:schemeClr val="bg1"/>
                        </a:solidFill>
                        <a:effectLst/>
                        <a:latin typeface="Century Gothic" panose="020B0502020202020204" pitchFamily="34" charset="0"/>
                      </a:endParaRPr>
                    </a:p>
                    <a:p>
                      <a:pPr algn="l" fontAlgn="b">
                        <a:lnSpc>
                          <a:spcPct val="100000"/>
                        </a:lnSpc>
                      </a:pPr>
                      <a:endParaRPr lang="en-US" sz="1600" b="0" i="0" u="none" strike="noStrike" dirty="0">
                        <a:solidFill>
                          <a:schemeClr val="bg1"/>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vMerge="1">
                  <a:txBody>
                    <a:bodyPr/>
                    <a:lstStyle/>
                    <a:p>
                      <a:endParaRPr lang="en-US"/>
                    </a:p>
                  </a:txBody>
                  <a:tcPr/>
                </a:tc>
                <a:extLst>
                  <a:ext uri="{0D108BD9-81ED-4DB2-BD59-A6C34878D82A}">
                    <a16:rowId xmlns:a16="http://schemas.microsoft.com/office/drawing/2014/main" val="284056174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2. RECOVERY OBJECTIVES</a:t>
            </a:r>
          </a:p>
        </p:txBody>
      </p:sp>
    </p:spTree>
    <p:extLst>
      <p:ext uri="{BB962C8B-B14F-4D97-AF65-F5344CB8AC3E}">
        <p14:creationId xmlns:p14="http://schemas.microsoft.com/office/powerpoint/2010/main" val="394539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4B5A14A-994D-2E45-8BDA-35C939E37A7A}"/>
              </a:ext>
            </a:extLst>
          </p:cNvPr>
          <p:cNvGraphicFramePr>
            <a:graphicFrameLocks noGrp="1"/>
          </p:cNvGraphicFramePr>
          <p:nvPr>
            <p:extLst>
              <p:ext uri="{D42A27DB-BD31-4B8C-83A1-F6EECF244321}">
                <p14:modId xmlns:p14="http://schemas.microsoft.com/office/powerpoint/2010/main" val="2512867248"/>
              </p:ext>
            </p:extLst>
          </p:nvPr>
        </p:nvGraphicFramePr>
        <p:xfrm>
          <a:off x="546232" y="352925"/>
          <a:ext cx="11004083" cy="5534528"/>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303873">
                  <a:extLst>
                    <a:ext uri="{9D8B030D-6E8A-4147-A177-3AD203B41FA5}">
                      <a16:colId xmlns:a16="http://schemas.microsoft.com/office/drawing/2014/main" val="2448353432"/>
                    </a:ext>
                  </a:extLst>
                </a:gridCol>
                <a:gridCol w="7700210">
                  <a:extLst>
                    <a:ext uri="{9D8B030D-6E8A-4147-A177-3AD203B41FA5}">
                      <a16:colId xmlns:a16="http://schemas.microsoft.com/office/drawing/2014/main" val="185754983"/>
                    </a:ext>
                  </a:extLst>
                </a:gridCol>
              </a:tblGrid>
              <a:tr h="1383632">
                <a:tc>
                  <a:txBody>
                    <a:bodyPr/>
                    <a:lstStyle/>
                    <a:p>
                      <a:pPr algn="l" fontAlgn="b"/>
                      <a:r>
                        <a:rPr lang="en-US" sz="1600" b="1" u="none" strike="noStrike" dirty="0">
                          <a:solidFill>
                            <a:schemeClr val="bg1"/>
                          </a:solidFill>
                          <a:effectLst/>
                          <a:latin typeface="Century Gothic" panose="020B0502020202020204" pitchFamily="34" charset="0"/>
                        </a:rPr>
                        <a:t>A. SERVICE / ROLE / FUNCTION</a:t>
                      </a:r>
                      <a:endParaRPr lang="en-US" sz="1600" b="1"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r h="1383632">
                <a:tc>
                  <a:txBody>
                    <a:bodyPr/>
                    <a:lstStyle/>
                    <a:p>
                      <a:pPr algn="l" fontAlgn="b"/>
                      <a:r>
                        <a:rPr lang="en-US" sz="1600" b="1" i="0" u="none" strike="noStrike" dirty="0">
                          <a:solidFill>
                            <a:schemeClr val="bg1"/>
                          </a:solidFill>
                          <a:effectLst/>
                          <a:latin typeface="Century Gothic" panose="020B0502020202020204" pitchFamily="34" charset="0"/>
                        </a:rPr>
                        <a:t>B. RESPONSIBILITY</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37250388"/>
                  </a:ext>
                </a:extLst>
              </a:tr>
              <a:tr h="1383632">
                <a:tc>
                  <a:txBody>
                    <a:bodyPr/>
                    <a:lstStyle/>
                    <a:p>
                      <a:pPr algn="l" fontAlgn="b"/>
                      <a:r>
                        <a:rPr lang="en-US" sz="1600" b="1" i="0" u="none" strike="noStrike" dirty="0">
                          <a:solidFill>
                            <a:schemeClr val="bg1"/>
                          </a:solidFill>
                          <a:effectLst/>
                          <a:latin typeface="Century Gothic" panose="020B0502020202020204" pitchFamily="34" charset="0"/>
                        </a:rPr>
                        <a:t>C. DEPENDENCIES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0761641"/>
                  </a:ext>
                </a:extLst>
              </a:tr>
              <a:tr h="1383632">
                <a:tc>
                  <a:txBody>
                    <a:bodyPr/>
                    <a:lstStyle/>
                    <a:p>
                      <a:pPr algn="l" fontAlgn="b"/>
                      <a:r>
                        <a:rPr lang="en-US" sz="1600" b="1" i="0" u="none" strike="noStrike" dirty="0">
                          <a:solidFill>
                            <a:schemeClr val="bg1"/>
                          </a:solidFill>
                          <a:effectLst/>
                          <a:latin typeface="Century Gothic" panose="020B0502020202020204" pitchFamily="34" charset="0"/>
                        </a:rPr>
                        <a:t>D. EXPECTED RESPONSE TIME</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52045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3. RECOVERY TEAM</a:t>
            </a:r>
          </a:p>
        </p:txBody>
      </p:sp>
    </p:spTree>
    <p:extLst>
      <p:ext uri="{BB962C8B-B14F-4D97-AF65-F5344CB8AC3E}">
        <p14:creationId xmlns:p14="http://schemas.microsoft.com/office/powerpoint/2010/main" val="1056837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4B5A14A-994D-2E45-8BDA-35C939E37A7A}"/>
              </a:ext>
            </a:extLst>
          </p:cNvPr>
          <p:cNvGraphicFramePr>
            <a:graphicFrameLocks noGrp="1"/>
          </p:cNvGraphicFramePr>
          <p:nvPr>
            <p:extLst>
              <p:ext uri="{D42A27DB-BD31-4B8C-83A1-F6EECF244321}">
                <p14:modId xmlns:p14="http://schemas.microsoft.com/office/powerpoint/2010/main" val="398982543"/>
              </p:ext>
            </p:extLst>
          </p:nvPr>
        </p:nvGraphicFramePr>
        <p:xfrm>
          <a:off x="546232" y="433137"/>
          <a:ext cx="11004083" cy="548640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11957">
                  <a:extLst>
                    <a:ext uri="{9D8B030D-6E8A-4147-A177-3AD203B41FA5}">
                      <a16:colId xmlns:a16="http://schemas.microsoft.com/office/drawing/2014/main" val="2448353432"/>
                    </a:ext>
                  </a:extLst>
                </a:gridCol>
                <a:gridCol w="9192126">
                  <a:extLst>
                    <a:ext uri="{9D8B030D-6E8A-4147-A177-3AD203B41FA5}">
                      <a16:colId xmlns:a16="http://schemas.microsoft.com/office/drawing/2014/main" val="185754983"/>
                    </a:ext>
                  </a:extLst>
                </a:gridCol>
              </a:tblGrid>
              <a:tr h="3011462">
                <a:tc>
                  <a:txBody>
                    <a:bodyPr/>
                    <a:lstStyle/>
                    <a:p>
                      <a:pPr marL="342900" indent="-342900" algn="l" fontAlgn="b">
                        <a:buAutoNum type="alphaUcPeriod"/>
                      </a:pPr>
                      <a:r>
                        <a:rPr lang="en-US" sz="1600" b="1" u="none" strike="noStrike" dirty="0">
                          <a:solidFill>
                            <a:schemeClr val="bg1"/>
                          </a:solidFill>
                          <a:effectLst/>
                          <a:latin typeface="Century Gothic" panose="020B0502020202020204" pitchFamily="34" charset="0"/>
                        </a:rPr>
                        <a:t>INITIAL RECOVERY</a:t>
                      </a:r>
                      <a:endParaRPr lang="en-US" sz="1800" kern="1200" dirty="0">
                        <a:solidFill>
                          <a:schemeClr val="bg1"/>
                        </a:solidFill>
                        <a:effectLst/>
                        <a:latin typeface="Century Gothic" panose="020B0502020202020204" pitchFamily="34" charset="0"/>
                        <a:ea typeface="+mn-ea"/>
                        <a:cs typeface="+mn-cs"/>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r h="2474938">
                <a:tc>
                  <a:txBody>
                    <a:bodyPr/>
                    <a:lstStyle/>
                    <a:p>
                      <a:pPr algn="l" fontAlgn="b">
                        <a:lnSpc>
                          <a:spcPct val="100000"/>
                        </a:lnSpc>
                      </a:pPr>
                      <a:r>
                        <a:rPr lang="en-US" sz="1600" b="1" i="0" u="none" strike="noStrike" dirty="0">
                          <a:solidFill>
                            <a:schemeClr val="bg1"/>
                          </a:solidFill>
                          <a:effectLst/>
                          <a:latin typeface="Century Gothic" panose="020B0502020202020204" pitchFamily="34" charset="0"/>
                        </a:rPr>
                        <a:t>B. OVERALL</a:t>
                      </a:r>
                    </a:p>
                    <a:p>
                      <a:pPr algn="l" fontAlgn="b">
                        <a:lnSpc>
                          <a:spcPct val="100000"/>
                        </a:lnSpc>
                      </a:pPr>
                      <a:r>
                        <a:rPr lang="en-US" sz="1600" b="1" i="0" u="none" strike="noStrike" dirty="0">
                          <a:solidFill>
                            <a:schemeClr val="bg1"/>
                          </a:solidFill>
                          <a:effectLst/>
                          <a:latin typeface="Century Gothic" panose="020B0502020202020204" pitchFamily="34" charset="0"/>
                        </a:rPr>
                        <a:t>    RECOVERY</a:t>
                      </a:r>
                    </a:p>
                    <a:p>
                      <a:pPr algn="l" fontAlgn="b">
                        <a:lnSpc>
                          <a:spcPct val="100000"/>
                        </a:lnSpc>
                      </a:pPr>
                      <a:r>
                        <a:rPr lang="en-US" sz="1600" b="1" i="0" u="none" strike="noStrike" dirty="0">
                          <a:solidFill>
                            <a:schemeClr val="bg1"/>
                          </a:solidFill>
                          <a:effectLst/>
                          <a:latin typeface="Century Gothic" panose="020B0502020202020204" pitchFamily="34" charset="0"/>
                        </a:rPr>
                        <a:t>    STRATEGY</a:t>
                      </a:r>
                      <a:endParaRPr lang="en-US" sz="1600" b="0" i="0" u="none" strike="noStrike" dirty="0">
                        <a:solidFill>
                          <a:schemeClr val="bg1"/>
                        </a:solidFill>
                        <a:effectLst/>
                        <a:latin typeface="Century Gothic" panose="020B0502020202020204" pitchFamily="34" charset="0"/>
                      </a:endParaRPr>
                    </a:p>
                    <a:p>
                      <a:pPr algn="l" fontAlgn="b">
                        <a:lnSpc>
                          <a:spcPct val="100000"/>
                        </a:lnSpc>
                      </a:pPr>
                      <a:endParaRPr lang="en-US" sz="16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l" fontAlgn="ctr"/>
                      <a:endParaRPr lang="en-US" sz="16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3725038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4. RECOVERY STRATEGY</a:t>
            </a:r>
          </a:p>
        </p:txBody>
      </p:sp>
    </p:spTree>
    <p:extLst>
      <p:ext uri="{BB962C8B-B14F-4D97-AF65-F5344CB8AC3E}">
        <p14:creationId xmlns:p14="http://schemas.microsoft.com/office/powerpoint/2010/main" val="220895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C5DB2548-1866-254F-B96E-1FE384895C99}"/>
              </a:ext>
            </a:extLst>
          </p:cNvPr>
          <p:cNvGraphicFramePr>
            <a:graphicFrameLocks noGrp="1"/>
          </p:cNvGraphicFramePr>
          <p:nvPr>
            <p:extLst>
              <p:ext uri="{D42A27DB-BD31-4B8C-83A1-F6EECF244321}">
                <p14:modId xmlns:p14="http://schemas.microsoft.com/office/powerpoint/2010/main" val="1625320596"/>
              </p:ext>
            </p:extLst>
          </p:nvPr>
        </p:nvGraphicFramePr>
        <p:xfrm>
          <a:off x="368968" y="444717"/>
          <a:ext cx="11502190" cy="536024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1502190">
                  <a:extLst>
                    <a:ext uri="{9D8B030D-6E8A-4147-A177-3AD203B41FA5}">
                      <a16:colId xmlns:a16="http://schemas.microsoft.com/office/drawing/2014/main" val="3503263246"/>
                    </a:ext>
                  </a:extLst>
                </a:gridCol>
              </a:tblGrid>
              <a:tr h="513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entury Gothic" panose="020B0502020202020204" pitchFamily="34" charset="0"/>
                          <a:ea typeface="Calibri" panose="020F0502020204030204" pitchFamily="34" charset="0"/>
                          <a:cs typeface="Times New Roman" panose="02020603050405020304" pitchFamily="18" charset="0"/>
                        </a:rPr>
                        <a:t>4B. i. RECOVERY SCENARIOS   </a:t>
                      </a:r>
                      <a:r>
                        <a:rPr lang="en-US" sz="1400" b="0" dirty="0">
                          <a:effectLst/>
                          <a:latin typeface="Century Gothic" panose="020B0502020202020204" pitchFamily="34" charset="0"/>
                          <a:ea typeface="Calibri" panose="020F0502020204030204" pitchFamily="34" charset="0"/>
                          <a:cs typeface="Times New Roman" panose="02020603050405020304" pitchFamily="18" charset="0"/>
                        </a:rPr>
                        <a:t>Data Failure, Critical Recovery Team is unavailable, Business is inaccessible</a:t>
                      </a:r>
                      <a:endParaRPr lang="en-US"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729673668"/>
                  </a:ext>
                </a:extLst>
              </a:tr>
              <a:tr h="4846320">
                <a:tc>
                  <a:txBody>
                    <a:bodyPr/>
                    <a:lstStyle/>
                    <a:p>
                      <a:pPr marL="0" marR="0" algn="l">
                        <a:spcBef>
                          <a:spcPts val="0"/>
                        </a:spcBef>
                        <a:spcAft>
                          <a:spcPts val="0"/>
                        </a:spcAft>
                      </a:pP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137160" marT="274320" marB="13716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098099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4. RECOVERY STRATEGY</a:t>
            </a:r>
          </a:p>
        </p:txBody>
      </p:sp>
    </p:spTree>
    <p:extLst>
      <p:ext uri="{BB962C8B-B14F-4D97-AF65-F5344CB8AC3E}">
        <p14:creationId xmlns:p14="http://schemas.microsoft.com/office/powerpoint/2010/main" val="2905751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219446284"/>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5. RETURN TO OPERATIONS</a:t>
            </a:r>
          </a:p>
        </p:txBody>
      </p:sp>
    </p:spTree>
    <p:extLst>
      <p:ext uri="{BB962C8B-B14F-4D97-AF65-F5344CB8AC3E}">
        <p14:creationId xmlns:p14="http://schemas.microsoft.com/office/powerpoint/2010/main" val="265581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6. DOCUMENT CHANGE LOG</a:t>
            </a:r>
          </a:p>
        </p:txBody>
      </p:sp>
      <p:graphicFrame>
        <p:nvGraphicFramePr>
          <p:cNvPr id="15" name="Table 14">
            <a:extLst>
              <a:ext uri="{FF2B5EF4-FFF2-40B4-BE49-F238E27FC236}">
                <a16:creationId xmlns:a16="http://schemas.microsoft.com/office/drawing/2014/main" id="{F9999A82-FD5A-3A4E-80B2-C7FB2AAEF6F7}"/>
              </a:ext>
            </a:extLst>
          </p:cNvPr>
          <p:cNvGraphicFramePr>
            <a:graphicFrameLocks noGrp="1"/>
          </p:cNvGraphicFramePr>
          <p:nvPr>
            <p:extLst>
              <p:ext uri="{D42A27DB-BD31-4B8C-83A1-F6EECF244321}">
                <p14:modId xmlns:p14="http://schemas.microsoft.com/office/powerpoint/2010/main" val="3555053462"/>
              </p:ext>
            </p:extLst>
          </p:nvPr>
        </p:nvGraphicFramePr>
        <p:xfrm>
          <a:off x="405063" y="506970"/>
          <a:ext cx="11353799" cy="3744189"/>
        </p:xfrm>
        <a:graphic>
          <a:graphicData uri="http://schemas.openxmlformats.org/drawingml/2006/table">
            <a:tbl>
              <a:tblPr firstRow="1" firstCol="1" bandRow="1">
                <a:tableStyleId>{5C22544A-7EE6-4342-B048-85BDC9FD1C3A}</a:tableStyleId>
              </a:tblPr>
              <a:tblGrid>
                <a:gridCol w="1012759">
                  <a:extLst>
                    <a:ext uri="{9D8B030D-6E8A-4147-A177-3AD203B41FA5}">
                      <a16:colId xmlns:a16="http://schemas.microsoft.com/office/drawing/2014/main" val="166567411"/>
                    </a:ext>
                  </a:extLst>
                </a:gridCol>
                <a:gridCol w="2577312">
                  <a:extLst>
                    <a:ext uri="{9D8B030D-6E8A-4147-A177-3AD203B41FA5}">
                      <a16:colId xmlns:a16="http://schemas.microsoft.com/office/drawing/2014/main" val="758014479"/>
                    </a:ext>
                  </a:extLst>
                </a:gridCol>
                <a:gridCol w="1475994">
                  <a:extLst>
                    <a:ext uri="{9D8B030D-6E8A-4147-A177-3AD203B41FA5}">
                      <a16:colId xmlns:a16="http://schemas.microsoft.com/office/drawing/2014/main" val="3139782178"/>
                    </a:ext>
                  </a:extLst>
                </a:gridCol>
                <a:gridCol w="3783086">
                  <a:extLst>
                    <a:ext uri="{9D8B030D-6E8A-4147-A177-3AD203B41FA5}">
                      <a16:colId xmlns:a16="http://schemas.microsoft.com/office/drawing/2014/main" val="2012729981"/>
                    </a:ext>
                  </a:extLst>
                </a:gridCol>
                <a:gridCol w="2504648">
                  <a:extLst>
                    <a:ext uri="{9D8B030D-6E8A-4147-A177-3AD203B41FA5}">
                      <a16:colId xmlns:a16="http://schemas.microsoft.com/office/drawing/2014/main" val="2293952507"/>
                    </a:ext>
                  </a:extLst>
                </a:gridCol>
              </a:tblGrid>
              <a:tr h="416021">
                <a:tc gridSpan="5">
                  <a:txBody>
                    <a:bodyPr/>
                    <a:lstStyle/>
                    <a:p>
                      <a:pPr marL="0" marR="0" algn="l">
                        <a:spcBef>
                          <a:spcPts val="300"/>
                        </a:spcBef>
                        <a:spcAft>
                          <a:spcPts val="300"/>
                        </a:spcAft>
                      </a:pPr>
                      <a:r>
                        <a:rPr lang="en-US" sz="1400" dirty="0">
                          <a:effectLst/>
                          <a:latin typeface="Century Gothic" panose="020B0502020202020204" pitchFamily="34" charset="0"/>
                        </a:rPr>
                        <a:t>VERSION HISTORY</a:t>
                      </a:r>
                      <a:endParaRPr lang="en-US" sz="2400" b="1" dirty="0">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9266157"/>
                  </a:ext>
                </a:extLst>
              </a:tr>
              <a:tr h="416021">
                <a:tc>
                  <a:txBody>
                    <a:bodyPr/>
                    <a:lstStyle/>
                    <a:p>
                      <a:pPr marL="0" marR="0" algn="l">
                        <a:spcBef>
                          <a:spcPts val="300"/>
                        </a:spcBef>
                        <a:spcAft>
                          <a:spcPts val="300"/>
                        </a:spcAft>
                      </a:pPr>
                      <a:r>
                        <a:rPr lang="en-US" sz="1400" b="1">
                          <a:solidFill>
                            <a:schemeClr val="tx1"/>
                          </a:solidFill>
                          <a:effectLst/>
                          <a:latin typeface="Century Gothic" panose="020B0502020202020204" pitchFamily="34" charset="0"/>
                        </a:rPr>
                        <a:t>VERSION</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APPROVED BY</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REVISION DATE</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a:solidFill>
                            <a:schemeClr val="tx1"/>
                          </a:solidFill>
                          <a:effectLst/>
                          <a:latin typeface="Century Gothic" panose="020B0502020202020204" pitchFamily="34" charset="0"/>
                        </a:rPr>
                        <a:t>DESCRIPTION OF CHANGE</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AUTHOR</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29097060"/>
                  </a:ext>
                </a:extLst>
              </a:tr>
              <a:tr h="416021">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9043089"/>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82363844"/>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3404358"/>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4021803"/>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19674101"/>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965387"/>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9847898"/>
                  </a:ext>
                </a:extLst>
              </a:tr>
            </a:tbl>
          </a:graphicData>
        </a:graphic>
      </p:graphicFrame>
      <p:graphicFrame>
        <p:nvGraphicFramePr>
          <p:cNvPr id="17" name="Table 16">
            <a:extLst>
              <a:ext uri="{FF2B5EF4-FFF2-40B4-BE49-F238E27FC236}">
                <a16:creationId xmlns:a16="http://schemas.microsoft.com/office/drawing/2014/main" id="{A9455C73-1B3D-6F46-AEF0-1BBBE497B265}"/>
              </a:ext>
            </a:extLst>
          </p:cNvPr>
          <p:cNvGraphicFramePr>
            <a:graphicFrameLocks noGrp="1"/>
          </p:cNvGraphicFramePr>
          <p:nvPr>
            <p:extLst>
              <p:ext uri="{D42A27DB-BD31-4B8C-83A1-F6EECF244321}">
                <p14:modId xmlns:p14="http://schemas.microsoft.com/office/powerpoint/2010/main" val="766796727"/>
              </p:ext>
            </p:extLst>
          </p:nvPr>
        </p:nvGraphicFramePr>
        <p:xfrm>
          <a:off x="405063" y="4743885"/>
          <a:ext cx="11353799" cy="1159610"/>
        </p:xfrm>
        <a:graphic>
          <a:graphicData uri="http://schemas.openxmlformats.org/drawingml/2006/table">
            <a:tbl>
              <a:tblPr firstRow="1" firstCol="1" bandRow="1">
                <a:tableStyleId>{5C22544A-7EE6-4342-B048-85BDC9FD1C3A}</a:tableStyleId>
              </a:tblPr>
              <a:tblGrid>
                <a:gridCol w="1416954">
                  <a:extLst>
                    <a:ext uri="{9D8B030D-6E8A-4147-A177-3AD203B41FA5}">
                      <a16:colId xmlns:a16="http://schemas.microsoft.com/office/drawing/2014/main" val="332525248"/>
                    </a:ext>
                  </a:extLst>
                </a:gridCol>
                <a:gridCol w="2974572">
                  <a:extLst>
                    <a:ext uri="{9D8B030D-6E8A-4147-A177-3AD203B41FA5}">
                      <a16:colId xmlns:a16="http://schemas.microsoft.com/office/drawing/2014/main" val="2863594441"/>
                    </a:ext>
                  </a:extLst>
                </a:gridCol>
                <a:gridCol w="631394">
                  <a:extLst>
                    <a:ext uri="{9D8B030D-6E8A-4147-A177-3AD203B41FA5}">
                      <a16:colId xmlns:a16="http://schemas.microsoft.com/office/drawing/2014/main" val="2637052626"/>
                    </a:ext>
                  </a:extLst>
                </a:gridCol>
                <a:gridCol w="3789898">
                  <a:extLst>
                    <a:ext uri="{9D8B030D-6E8A-4147-A177-3AD203B41FA5}">
                      <a16:colId xmlns:a16="http://schemas.microsoft.com/office/drawing/2014/main" val="1119338906"/>
                    </a:ext>
                  </a:extLst>
                </a:gridCol>
                <a:gridCol w="758434">
                  <a:extLst>
                    <a:ext uri="{9D8B030D-6E8A-4147-A177-3AD203B41FA5}">
                      <a16:colId xmlns:a16="http://schemas.microsoft.com/office/drawing/2014/main" val="1533297771"/>
                    </a:ext>
                  </a:extLst>
                </a:gridCol>
                <a:gridCol w="1782547">
                  <a:extLst>
                    <a:ext uri="{9D8B030D-6E8A-4147-A177-3AD203B41FA5}">
                      <a16:colId xmlns:a16="http://schemas.microsoft.com/office/drawing/2014/main" val="2055991214"/>
                    </a:ext>
                  </a:extLst>
                </a:gridCol>
              </a:tblGrid>
              <a:tr h="579805">
                <a:tc>
                  <a:txBody>
                    <a:bodyPr/>
                    <a:lstStyle/>
                    <a:p>
                      <a:pPr marL="0" marR="0" algn="l">
                        <a:spcBef>
                          <a:spcPts val="0"/>
                        </a:spcBef>
                        <a:spcAft>
                          <a:spcPts val="0"/>
                        </a:spcAft>
                      </a:pPr>
                      <a:r>
                        <a:rPr lang="en-US" sz="1400" dirty="0">
                          <a:effectLst/>
                          <a:latin typeface="Century Gothic" panose="020B0502020202020204" pitchFamily="34" charset="0"/>
                        </a:rPr>
                        <a:t>PREPARED BY</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TITLE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1881248"/>
                  </a:ext>
                </a:extLst>
              </a:tr>
              <a:tr h="579805">
                <a:tc>
                  <a:txBody>
                    <a:bodyPr/>
                    <a:lstStyle/>
                    <a:p>
                      <a:pPr marL="0" marR="0" algn="l">
                        <a:spcBef>
                          <a:spcPts val="0"/>
                        </a:spcBef>
                        <a:spcAft>
                          <a:spcPts val="0"/>
                        </a:spcAft>
                      </a:pPr>
                      <a:r>
                        <a:rPr lang="en-US" sz="1400" dirty="0">
                          <a:effectLst/>
                          <a:latin typeface="Century Gothic" panose="020B0502020202020204" pitchFamily="34" charset="0"/>
                        </a:rPr>
                        <a:t>APPROVED BY</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TITLE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36940674"/>
                  </a:ext>
                </a:extLst>
              </a:tr>
            </a:tbl>
          </a:graphicData>
        </a:graphic>
      </p:graphicFrame>
    </p:spTree>
    <p:extLst>
      <p:ext uri="{BB962C8B-B14F-4D97-AF65-F5344CB8AC3E}">
        <p14:creationId xmlns:p14="http://schemas.microsoft.com/office/powerpoint/2010/main" val="3059960691"/>
      </p:ext>
    </p:extLst>
  </p:cSld>
  <p:clrMapOvr>
    <a:masterClrMapping/>
  </p:clrMapOvr>
</p:sld>
</file>

<file path=ppt/theme/theme1.xml><?xml version="1.0" encoding="utf-8"?>
<a:theme xmlns:a="http://schemas.openxmlformats.org/drawingml/2006/main" name="IC-IT-Service-Continuity-Plan-Template_PowerPoint - SR edit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BEFFAEE9-5857-4D45-B5AA-5F15BE7B4EEE}" vid="{19D25F75-DFD0-46B3-B342-DDD141EE50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IC-IT-Service-Continuity-Plan-9465_PowerPoint</Template>
  <TotalTime>1</TotalTime>
  <Words>245</Words>
  <Application>Microsoft Office PowerPoint</Application>
  <PresentationFormat>Широкоэкранный</PresentationFormat>
  <Paragraphs>77</Paragraphs>
  <Slides>10</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Unicode MS</vt:lpstr>
      <vt:lpstr>Calibri</vt:lpstr>
      <vt:lpstr>Calibri Light</vt:lpstr>
      <vt:lpstr>Century Gothic</vt:lpstr>
      <vt:lpstr>IC-IT-Service-Continuity-Plan-Template_PowerPoint - SR edits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2019-10-16T20:17:04Z</dcterms:created>
  <dcterms:modified xsi:type="dcterms:W3CDTF">2019-10-16T20:18:25Z</dcterms:modified>
</cp:coreProperties>
</file>