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9"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74"/>
  </p:normalViewPr>
  <p:slideViewPr>
    <p:cSldViewPr snapToGrid="0" snapToObjects="1">
      <p:cViewPr varScale="1">
        <p:scale>
          <a:sx n="156" d="100"/>
          <a:sy n="156" d="100"/>
        </p:scale>
        <p:origin x="312"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D71EB-5CF1-5841-A189-38D20A67E3B7}" type="datetimeFigureOut">
              <a:rPr lang="en-US" smtClean="0"/>
              <a:t>10/10/2019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5A67DB-321A-D248-98BF-205F464991CF}" type="slidenum">
              <a:rPr lang="en-US" smtClean="0"/>
              <a:t>‹#›</a:t>
            </a:fld>
            <a:endParaRPr lang="en-US"/>
          </a:p>
        </p:txBody>
      </p:sp>
    </p:spTree>
    <p:extLst>
      <p:ext uri="{BB962C8B-B14F-4D97-AF65-F5344CB8AC3E}">
        <p14:creationId xmlns:p14="http://schemas.microsoft.com/office/powerpoint/2010/main" val="2905522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0747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326tml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627977229"/>
              </p:ext>
            </p:extLst>
          </p:nvPr>
        </p:nvGraphicFramePr>
        <p:xfrm>
          <a:off x="254442" y="983867"/>
          <a:ext cx="11704320" cy="5215176"/>
        </p:xfrm>
        <a:graphic>
          <a:graphicData uri="http://schemas.openxmlformats.org/drawingml/2006/table">
            <a:tbl>
              <a:tblPr firstRow="1" bandRow="1">
                <a:tableStyleId>{5C22544A-7EE6-4342-B048-85BDC9FD1C3A}</a:tableStyleId>
              </a:tblPr>
              <a:tblGrid>
                <a:gridCol w="487680">
                  <a:extLst>
                    <a:ext uri="{9D8B030D-6E8A-4147-A177-3AD203B41FA5}">
                      <a16:colId xmlns:a16="http://schemas.microsoft.com/office/drawing/2014/main" val="1042741098"/>
                    </a:ext>
                  </a:extLst>
                </a:gridCol>
                <a:gridCol w="487680">
                  <a:extLst>
                    <a:ext uri="{9D8B030D-6E8A-4147-A177-3AD203B41FA5}">
                      <a16:colId xmlns:a16="http://schemas.microsoft.com/office/drawing/2014/main" val="988972106"/>
                    </a:ext>
                  </a:extLst>
                </a:gridCol>
                <a:gridCol w="487680">
                  <a:extLst>
                    <a:ext uri="{9D8B030D-6E8A-4147-A177-3AD203B41FA5}">
                      <a16:colId xmlns:a16="http://schemas.microsoft.com/office/drawing/2014/main" val="4009861526"/>
                    </a:ext>
                  </a:extLst>
                </a:gridCol>
                <a:gridCol w="487680">
                  <a:extLst>
                    <a:ext uri="{9D8B030D-6E8A-4147-A177-3AD203B41FA5}">
                      <a16:colId xmlns:a16="http://schemas.microsoft.com/office/drawing/2014/main" val="855809354"/>
                    </a:ext>
                  </a:extLst>
                </a:gridCol>
                <a:gridCol w="487680">
                  <a:extLst>
                    <a:ext uri="{9D8B030D-6E8A-4147-A177-3AD203B41FA5}">
                      <a16:colId xmlns:a16="http://schemas.microsoft.com/office/drawing/2014/main" val="2411451484"/>
                    </a:ext>
                  </a:extLst>
                </a:gridCol>
                <a:gridCol w="487680">
                  <a:extLst>
                    <a:ext uri="{9D8B030D-6E8A-4147-A177-3AD203B41FA5}">
                      <a16:colId xmlns:a16="http://schemas.microsoft.com/office/drawing/2014/main" val="1772823707"/>
                    </a:ext>
                  </a:extLst>
                </a:gridCol>
                <a:gridCol w="487680">
                  <a:extLst>
                    <a:ext uri="{9D8B030D-6E8A-4147-A177-3AD203B41FA5}">
                      <a16:colId xmlns:a16="http://schemas.microsoft.com/office/drawing/2014/main" val="2478627590"/>
                    </a:ext>
                  </a:extLst>
                </a:gridCol>
                <a:gridCol w="487680">
                  <a:extLst>
                    <a:ext uri="{9D8B030D-6E8A-4147-A177-3AD203B41FA5}">
                      <a16:colId xmlns:a16="http://schemas.microsoft.com/office/drawing/2014/main" val="2106133440"/>
                    </a:ext>
                  </a:extLst>
                </a:gridCol>
                <a:gridCol w="487680">
                  <a:extLst>
                    <a:ext uri="{9D8B030D-6E8A-4147-A177-3AD203B41FA5}">
                      <a16:colId xmlns:a16="http://schemas.microsoft.com/office/drawing/2014/main" val="1409455263"/>
                    </a:ext>
                  </a:extLst>
                </a:gridCol>
                <a:gridCol w="487680">
                  <a:extLst>
                    <a:ext uri="{9D8B030D-6E8A-4147-A177-3AD203B41FA5}">
                      <a16:colId xmlns:a16="http://schemas.microsoft.com/office/drawing/2014/main" val="2627021225"/>
                    </a:ext>
                  </a:extLst>
                </a:gridCol>
                <a:gridCol w="487680">
                  <a:extLst>
                    <a:ext uri="{9D8B030D-6E8A-4147-A177-3AD203B41FA5}">
                      <a16:colId xmlns:a16="http://schemas.microsoft.com/office/drawing/2014/main" val="3466137375"/>
                    </a:ext>
                  </a:extLst>
                </a:gridCol>
                <a:gridCol w="487680">
                  <a:extLst>
                    <a:ext uri="{9D8B030D-6E8A-4147-A177-3AD203B41FA5}">
                      <a16:colId xmlns:a16="http://schemas.microsoft.com/office/drawing/2014/main" val="3698054950"/>
                    </a:ext>
                  </a:extLst>
                </a:gridCol>
                <a:gridCol w="487680">
                  <a:extLst>
                    <a:ext uri="{9D8B030D-6E8A-4147-A177-3AD203B41FA5}">
                      <a16:colId xmlns:a16="http://schemas.microsoft.com/office/drawing/2014/main" val="4293588345"/>
                    </a:ext>
                  </a:extLst>
                </a:gridCol>
                <a:gridCol w="487680">
                  <a:extLst>
                    <a:ext uri="{9D8B030D-6E8A-4147-A177-3AD203B41FA5}">
                      <a16:colId xmlns:a16="http://schemas.microsoft.com/office/drawing/2014/main" val="3580867955"/>
                    </a:ext>
                  </a:extLst>
                </a:gridCol>
                <a:gridCol w="487680">
                  <a:extLst>
                    <a:ext uri="{9D8B030D-6E8A-4147-A177-3AD203B41FA5}">
                      <a16:colId xmlns:a16="http://schemas.microsoft.com/office/drawing/2014/main" val="1005002453"/>
                    </a:ext>
                  </a:extLst>
                </a:gridCol>
                <a:gridCol w="487680">
                  <a:extLst>
                    <a:ext uri="{9D8B030D-6E8A-4147-A177-3AD203B41FA5}">
                      <a16:colId xmlns:a16="http://schemas.microsoft.com/office/drawing/2014/main" val="3795648227"/>
                    </a:ext>
                  </a:extLst>
                </a:gridCol>
                <a:gridCol w="487680">
                  <a:extLst>
                    <a:ext uri="{9D8B030D-6E8A-4147-A177-3AD203B41FA5}">
                      <a16:colId xmlns:a16="http://schemas.microsoft.com/office/drawing/2014/main" val="1306395828"/>
                    </a:ext>
                  </a:extLst>
                </a:gridCol>
                <a:gridCol w="487680">
                  <a:extLst>
                    <a:ext uri="{9D8B030D-6E8A-4147-A177-3AD203B41FA5}">
                      <a16:colId xmlns:a16="http://schemas.microsoft.com/office/drawing/2014/main" val="860735548"/>
                    </a:ext>
                  </a:extLst>
                </a:gridCol>
                <a:gridCol w="487680">
                  <a:extLst>
                    <a:ext uri="{9D8B030D-6E8A-4147-A177-3AD203B41FA5}">
                      <a16:colId xmlns:a16="http://schemas.microsoft.com/office/drawing/2014/main" val="1452070690"/>
                    </a:ext>
                  </a:extLst>
                </a:gridCol>
                <a:gridCol w="487680">
                  <a:extLst>
                    <a:ext uri="{9D8B030D-6E8A-4147-A177-3AD203B41FA5}">
                      <a16:colId xmlns:a16="http://schemas.microsoft.com/office/drawing/2014/main" val="2857320515"/>
                    </a:ext>
                  </a:extLst>
                </a:gridCol>
                <a:gridCol w="487680">
                  <a:extLst>
                    <a:ext uri="{9D8B030D-6E8A-4147-A177-3AD203B41FA5}">
                      <a16:colId xmlns:a16="http://schemas.microsoft.com/office/drawing/2014/main" val="410285874"/>
                    </a:ext>
                  </a:extLst>
                </a:gridCol>
                <a:gridCol w="487680">
                  <a:extLst>
                    <a:ext uri="{9D8B030D-6E8A-4147-A177-3AD203B41FA5}">
                      <a16:colId xmlns:a16="http://schemas.microsoft.com/office/drawing/2014/main" val="3665994426"/>
                    </a:ext>
                  </a:extLst>
                </a:gridCol>
                <a:gridCol w="487680">
                  <a:extLst>
                    <a:ext uri="{9D8B030D-6E8A-4147-A177-3AD203B41FA5}">
                      <a16:colId xmlns:a16="http://schemas.microsoft.com/office/drawing/2014/main" val="1060021454"/>
                    </a:ext>
                  </a:extLst>
                </a:gridCol>
                <a:gridCol w="487680">
                  <a:extLst>
                    <a:ext uri="{9D8B030D-6E8A-4147-A177-3AD203B41FA5}">
                      <a16:colId xmlns:a16="http://schemas.microsoft.com/office/drawing/2014/main" val="1554453249"/>
                    </a:ext>
                  </a:extLst>
                </a:gridCol>
              </a:tblGrid>
              <a:tr h="457200">
                <a:tc gridSpan="3">
                  <a:txBody>
                    <a:bodyPr/>
                    <a:lstStyle/>
                    <a:p>
                      <a:pPr algn="ctr"/>
                      <a:r>
                        <a:rPr lang="en-US" sz="1000" dirty="0">
                          <a:solidFill>
                            <a:schemeClr val="tx1"/>
                          </a:solidFill>
                          <a:latin typeface="Century Gothic" panose="020B0502020202020204" pitchFamily="34" charset="0"/>
                        </a:rPr>
                        <a:t>2018 - Q3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457200">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JUL</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AUG</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SEPT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OCT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NOV</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DEC</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JAN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FEB</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MAR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800" b="1" dirty="0">
                          <a:solidFill>
                            <a:schemeClr val="tx1"/>
                          </a:solidFill>
                          <a:latin typeface="Century Gothic" panose="020B0502020202020204" pitchFamily="34" charset="0"/>
                        </a:rPr>
                        <a:t>APR</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MAY</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800" b="1" dirty="0">
                          <a:solidFill>
                            <a:schemeClr val="tx1"/>
                          </a:solidFill>
                          <a:latin typeface="Century Gothic" panose="020B0502020202020204" pitchFamily="34" charset="0"/>
                        </a:rPr>
                        <a:t>JUN</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241688">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348629441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22480586"/>
                  </a:ext>
                </a:extLst>
              </a:tr>
              <a:tr h="237744">
                <a:tc gridSpan="2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PRODUCT 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tc>
                <a:extLst>
                  <a:ext uri="{0D108BD9-81ED-4DB2-BD59-A6C34878D82A}">
                    <a16:rowId xmlns:a16="http://schemas.microsoft.com/office/drawing/2014/main" val="198366483"/>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3045752"/>
                  </a:ext>
                </a:extLst>
              </a:tr>
              <a:tr h="241688">
                <a:tc gridSpan="24">
                  <a:txBody>
                    <a:bodyPr/>
                    <a:lstStyle/>
                    <a:p>
                      <a:pPr algn="l"/>
                      <a:r>
                        <a:rPr lang="en-US" sz="800" b="1" dirty="0">
                          <a:solidFill>
                            <a:schemeClr val="tx1"/>
                          </a:solidFill>
                          <a:latin typeface="Century Gothic" panose="020B0502020202020204" pitchFamily="34" charset="0"/>
                        </a:rPr>
                        <a:t>PRODUCT 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772167987"/>
                  </a:ext>
                </a:extLst>
              </a:tr>
              <a:tr h="835478">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514303"/>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750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PLANNING		APPROVED		DEVELOPMENT	      	LAUNCHED</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263523" y="2201674"/>
            <a:ext cx="827310"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1240403" y="2201674"/>
            <a:ext cx="444873"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APP</a:t>
            </a:r>
          </a:p>
        </p:txBody>
      </p:sp>
      <p:sp>
        <p:nvSpPr>
          <p:cNvPr id="23" name="Rounded Rectangle 22">
            <a:extLst>
              <a:ext uri="{FF2B5EF4-FFF2-40B4-BE49-F238E27FC236}">
                <a16:creationId xmlns:a16="http://schemas.microsoft.com/office/drawing/2014/main" id="{00000000-0008-0000-0000-00002B000000}"/>
              </a:ext>
            </a:extLst>
          </p:cNvPr>
          <p:cNvSpPr/>
          <p:nvPr/>
        </p:nvSpPr>
        <p:spPr>
          <a:xfrm>
            <a:off x="1852656" y="2469212"/>
            <a:ext cx="1041621"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3570137" y="2201674"/>
            <a:ext cx="588397"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APP</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1753062" y="2201674"/>
            <a:ext cx="1789043"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bg1"/>
                </a:solidFill>
                <a:latin typeface="Century Gothic" panose="020B0502020202020204" pitchFamily="34" charset="0"/>
                <a:ea typeface="Arial" charset="0"/>
                <a:cs typeface="Arial" charset="0"/>
              </a:rPr>
              <a:t>APP</a:t>
            </a:r>
          </a:p>
        </p:txBody>
      </p:sp>
      <p:sp>
        <p:nvSpPr>
          <p:cNvPr id="26" name="Rounded Rectangle 25">
            <a:extLst>
              <a:ext uri="{FF2B5EF4-FFF2-40B4-BE49-F238E27FC236}">
                <a16:creationId xmlns:a16="http://schemas.microsoft.com/office/drawing/2014/main" id="{00000000-0008-0000-0000-00002D000000}"/>
              </a:ext>
            </a:extLst>
          </p:cNvPr>
          <p:cNvSpPr/>
          <p:nvPr/>
        </p:nvSpPr>
        <p:spPr>
          <a:xfrm>
            <a:off x="1326536" y="3293935"/>
            <a:ext cx="3181854"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WEBSITE</a:t>
            </a:r>
          </a:p>
        </p:txBody>
      </p:sp>
      <p:sp>
        <p:nvSpPr>
          <p:cNvPr id="27" name="Rounded Rectangle 26">
            <a:extLst>
              <a:ext uri="{FF2B5EF4-FFF2-40B4-BE49-F238E27FC236}">
                <a16:creationId xmlns:a16="http://schemas.microsoft.com/office/drawing/2014/main" id="{00000000-0008-0000-0000-00002E000000}"/>
              </a:ext>
            </a:extLst>
          </p:cNvPr>
          <p:cNvSpPr/>
          <p:nvPr/>
        </p:nvSpPr>
        <p:spPr>
          <a:xfrm>
            <a:off x="1933656" y="3546291"/>
            <a:ext cx="873154" cy="146304"/>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MKTG</a:t>
            </a:r>
            <a:r>
              <a:rPr lang="en-US" sz="600" b="1" baseline="0" dirty="0">
                <a:solidFill>
                  <a:schemeClr val="tx1"/>
                </a:solidFill>
                <a:latin typeface="Century Gothic" panose="020B0502020202020204" pitchFamily="34" charset="0"/>
                <a:ea typeface="Arial" charset="0"/>
                <a:cs typeface="Arial" charset="0"/>
              </a:rPr>
              <a:t> CMPGN A</a:t>
            </a:r>
            <a:endParaRPr lang="en-US" sz="600" b="1" dirty="0">
              <a:solidFill>
                <a:schemeClr val="tx1"/>
              </a:solidFill>
              <a:latin typeface="Century Gothic" panose="020B0502020202020204" pitchFamily="34" charset="0"/>
              <a:ea typeface="Arial" charset="0"/>
              <a:cs typeface="Arial" charset="0"/>
            </a:endParaRPr>
          </a:p>
        </p:txBody>
      </p:sp>
      <p:sp>
        <p:nvSpPr>
          <p:cNvPr id="28" name="Rounded Rectangle 27">
            <a:extLst>
              <a:ext uri="{FF2B5EF4-FFF2-40B4-BE49-F238E27FC236}">
                <a16:creationId xmlns:a16="http://schemas.microsoft.com/office/drawing/2014/main" id="{00000000-0008-0000-0000-00002F000000}"/>
              </a:ext>
            </a:extLst>
          </p:cNvPr>
          <p:cNvSpPr/>
          <p:nvPr/>
        </p:nvSpPr>
        <p:spPr>
          <a:xfrm>
            <a:off x="359312" y="3546291"/>
            <a:ext cx="147894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MARKETING CAMPAIGN A</a:t>
            </a:r>
          </a:p>
        </p:txBody>
      </p:sp>
      <p:sp>
        <p:nvSpPr>
          <p:cNvPr id="29" name="Rounded Rectangle 28">
            <a:extLst>
              <a:ext uri="{FF2B5EF4-FFF2-40B4-BE49-F238E27FC236}">
                <a16:creationId xmlns:a16="http://schemas.microsoft.com/office/drawing/2014/main" id="{00000000-0008-0000-0000-000031000000}"/>
              </a:ext>
            </a:extLst>
          </p:cNvPr>
          <p:cNvSpPr/>
          <p:nvPr/>
        </p:nvSpPr>
        <p:spPr>
          <a:xfrm>
            <a:off x="2488758" y="4380683"/>
            <a:ext cx="2775005" cy="146304"/>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DISTRIBUTION</a:t>
            </a:r>
          </a:p>
        </p:txBody>
      </p:sp>
      <p:sp>
        <p:nvSpPr>
          <p:cNvPr id="30" name="Rounded Rectangle 29">
            <a:extLst>
              <a:ext uri="{FF2B5EF4-FFF2-40B4-BE49-F238E27FC236}">
                <a16:creationId xmlns:a16="http://schemas.microsoft.com/office/drawing/2014/main" id="{00000000-0008-0000-0000-000032000000}"/>
              </a:ext>
            </a:extLst>
          </p:cNvPr>
          <p:cNvSpPr/>
          <p:nvPr/>
        </p:nvSpPr>
        <p:spPr>
          <a:xfrm>
            <a:off x="3022932" y="5884194"/>
            <a:ext cx="873207"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1" name="Rounded Rectangle 30">
            <a:extLst>
              <a:ext uri="{FF2B5EF4-FFF2-40B4-BE49-F238E27FC236}">
                <a16:creationId xmlns:a16="http://schemas.microsoft.com/office/drawing/2014/main" id="{00000000-0008-0000-0000-000033000000}"/>
              </a:ext>
            </a:extLst>
          </p:cNvPr>
          <p:cNvSpPr/>
          <p:nvPr/>
        </p:nvSpPr>
        <p:spPr>
          <a:xfrm>
            <a:off x="263523" y="5448560"/>
            <a:ext cx="778098" cy="147626"/>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p>
        </p:txBody>
      </p:sp>
      <p:sp>
        <p:nvSpPr>
          <p:cNvPr id="32" name="Rounded Rectangle 31">
            <a:extLst>
              <a:ext uri="{FF2B5EF4-FFF2-40B4-BE49-F238E27FC236}">
                <a16:creationId xmlns:a16="http://schemas.microsoft.com/office/drawing/2014/main" id="{00000000-0008-0000-0000-000034000000}"/>
              </a:ext>
            </a:extLst>
          </p:cNvPr>
          <p:cNvSpPr/>
          <p:nvPr/>
        </p:nvSpPr>
        <p:spPr>
          <a:xfrm>
            <a:off x="2389144" y="5648556"/>
            <a:ext cx="505134" cy="145831"/>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WEB</a:t>
            </a:r>
            <a:r>
              <a:rPr lang="en-US" sz="600" b="1" baseline="0" dirty="0">
                <a:solidFill>
                  <a:schemeClr val="tx1"/>
                </a:solidFill>
                <a:latin typeface="Century Gothic" panose="020B0502020202020204" pitchFamily="34" charset="0"/>
                <a:ea typeface="Arial" charset="0"/>
                <a:cs typeface="Arial" charset="0"/>
              </a:rPr>
              <a:t> 2.0</a:t>
            </a:r>
            <a:endParaRPr lang="en-US" sz="600" b="1" dirty="0">
              <a:solidFill>
                <a:schemeClr val="tx1"/>
              </a:solidFill>
              <a:latin typeface="Century Gothic" panose="020B0502020202020204" pitchFamily="34" charset="0"/>
              <a:ea typeface="Arial" charset="0"/>
              <a:cs typeface="Arial" charset="0"/>
            </a:endParaRPr>
          </a:p>
        </p:txBody>
      </p:sp>
      <p:sp>
        <p:nvSpPr>
          <p:cNvPr id="33" name="Rounded Rectangle 32">
            <a:extLst>
              <a:ext uri="{FF2B5EF4-FFF2-40B4-BE49-F238E27FC236}">
                <a16:creationId xmlns:a16="http://schemas.microsoft.com/office/drawing/2014/main" id="{00000000-0008-0000-0000-000035000000}"/>
              </a:ext>
            </a:extLst>
          </p:cNvPr>
          <p:cNvSpPr/>
          <p:nvPr/>
        </p:nvSpPr>
        <p:spPr>
          <a:xfrm>
            <a:off x="4247322" y="4622667"/>
            <a:ext cx="936928" cy="146304"/>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tx1"/>
                </a:solidFill>
                <a:latin typeface="Century Gothic" panose="020B0502020202020204" pitchFamily="34" charset="0"/>
                <a:ea typeface="Arial" charset="0"/>
                <a:cs typeface="Arial" charset="0"/>
              </a:rPr>
              <a:t>LOCALIZED CRM</a:t>
            </a:r>
          </a:p>
        </p:txBody>
      </p:sp>
      <p:sp>
        <p:nvSpPr>
          <p:cNvPr id="34" name="Rounded Rectangle 33">
            <a:extLst>
              <a:ext uri="{FF2B5EF4-FFF2-40B4-BE49-F238E27FC236}">
                <a16:creationId xmlns:a16="http://schemas.microsoft.com/office/drawing/2014/main" id="{00000000-0008-0000-0000-000036000000}"/>
              </a:ext>
            </a:extLst>
          </p:cNvPr>
          <p:cNvSpPr/>
          <p:nvPr/>
        </p:nvSpPr>
        <p:spPr>
          <a:xfrm>
            <a:off x="4871502" y="5648556"/>
            <a:ext cx="543336" cy="1454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a:solidFill>
                  <a:schemeClr val="tx1"/>
                </a:solidFill>
                <a:latin typeface="Century Gothic" panose="020B0502020202020204" pitchFamily="34" charset="0"/>
                <a:ea typeface="Arial" charset="0"/>
                <a:cs typeface="Arial" charset="0"/>
              </a:rPr>
              <a:t>WEB 2.0</a:t>
            </a:r>
          </a:p>
        </p:txBody>
      </p:sp>
      <p:sp>
        <p:nvSpPr>
          <p:cNvPr id="35" name="Rounded Rectangle 34">
            <a:extLst>
              <a:ext uri="{FF2B5EF4-FFF2-40B4-BE49-F238E27FC236}">
                <a16:creationId xmlns:a16="http://schemas.microsoft.com/office/drawing/2014/main" id="{00000000-0008-0000-0000-000037000000}"/>
              </a:ext>
            </a:extLst>
          </p:cNvPr>
          <p:cNvSpPr/>
          <p:nvPr/>
        </p:nvSpPr>
        <p:spPr>
          <a:xfrm>
            <a:off x="2926082" y="5648556"/>
            <a:ext cx="1908312" cy="146304"/>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600" b="1" dirty="0">
                <a:solidFill>
                  <a:schemeClr val="bg1"/>
                </a:solidFill>
                <a:latin typeface="Century Gothic" panose="020B0502020202020204" pitchFamily="34" charset="0"/>
                <a:ea typeface="Arial" charset="0"/>
                <a:cs typeface="Arial" charset="0"/>
              </a:rPr>
              <a:t>WEB</a:t>
            </a:r>
            <a:r>
              <a:rPr lang="en-US" sz="600" b="1" baseline="0" dirty="0">
                <a:solidFill>
                  <a:schemeClr val="bg1"/>
                </a:solidFill>
                <a:latin typeface="Century Gothic" panose="020B0502020202020204" pitchFamily="34" charset="0"/>
                <a:ea typeface="Arial" charset="0"/>
                <a:cs typeface="Arial" charset="0"/>
              </a:rPr>
              <a:t> 2.0</a:t>
            </a:r>
            <a:endParaRPr lang="en-US" sz="600" b="1" dirty="0">
              <a:solidFill>
                <a:schemeClr val="bg1"/>
              </a:solidFill>
              <a:latin typeface="Century Gothic" panose="020B0502020202020204" pitchFamily="34" charset="0"/>
              <a:ea typeface="Arial" charset="0"/>
              <a:cs typeface="Arial" charset="0"/>
            </a:endParaRP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6276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6276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6276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6276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3" y="112169"/>
            <a:ext cx="5673890" cy="323165"/>
          </a:xfrm>
          <a:prstGeom prst="rect">
            <a:avLst/>
          </a:prstGeom>
          <a:noFill/>
        </p:spPr>
        <p:txBody>
          <a:bodyPr wrap="square" rtlCol="0">
            <a:spAutoFit/>
          </a:bodyPr>
          <a:lstStyle/>
          <a:p>
            <a:r>
              <a:rPr lang="en-US" sz="1500" b="1" dirty="0">
                <a:solidFill>
                  <a:schemeClr val="bg1">
                    <a:lumMod val="50000"/>
                  </a:schemeClr>
                </a:solidFill>
                <a:latin typeface="Century Gothic" panose="020B0502020202020204" pitchFamily="34" charset="0"/>
              </a:rPr>
              <a:t>MULTIPLE PRODUCT ROADMAP TEMPLATE</a:t>
            </a:r>
          </a:p>
        </p:txBody>
      </p:sp>
      <p:sp>
        <p:nvSpPr>
          <p:cNvPr id="42" name="Rectangle 7">
            <a:extLst>
              <a:ext uri="{FF2B5EF4-FFF2-40B4-BE49-F238E27FC236}">
                <a16:creationId xmlns:a16="http://schemas.microsoft.com/office/drawing/2014/main" id="{8B025227-DF73-6143-8432-7A84DED4FE09}"/>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D20F193A-027E-D34A-8116-0837B2F4041A}"/>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MULTIPLE PRODUCT ROADMAP</a:t>
            </a:r>
          </a:p>
        </p:txBody>
      </p:sp>
      <p:pic>
        <p:nvPicPr>
          <p:cNvPr id="3" name="Рисунок 2">
            <a:hlinkClick r:id="rId2"/>
            <a:extLst>
              <a:ext uri="{FF2B5EF4-FFF2-40B4-BE49-F238E27FC236}">
                <a16:creationId xmlns:a16="http://schemas.microsoft.com/office/drawing/2014/main" id="{76A72C5C-CD17-463E-8528-9FD421926CB3}"/>
              </a:ext>
            </a:extLst>
          </p:cNvPr>
          <p:cNvPicPr>
            <a:picLocks noChangeAspect="1"/>
          </p:cNvPicPr>
          <p:nvPr/>
        </p:nvPicPr>
        <p:blipFill>
          <a:blip r:embed="rId3"/>
          <a:stretch>
            <a:fillRect/>
          </a:stretch>
        </p:blipFill>
        <p:spPr>
          <a:xfrm>
            <a:off x="8090065" y="94906"/>
            <a:ext cx="3114798" cy="432780"/>
          </a:xfrm>
          <a:prstGeom prst="rect">
            <a:avLst/>
          </a:prstGeom>
        </p:spPr>
      </p:pic>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28228880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ple-Product-Roadmap-Template_PPT" id="{6FFC830B-E694-EA49-AF2E-2A21A0D9D86D}" vid="{6B4725B9-70BF-8345-A4CA-E10E76C565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IC-Multiple-Product-Roadmap-Template_PPT</Template>
  <TotalTime>1</TotalTime>
  <Words>92</Words>
  <Application>Microsoft Office PowerPoint</Application>
  <PresentationFormat>Широкоэкранный</PresentationFormat>
  <Paragraphs>58</Paragraphs>
  <Slides>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2018-08-29T15:58:55Z</dcterms:created>
  <dcterms:modified xsi:type="dcterms:W3CDTF">2019-10-10T18:26:03Z</dcterms:modified>
</cp:coreProperties>
</file>