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8" r:id="rId2"/>
    <p:sldId id="309" r:id="rId3"/>
    <p:sldId id="316" r:id="rId4"/>
    <p:sldId id="349" r:id="rId5"/>
    <p:sldId id="350" r:id="rId6"/>
    <p:sldId id="352" r:id="rId7"/>
    <p:sldId id="351" r:id="rId8"/>
    <p:sldId id="342" r:id="rId9"/>
    <p:sldId id="327" r:id="rId10"/>
    <p:sldId id="337"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6" d="100"/>
          <a:sy n="156" d="100"/>
        </p:scale>
        <p:origin x="312"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10/30/2019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74283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322546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654322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10/30/2019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321mZi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ANNUAL REPORT</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794207"/>
            <a:ext cx="11221474" cy="1015663"/>
          </a:xfrm>
          <a:prstGeom prst="rect">
            <a:avLst/>
          </a:prstGeom>
          <a:noFill/>
        </p:spPr>
        <p:txBody>
          <a:bodyPr wrap="square" rtlCol="0">
            <a:spAutoFit/>
          </a:bodyPr>
          <a:lstStyle/>
          <a:p>
            <a:r>
              <a:rPr lang="en-US" sz="6000" dirty="0">
                <a:latin typeface="Century Gothic" panose="020B0502020202020204" pitchFamily="34" charset="0"/>
              </a:rPr>
              <a:t>ANNUAL REPORT</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462213"/>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ORGANIZATION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Complete Physical Address</a:t>
            </a:r>
          </a:p>
          <a:p>
            <a:r>
              <a:rPr lang="en-US" sz="1400" dirty="0">
                <a:solidFill>
                  <a:schemeClr val="tx2"/>
                </a:solidFill>
                <a:latin typeface="Century Gothic" panose="020B0502020202020204" pitchFamily="34" charset="0"/>
              </a:rPr>
              <a:t>Complete Mailing Address (if differs from Physical 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308272127"/>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400" kern="1200" dirty="0">
                        <a:solidFill>
                          <a:schemeClr val="tx1"/>
                        </a:solidFill>
                        <a:effectLst/>
                        <a:latin typeface="Century Gothic" panose="020B0502020202020204" pitchFamily="34" charset="0"/>
                        <a:ea typeface="+mn-ea"/>
                        <a:cs typeface="+mn-cs"/>
                      </a:endParaRPr>
                    </a:p>
                  </a:txBody>
                  <a:tcPr marL="274320" marR="274320" marT="2743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CONCLUSION</a:t>
            </a:r>
          </a:p>
        </p:txBody>
      </p:sp>
    </p:spTree>
    <p:extLst>
      <p:ext uri="{BB962C8B-B14F-4D97-AF65-F5344CB8AC3E}">
        <p14:creationId xmlns:p14="http://schemas.microsoft.com/office/powerpoint/2010/main" val="439307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ANNUAL REPORT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265446"/>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EXECUTIVE SUMMARY</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MISSION STATEMENT</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ACCOMPLISHMENTS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IMPACT STORIES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FINANCIAL DATA</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DONOR LIST</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CONCLUSION</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761997360"/>
              </p:ext>
            </p:extLst>
          </p:nvPr>
        </p:nvGraphicFramePr>
        <p:xfrm>
          <a:off x="502275" y="412123"/>
          <a:ext cx="11333409" cy="5447763"/>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1333409">
                  <a:extLst>
                    <a:ext uri="{9D8B030D-6E8A-4147-A177-3AD203B41FA5}">
                      <a16:colId xmlns:a16="http://schemas.microsoft.com/office/drawing/2014/main" val="4155828514"/>
                    </a:ext>
                  </a:extLst>
                </a:gridCol>
              </a:tblGrid>
              <a:tr h="5447763">
                <a:tc>
                  <a:txBody>
                    <a:bodyPr/>
                    <a:lstStyle/>
                    <a:p>
                      <a:endParaRPr lang="en-US" sz="1200" kern="1200" dirty="0">
                        <a:solidFill>
                          <a:schemeClr val="tx1"/>
                        </a:solidFill>
                        <a:effectLst/>
                        <a:latin typeface="Century Gothic" panose="020B0502020202020204" pitchFamily="34" charset="0"/>
                        <a:ea typeface="+mn-ea"/>
                        <a:cs typeface="+mn-cs"/>
                      </a:endParaRPr>
                    </a:p>
                  </a:txBody>
                  <a:tcPr marL="274320" marR="274320" marT="274320" marB="27432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EXECUTIVE SUMMARY</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nvGraphicFramePr>
        <p:xfrm>
          <a:off x="502275" y="412123"/>
          <a:ext cx="11333409" cy="5447763"/>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1333409">
                  <a:extLst>
                    <a:ext uri="{9D8B030D-6E8A-4147-A177-3AD203B41FA5}">
                      <a16:colId xmlns:a16="http://schemas.microsoft.com/office/drawing/2014/main" val="4155828514"/>
                    </a:ext>
                  </a:extLst>
                </a:gridCol>
              </a:tblGrid>
              <a:tr h="5447763">
                <a:tc>
                  <a:txBody>
                    <a:bodyPr/>
                    <a:lstStyle/>
                    <a:p>
                      <a:endParaRPr lang="en-US" sz="1200" kern="1200" dirty="0">
                        <a:solidFill>
                          <a:schemeClr val="tx1"/>
                        </a:solidFill>
                        <a:effectLst/>
                        <a:latin typeface="Century Gothic" panose="020B0502020202020204" pitchFamily="34" charset="0"/>
                        <a:ea typeface="+mn-ea"/>
                        <a:cs typeface="+mn-cs"/>
                      </a:endParaRPr>
                    </a:p>
                  </a:txBody>
                  <a:tcPr marL="274320" marR="274320" marT="274320" marB="27432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MISSION STATEMENT</a:t>
            </a:r>
          </a:p>
        </p:txBody>
      </p:sp>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nvGraphicFramePr>
        <p:xfrm>
          <a:off x="502275" y="412123"/>
          <a:ext cx="11333409" cy="5447763"/>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1333409">
                  <a:extLst>
                    <a:ext uri="{9D8B030D-6E8A-4147-A177-3AD203B41FA5}">
                      <a16:colId xmlns:a16="http://schemas.microsoft.com/office/drawing/2014/main" val="4155828514"/>
                    </a:ext>
                  </a:extLst>
                </a:gridCol>
              </a:tblGrid>
              <a:tr h="5447763">
                <a:tc>
                  <a:txBody>
                    <a:bodyPr/>
                    <a:lstStyle/>
                    <a:p>
                      <a:endParaRPr lang="en-US" sz="1200" kern="1200" dirty="0">
                        <a:solidFill>
                          <a:schemeClr val="tx1"/>
                        </a:solidFill>
                        <a:effectLst/>
                        <a:latin typeface="Century Gothic" panose="020B0502020202020204" pitchFamily="34" charset="0"/>
                        <a:ea typeface="+mn-ea"/>
                        <a:cs typeface="+mn-cs"/>
                      </a:endParaRPr>
                    </a:p>
                  </a:txBody>
                  <a:tcPr marL="274320" marR="274320" marT="274320" marB="27432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ACCOMPLISHMENTS</a:t>
            </a:r>
          </a:p>
        </p:txBody>
      </p:sp>
    </p:spTree>
    <p:extLst>
      <p:ext uri="{BB962C8B-B14F-4D97-AF65-F5344CB8AC3E}">
        <p14:creationId xmlns:p14="http://schemas.microsoft.com/office/powerpoint/2010/main" val="1873683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nvGraphicFramePr>
        <p:xfrm>
          <a:off x="502275" y="412123"/>
          <a:ext cx="11333409" cy="5447763"/>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1333409">
                  <a:extLst>
                    <a:ext uri="{9D8B030D-6E8A-4147-A177-3AD203B41FA5}">
                      <a16:colId xmlns:a16="http://schemas.microsoft.com/office/drawing/2014/main" val="4155828514"/>
                    </a:ext>
                  </a:extLst>
                </a:gridCol>
              </a:tblGrid>
              <a:tr h="5447763">
                <a:tc>
                  <a:txBody>
                    <a:bodyPr/>
                    <a:lstStyle/>
                    <a:p>
                      <a:endParaRPr lang="en-US" sz="1200" kern="1200" dirty="0">
                        <a:solidFill>
                          <a:schemeClr val="tx1"/>
                        </a:solidFill>
                        <a:effectLst/>
                        <a:latin typeface="Century Gothic" panose="020B0502020202020204" pitchFamily="34" charset="0"/>
                        <a:ea typeface="+mn-ea"/>
                        <a:cs typeface="+mn-cs"/>
                      </a:endParaRPr>
                    </a:p>
                  </a:txBody>
                  <a:tcPr marL="274320" marR="274320" marT="274320" marB="27432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IMPACT STORIES</a:t>
            </a:r>
          </a:p>
        </p:txBody>
      </p:sp>
    </p:spTree>
    <p:extLst>
      <p:ext uri="{BB962C8B-B14F-4D97-AF65-F5344CB8AC3E}">
        <p14:creationId xmlns:p14="http://schemas.microsoft.com/office/powerpoint/2010/main" val="3402983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432648369"/>
              </p:ext>
            </p:extLst>
          </p:nvPr>
        </p:nvGraphicFramePr>
        <p:xfrm>
          <a:off x="502275" y="412123"/>
          <a:ext cx="11333409" cy="5447763"/>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1333409">
                  <a:extLst>
                    <a:ext uri="{9D8B030D-6E8A-4147-A177-3AD203B41FA5}">
                      <a16:colId xmlns:a16="http://schemas.microsoft.com/office/drawing/2014/main" val="4155828514"/>
                    </a:ext>
                  </a:extLst>
                </a:gridCol>
              </a:tblGrid>
              <a:tr h="5447763">
                <a:tc>
                  <a:txBody>
                    <a:bodyPr/>
                    <a:lstStyle/>
                    <a:p>
                      <a:r>
                        <a:rPr lang="en-US" sz="1200" kern="1200" dirty="0">
                          <a:solidFill>
                            <a:schemeClr val="tx1"/>
                          </a:solidFill>
                          <a:effectLst/>
                          <a:latin typeface="Century Gothic" panose="020B0502020202020204" pitchFamily="34" charset="0"/>
                          <a:ea typeface="+mn-ea"/>
                          <a:cs typeface="+mn-cs"/>
                        </a:rPr>
                        <a:t>Provide detailed financial breakdown.  Insert data from or screenshot of Smartsheet template offering “Nonprofit Financial Overview.” </a:t>
                      </a:r>
                    </a:p>
                  </a:txBody>
                  <a:tcPr marL="274320" marR="274320" marT="274320" marB="27432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 DATA</a:t>
            </a:r>
          </a:p>
        </p:txBody>
      </p:sp>
    </p:spTree>
    <p:extLst>
      <p:ext uri="{BB962C8B-B14F-4D97-AF65-F5344CB8AC3E}">
        <p14:creationId xmlns:p14="http://schemas.microsoft.com/office/powerpoint/2010/main" val="6390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1CC641B-CA30-244B-B28C-698977BF9831}"/>
              </a:ext>
            </a:extLst>
          </p:cNvPr>
          <p:cNvPicPr>
            <a:picLocks noChangeAspect="1"/>
          </p:cNvPicPr>
          <p:nvPr/>
        </p:nvPicPr>
        <p:blipFill>
          <a:blip r:embed="rId3"/>
          <a:stretch>
            <a:fillRect/>
          </a:stretch>
        </p:blipFill>
        <p:spPr>
          <a:xfrm>
            <a:off x="126960" y="258360"/>
            <a:ext cx="11743308" cy="18285166"/>
          </a:xfrm>
          <a:prstGeom prst="rect">
            <a:avLst/>
          </a:prstGeom>
        </p:spPr>
      </p:pic>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 OVERVIEW</a:t>
            </a:r>
          </a:p>
        </p:txBody>
      </p:sp>
    </p:spTree>
    <p:extLst>
      <p:ext uri="{BB962C8B-B14F-4D97-AF65-F5344CB8AC3E}">
        <p14:creationId xmlns:p14="http://schemas.microsoft.com/office/powerpoint/2010/main" val="2678152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1607079664"/>
              </p:ext>
            </p:extLst>
          </p:nvPr>
        </p:nvGraphicFramePr>
        <p:xfrm>
          <a:off x="405423" y="613673"/>
          <a:ext cx="11381153" cy="5120640"/>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8930822">
                  <a:extLst>
                    <a:ext uri="{9D8B030D-6E8A-4147-A177-3AD203B41FA5}">
                      <a16:colId xmlns:a16="http://schemas.microsoft.com/office/drawing/2014/main" val="3112382737"/>
                    </a:ext>
                  </a:extLst>
                </a:gridCol>
                <a:gridCol w="2450331">
                  <a:extLst>
                    <a:ext uri="{9D8B030D-6E8A-4147-A177-3AD203B41FA5}">
                      <a16:colId xmlns:a16="http://schemas.microsoft.com/office/drawing/2014/main" val="3678462757"/>
                    </a:ext>
                  </a:extLst>
                </a:gridCol>
              </a:tblGrid>
              <a:tr h="365760">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DONOR NAME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AMOUNT / LEVEL</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0619171"/>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0227064"/>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274014"/>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71456099"/>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1560664"/>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34512065"/>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75318652"/>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5577727"/>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365760">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365760">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DONOR LIST</a:t>
            </a:r>
          </a:p>
        </p:txBody>
      </p:sp>
    </p:spTree>
    <p:extLst>
      <p:ext uri="{BB962C8B-B14F-4D97-AF65-F5344CB8AC3E}">
        <p14:creationId xmlns:p14="http://schemas.microsoft.com/office/powerpoint/2010/main" val="8135881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Nonprofit-Annual-Report-Template_PowerPoint" id="{9BA05418-2503-1C4E-A3B3-C65D478D88BC}" vid="{5DB7588A-E37C-3440-B57C-A2070E8F9B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IC-Nonprofit-Annual-Report-Template_PowerPoint</Template>
  <TotalTime>1</TotalTime>
  <Words>87</Words>
  <Application>Microsoft Office PowerPoint</Application>
  <PresentationFormat>Широкоэкранный</PresentationFormat>
  <Paragraphs>61</Paragraphs>
  <Slides>11</Slides>
  <Notes>11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Arial Unicode MS</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2019-10-30T18:28:39Z</dcterms:created>
  <dcterms:modified xsi:type="dcterms:W3CDTF">2019-10-30T18:30:15Z</dcterms:modified>
</cp:coreProperties>
</file>