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6" r:id="rId2"/>
    <p:sldId id="31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9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307932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4" name="Content Placeholder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1/6/2020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uoLL0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ea typeface="Arial" charset="0"/>
                <a:cs typeface="Arial" charset="0"/>
              </a:rPr>
              <a:t>MILESTONE ROADMAP TEMPLATE</a:t>
            </a:r>
          </a:p>
        </p:txBody>
      </p:sp>
      <p:pic>
        <p:nvPicPr>
          <p:cNvPr id="58" name="Picture 57">
            <a:hlinkClick r:id="rId3"/>
            <a:extLst>
              <a:ext uri="{FF2B5EF4-FFF2-40B4-BE49-F238E27FC236}">
                <a16:creationId xmlns:a16="http://schemas.microsoft.com/office/drawing/2014/main" id="{0DBF3E97-9187-894C-9914-755037D152B9}"/>
              </a:ext>
            </a:extLst>
          </p:cNvPr>
          <p:cNvPicPr>
            <a:picLocks noChangeAspect="1"/>
          </p:cNvPicPr>
          <p:nvPr/>
        </p:nvPicPr>
        <p:blipFill>
          <a:blip r:embed="rId4"/>
          <a:stretch>
            <a:fillRect/>
          </a:stretch>
        </p:blipFill>
        <p:spPr>
          <a:xfrm>
            <a:off x="8905514" y="107649"/>
            <a:ext cx="2972455" cy="412504"/>
          </a:xfrm>
          <a:prstGeom prst="rect">
            <a:avLst/>
          </a:prstGeom>
        </p:spPr>
      </p:pic>
      <p:sp>
        <p:nvSpPr>
          <p:cNvPr id="5" name="TextBox 4">
            <a:extLst>
              <a:ext uri="{FF2B5EF4-FFF2-40B4-BE49-F238E27FC236}">
                <a16:creationId xmlns:a16="http://schemas.microsoft.com/office/drawing/2014/main" id="{747722D5-36DC-D143-BF0B-9B3EA0218038}"/>
              </a:ext>
            </a:extLst>
          </p:cNvPr>
          <p:cNvSpPr txBox="1"/>
          <p:nvPr/>
        </p:nvSpPr>
        <p:spPr>
          <a:xfrm>
            <a:off x="221672" y="520153"/>
            <a:ext cx="997527" cy="246221"/>
          </a:xfrm>
          <a:prstGeom prst="rect">
            <a:avLst/>
          </a:prstGeom>
          <a:noFill/>
        </p:spPr>
        <p:txBody>
          <a:bodyPr wrap="square" rtlCol="0">
            <a:spAutoFit/>
          </a:bodyPr>
          <a:lstStyle/>
          <a:p>
            <a:r>
              <a:rPr lang="en-US" sz="1000" dirty="0">
                <a:latin typeface="Century Gothic" panose="020B0502020202020204" pitchFamily="34" charset="0"/>
              </a:rPr>
              <a:t>STATUS KEY: </a:t>
            </a:r>
          </a:p>
        </p:txBody>
      </p:sp>
      <p:sp>
        <p:nvSpPr>
          <p:cNvPr id="76" name="Rounded Rectangle 75">
            <a:extLst>
              <a:ext uri="{FF2B5EF4-FFF2-40B4-BE49-F238E27FC236}">
                <a16:creationId xmlns:a16="http://schemas.microsoft.com/office/drawing/2014/main" id="{BA983BA7-96E5-2E4C-8B08-A52734594C61}"/>
              </a:ext>
            </a:extLst>
          </p:cNvPr>
          <p:cNvSpPr/>
          <p:nvPr/>
        </p:nvSpPr>
        <p:spPr>
          <a:xfrm>
            <a:off x="1211580" y="492850"/>
            <a:ext cx="1097280" cy="274320"/>
          </a:xfrm>
          <a:prstGeom prst="roundRect">
            <a:avLst/>
          </a:prstGeom>
          <a:solidFill>
            <a:schemeClr val="tx2">
              <a:lumMod val="20000"/>
              <a:lumOff val="8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PLANNING</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7" name="Rounded Rectangle 76">
            <a:extLst>
              <a:ext uri="{FF2B5EF4-FFF2-40B4-BE49-F238E27FC236}">
                <a16:creationId xmlns:a16="http://schemas.microsoft.com/office/drawing/2014/main" id="{376C4633-CC14-154F-9B72-9637644E421B}"/>
              </a:ext>
            </a:extLst>
          </p:cNvPr>
          <p:cNvSpPr/>
          <p:nvPr/>
        </p:nvSpPr>
        <p:spPr>
          <a:xfrm>
            <a:off x="2470785" y="492850"/>
            <a:ext cx="1097280" cy="274320"/>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APPROVED</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8" name="Rounded Rectangle 77">
            <a:extLst>
              <a:ext uri="{FF2B5EF4-FFF2-40B4-BE49-F238E27FC236}">
                <a16:creationId xmlns:a16="http://schemas.microsoft.com/office/drawing/2014/main" id="{F41F7C0C-B68A-1042-B83C-5001C20DECCD}"/>
              </a:ext>
            </a:extLst>
          </p:cNvPr>
          <p:cNvSpPr/>
          <p:nvPr/>
        </p:nvSpPr>
        <p:spPr>
          <a:xfrm>
            <a:off x="4998720" y="492850"/>
            <a:ext cx="1097280" cy="274320"/>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LAUNCHED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9" name="Rounded Rectangle 78">
            <a:extLst>
              <a:ext uri="{FF2B5EF4-FFF2-40B4-BE49-F238E27FC236}">
                <a16:creationId xmlns:a16="http://schemas.microsoft.com/office/drawing/2014/main" id="{7D1C7FDF-EA41-DF47-9C86-C474FB4E00BA}"/>
              </a:ext>
            </a:extLst>
          </p:cNvPr>
          <p:cNvSpPr/>
          <p:nvPr/>
        </p:nvSpPr>
        <p:spPr>
          <a:xfrm>
            <a:off x="3736340" y="492850"/>
            <a:ext cx="1097280" cy="274320"/>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DEVELOPMENT</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01FA84AB-1C92-C347-8315-651190185279}"/>
              </a:ext>
            </a:extLst>
          </p:cNvPr>
          <p:cNvGraphicFramePr>
            <a:graphicFrameLocks noGrp="1"/>
          </p:cNvGraphicFramePr>
          <p:nvPr>
            <p:extLst>
              <p:ext uri="{D42A27DB-BD31-4B8C-83A1-F6EECF244321}">
                <p14:modId xmlns:p14="http://schemas.microsoft.com/office/powerpoint/2010/main" val="2067423754"/>
              </p:ext>
            </p:extLst>
          </p:nvPr>
        </p:nvGraphicFramePr>
        <p:xfrm>
          <a:off x="221672" y="1026126"/>
          <a:ext cx="11656297" cy="5476272"/>
        </p:xfrm>
        <a:graphic>
          <a:graphicData uri="http://schemas.openxmlformats.org/drawingml/2006/table">
            <a:tbl>
              <a:tblPr firstRow="1" firstCol="1" bandRow="1">
                <a:tableStyleId>{5C22544A-7EE6-4342-B048-85BDC9FD1C3A}</a:tableStyleId>
              </a:tblPr>
              <a:tblGrid>
                <a:gridCol w="485197">
                  <a:extLst>
                    <a:ext uri="{9D8B030D-6E8A-4147-A177-3AD203B41FA5}">
                      <a16:colId xmlns:a16="http://schemas.microsoft.com/office/drawing/2014/main" val="2806371787"/>
                    </a:ext>
                  </a:extLst>
                </a:gridCol>
                <a:gridCol w="485700">
                  <a:extLst>
                    <a:ext uri="{9D8B030D-6E8A-4147-A177-3AD203B41FA5}">
                      <a16:colId xmlns:a16="http://schemas.microsoft.com/office/drawing/2014/main" val="4118215386"/>
                    </a:ext>
                  </a:extLst>
                </a:gridCol>
                <a:gridCol w="485700">
                  <a:extLst>
                    <a:ext uri="{9D8B030D-6E8A-4147-A177-3AD203B41FA5}">
                      <a16:colId xmlns:a16="http://schemas.microsoft.com/office/drawing/2014/main" val="4038098621"/>
                    </a:ext>
                  </a:extLst>
                </a:gridCol>
                <a:gridCol w="485700">
                  <a:extLst>
                    <a:ext uri="{9D8B030D-6E8A-4147-A177-3AD203B41FA5}">
                      <a16:colId xmlns:a16="http://schemas.microsoft.com/office/drawing/2014/main" val="3089725290"/>
                    </a:ext>
                  </a:extLst>
                </a:gridCol>
                <a:gridCol w="485700">
                  <a:extLst>
                    <a:ext uri="{9D8B030D-6E8A-4147-A177-3AD203B41FA5}">
                      <a16:colId xmlns:a16="http://schemas.microsoft.com/office/drawing/2014/main" val="1714844400"/>
                    </a:ext>
                  </a:extLst>
                </a:gridCol>
                <a:gridCol w="485700">
                  <a:extLst>
                    <a:ext uri="{9D8B030D-6E8A-4147-A177-3AD203B41FA5}">
                      <a16:colId xmlns:a16="http://schemas.microsoft.com/office/drawing/2014/main" val="3564370261"/>
                    </a:ext>
                  </a:extLst>
                </a:gridCol>
                <a:gridCol w="485700">
                  <a:extLst>
                    <a:ext uri="{9D8B030D-6E8A-4147-A177-3AD203B41FA5}">
                      <a16:colId xmlns:a16="http://schemas.microsoft.com/office/drawing/2014/main" val="2438310317"/>
                    </a:ext>
                  </a:extLst>
                </a:gridCol>
                <a:gridCol w="485700">
                  <a:extLst>
                    <a:ext uri="{9D8B030D-6E8A-4147-A177-3AD203B41FA5}">
                      <a16:colId xmlns:a16="http://schemas.microsoft.com/office/drawing/2014/main" val="100853345"/>
                    </a:ext>
                  </a:extLst>
                </a:gridCol>
                <a:gridCol w="485700">
                  <a:extLst>
                    <a:ext uri="{9D8B030D-6E8A-4147-A177-3AD203B41FA5}">
                      <a16:colId xmlns:a16="http://schemas.microsoft.com/office/drawing/2014/main" val="1308437119"/>
                    </a:ext>
                  </a:extLst>
                </a:gridCol>
                <a:gridCol w="485700">
                  <a:extLst>
                    <a:ext uri="{9D8B030D-6E8A-4147-A177-3AD203B41FA5}">
                      <a16:colId xmlns:a16="http://schemas.microsoft.com/office/drawing/2014/main" val="1556156704"/>
                    </a:ext>
                  </a:extLst>
                </a:gridCol>
                <a:gridCol w="485700">
                  <a:extLst>
                    <a:ext uri="{9D8B030D-6E8A-4147-A177-3AD203B41FA5}">
                      <a16:colId xmlns:a16="http://schemas.microsoft.com/office/drawing/2014/main" val="3161942251"/>
                    </a:ext>
                  </a:extLst>
                </a:gridCol>
                <a:gridCol w="485700">
                  <a:extLst>
                    <a:ext uri="{9D8B030D-6E8A-4147-A177-3AD203B41FA5}">
                      <a16:colId xmlns:a16="http://schemas.microsoft.com/office/drawing/2014/main" val="476643852"/>
                    </a:ext>
                  </a:extLst>
                </a:gridCol>
                <a:gridCol w="485700">
                  <a:extLst>
                    <a:ext uri="{9D8B030D-6E8A-4147-A177-3AD203B41FA5}">
                      <a16:colId xmlns:a16="http://schemas.microsoft.com/office/drawing/2014/main" val="1544692357"/>
                    </a:ext>
                  </a:extLst>
                </a:gridCol>
                <a:gridCol w="485700">
                  <a:extLst>
                    <a:ext uri="{9D8B030D-6E8A-4147-A177-3AD203B41FA5}">
                      <a16:colId xmlns:a16="http://schemas.microsoft.com/office/drawing/2014/main" val="1916623547"/>
                    </a:ext>
                  </a:extLst>
                </a:gridCol>
                <a:gridCol w="485700">
                  <a:extLst>
                    <a:ext uri="{9D8B030D-6E8A-4147-A177-3AD203B41FA5}">
                      <a16:colId xmlns:a16="http://schemas.microsoft.com/office/drawing/2014/main" val="161247644"/>
                    </a:ext>
                  </a:extLst>
                </a:gridCol>
                <a:gridCol w="485700">
                  <a:extLst>
                    <a:ext uri="{9D8B030D-6E8A-4147-A177-3AD203B41FA5}">
                      <a16:colId xmlns:a16="http://schemas.microsoft.com/office/drawing/2014/main" val="1349936737"/>
                    </a:ext>
                  </a:extLst>
                </a:gridCol>
                <a:gridCol w="485700">
                  <a:extLst>
                    <a:ext uri="{9D8B030D-6E8A-4147-A177-3AD203B41FA5}">
                      <a16:colId xmlns:a16="http://schemas.microsoft.com/office/drawing/2014/main" val="1590134406"/>
                    </a:ext>
                  </a:extLst>
                </a:gridCol>
                <a:gridCol w="485700">
                  <a:extLst>
                    <a:ext uri="{9D8B030D-6E8A-4147-A177-3AD203B41FA5}">
                      <a16:colId xmlns:a16="http://schemas.microsoft.com/office/drawing/2014/main" val="2990123873"/>
                    </a:ext>
                  </a:extLst>
                </a:gridCol>
                <a:gridCol w="485700">
                  <a:extLst>
                    <a:ext uri="{9D8B030D-6E8A-4147-A177-3AD203B41FA5}">
                      <a16:colId xmlns:a16="http://schemas.microsoft.com/office/drawing/2014/main" val="3609417660"/>
                    </a:ext>
                  </a:extLst>
                </a:gridCol>
                <a:gridCol w="485700">
                  <a:extLst>
                    <a:ext uri="{9D8B030D-6E8A-4147-A177-3AD203B41FA5}">
                      <a16:colId xmlns:a16="http://schemas.microsoft.com/office/drawing/2014/main" val="2526920143"/>
                    </a:ext>
                  </a:extLst>
                </a:gridCol>
                <a:gridCol w="485700">
                  <a:extLst>
                    <a:ext uri="{9D8B030D-6E8A-4147-A177-3AD203B41FA5}">
                      <a16:colId xmlns:a16="http://schemas.microsoft.com/office/drawing/2014/main" val="578386235"/>
                    </a:ext>
                  </a:extLst>
                </a:gridCol>
                <a:gridCol w="485700">
                  <a:extLst>
                    <a:ext uri="{9D8B030D-6E8A-4147-A177-3AD203B41FA5}">
                      <a16:colId xmlns:a16="http://schemas.microsoft.com/office/drawing/2014/main" val="698839267"/>
                    </a:ext>
                  </a:extLst>
                </a:gridCol>
                <a:gridCol w="485700">
                  <a:extLst>
                    <a:ext uri="{9D8B030D-6E8A-4147-A177-3AD203B41FA5}">
                      <a16:colId xmlns:a16="http://schemas.microsoft.com/office/drawing/2014/main" val="479809327"/>
                    </a:ext>
                  </a:extLst>
                </a:gridCol>
                <a:gridCol w="485700">
                  <a:extLst>
                    <a:ext uri="{9D8B030D-6E8A-4147-A177-3AD203B41FA5}">
                      <a16:colId xmlns:a16="http://schemas.microsoft.com/office/drawing/2014/main" val="3256830170"/>
                    </a:ext>
                  </a:extLst>
                </a:gridCol>
              </a:tblGrid>
              <a:tr h="341476">
                <a:tc>
                  <a:txBody>
                    <a:bodyPr/>
                    <a:lstStyle/>
                    <a:p>
                      <a:pPr marL="0" marR="0" algn="ctr">
                        <a:spcBef>
                          <a:spcPts val="0"/>
                        </a:spcBef>
                        <a:spcAft>
                          <a:spcPts val="0"/>
                        </a:spcAft>
                      </a:pPr>
                      <a:r>
                        <a:rPr lang="en-US" sz="1100" dirty="0">
                          <a:solidFill>
                            <a:schemeClr val="tx1">
                              <a:lumMod val="75000"/>
                              <a:lumOff val="25000"/>
                            </a:schemeClr>
                          </a:solidFill>
                          <a:effectLst/>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Q1</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Q2</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2025</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Q1</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2025</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Q2</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3441630420"/>
                  </a:ext>
                </a:extLst>
              </a:tr>
              <a:tr h="341476">
                <a:tc>
                  <a:txBody>
                    <a:bodyPr/>
                    <a:lstStyle/>
                    <a:p>
                      <a:pPr marL="0" marR="0" algn="ctr">
                        <a:spcBef>
                          <a:spcPts val="0"/>
                        </a:spcBef>
                        <a:spcAft>
                          <a:spcPts val="0"/>
                        </a:spcAft>
                      </a:pPr>
                      <a:r>
                        <a:rPr lang="en-US" sz="1000" dirty="0">
                          <a:solidFill>
                            <a:schemeClr val="tx1">
                              <a:lumMod val="75000"/>
                              <a:lumOff val="25000"/>
                            </a:schemeClr>
                          </a:solidFill>
                          <a:effectLst/>
                        </a:rPr>
                        <a:t>JUL</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AUG</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SEPT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OCT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NOV</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DEC</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JAN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FEB</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APR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MAY</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JUL</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AUG</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SEPT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OCT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NOV</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DEC</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JAN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FEB</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APR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MAY</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51540183"/>
                  </a:ext>
                </a:extLst>
              </a:tr>
              <a:tr h="347800">
                <a:tc gridSpan="24">
                  <a:txBody>
                    <a:bodyPr/>
                    <a:lstStyle/>
                    <a:p>
                      <a:pPr marL="0" marR="0">
                        <a:spcBef>
                          <a:spcPts val="0"/>
                        </a:spcBef>
                        <a:spcAft>
                          <a:spcPts val="0"/>
                        </a:spcAft>
                      </a:pPr>
                      <a:r>
                        <a:rPr lang="en-US" sz="1100" dirty="0">
                          <a:solidFill>
                            <a:schemeClr val="tx1">
                              <a:lumMod val="75000"/>
                              <a:lumOff val="25000"/>
                            </a:schemeClr>
                          </a:solidFill>
                          <a:effectLst/>
                          <a:latin typeface="Century Gothic" panose="020B0502020202020204" pitchFamily="34" charset="0"/>
                        </a:rPr>
                        <a:t>MILESTONE 1</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48093568"/>
                  </a:ext>
                </a:extLst>
              </a:tr>
              <a:tr h="2048860">
                <a:tc>
                  <a:txBody>
                    <a:bodyPr/>
                    <a:lstStyle/>
                    <a:p>
                      <a:pPr marL="0" marR="0">
                        <a:spcBef>
                          <a:spcPts val="0"/>
                        </a:spcBef>
                        <a:spcAft>
                          <a:spcPts val="0"/>
                        </a:spcAft>
                      </a:pPr>
                      <a:r>
                        <a:rPr lang="en-US" sz="1000" dirty="0">
                          <a:solidFill>
                            <a:schemeClr val="tx1">
                              <a:lumMod val="75000"/>
                              <a:lumOff val="25000"/>
                            </a:schemeClr>
                          </a:solidFill>
                          <a:effectLst/>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390339"/>
                  </a:ext>
                </a:extLst>
              </a:tr>
              <a:tr h="347800">
                <a:tc gridSpan="24">
                  <a:txBody>
                    <a:bodyPr/>
                    <a:lstStyle/>
                    <a:p>
                      <a:pPr marL="0" marR="0">
                        <a:spcBef>
                          <a:spcPts val="0"/>
                        </a:spcBef>
                        <a:spcAft>
                          <a:spcPts val="0"/>
                        </a:spcAft>
                      </a:pPr>
                      <a:r>
                        <a:rPr lang="en-US" sz="1100" dirty="0">
                          <a:solidFill>
                            <a:schemeClr val="tx1">
                              <a:lumMod val="75000"/>
                              <a:lumOff val="25000"/>
                            </a:schemeClr>
                          </a:solidFill>
                          <a:effectLst/>
                          <a:latin typeface="Century Gothic" panose="020B0502020202020204" pitchFamily="34" charset="0"/>
                        </a:rPr>
                        <a:t>MILESTONE 2</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6061267"/>
                  </a:ext>
                </a:extLst>
              </a:tr>
              <a:tr h="2048860">
                <a:tc>
                  <a:txBody>
                    <a:bodyPr/>
                    <a:lstStyle/>
                    <a:p>
                      <a:pPr marL="0" marR="0">
                        <a:spcBef>
                          <a:spcPts val="0"/>
                        </a:spcBef>
                        <a:spcAft>
                          <a:spcPts val="0"/>
                        </a:spcAft>
                      </a:pPr>
                      <a:r>
                        <a:rPr lang="en-US" sz="1000" dirty="0">
                          <a:solidFill>
                            <a:schemeClr val="tx1">
                              <a:lumMod val="75000"/>
                              <a:lumOff val="25000"/>
                            </a:schemeClr>
                          </a:solidFill>
                          <a:effectLst/>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28478497"/>
                  </a:ext>
                </a:extLst>
              </a:tr>
            </a:tbl>
          </a:graphicData>
        </a:graphic>
      </p:graphicFrame>
      <p:sp>
        <p:nvSpPr>
          <p:cNvPr id="81" name="Rounded Rectangle 80">
            <a:extLst>
              <a:ext uri="{FF2B5EF4-FFF2-40B4-BE49-F238E27FC236}">
                <a16:creationId xmlns:a16="http://schemas.microsoft.com/office/drawing/2014/main" id="{00000000-0008-0000-0000-000026000000}"/>
              </a:ext>
            </a:extLst>
          </p:cNvPr>
          <p:cNvSpPr/>
          <p:nvPr/>
        </p:nvSpPr>
        <p:spPr>
          <a:xfrm>
            <a:off x="900141" y="2603067"/>
            <a:ext cx="1866785" cy="322783"/>
          </a:xfrm>
          <a:prstGeom prst="roundRect">
            <a:avLst/>
          </a:prstGeom>
          <a:solidFill>
            <a:schemeClr val="tx2">
              <a:lumMod val="20000"/>
              <a:lumOff val="8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2" name="Rounded Rectangle 81">
            <a:extLst>
              <a:ext uri="{FF2B5EF4-FFF2-40B4-BE49-F238E27FC236}">
                <a16:creationId xmlns:a16="http://schemas.microsoft.com/office/drawing/2014/main" id="{00000000-0008-0000-0000-00002A000000}"/>
              </a:ext>
            </a:extLst>
          </p:cNvPr>
          <p:cNvSpPr/>
          <p:nvPr/>
        </p:nvSpPr>
        <p:spPr>
          <a:xfrm>
            <a:off x="3018178" y="2603067"/>
            <a:ext cx="1056575" cy="322783"/>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3" name="Rounded Rectangle 82">
            <a:extLst>
              <a:ext uri="{FF2B5EF4-FFF2-40B4-BE49-F238E27FC236}">
                <a16:creationId xmlns:a16="http://schemas.microsoft.com/office/drawing/2014/main" id="{00000000-0008-0000-0000-00002B000000}"/>
              </a:ext>
            </a:extLst>
          </p:cNvPr>
          <p:cNvSpPr/>
          <p:nvPr/>
        </p:nvSpPr>
        <p:spPr>
          <a:xfrm>
            <a:off x="4418627" y="3188706"/>
            <a:ext cx="2100450" cy="322783"/>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4" name="Rounded Rectangle 83">
            <a:extLst>
              <a:ext uri="{FF2B5EF4-FFF2-40B4-BE49-F238E27FC236}">
                <a16:creationId xmlns:a16="http://schemas.microsoft.com/office/drawing/2014/main" id="{00000000-0008-0000-0000-00002C000000}"/>
              </a:ext>
            </a:extLst>
          </p:cNvPr>
          <p:cNvSpPr/>
          <p:nvPr/>
        </p:nvSpPr>
        <p:spPr>
          <a:xfrm>
            <a:off x="8133872" y="2603067"/>
            <a:ext cx="1196266" cy="322783"/>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5" name="Rounded Rectangle 84">
            <a:extLst>
              <a:ext uri="{FF2B5EF4-FFF2-40B4-BE49-F238E27FC236}">
                <a16:creationId xmlns:a16="http://schemas.microsoft.com/office/drawing/2014/main" id="{00000000-0008-0000-0000-000030000000}"/>
              </a:ext>
            </a:extLst>
          </p:cNvPr>
          <p:cNvSpPr/>
          <p:nvPr/>
        </p:nvSpPr>
        <p:spPr>
          <a:xfrm>
            <a:off x="4129278" y="2603067"/>
            <a:ext cx="3967235" cy="322783"/>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6" name="Rounded Rectangle 85">
            <a:extLst>
              <a:ext uri="{FF2B5EF4-FFF2-40B4-BE49-F238E27FC236}">
                <a16:creationId xmlns:a16="http://schemas.microsoft.com/office/drawing/2014/main" id="{00000000-0008-0000-0000-00002D000000}"/>
              </a:ext>
            </a:extLst>
          </p:cNvPr>
          <p:cNvSpPr/>
          <p:nvPr/>
        </p:nvSpPr>
        <p:spPr>
          <a:xfrm>
            <a:off x="4302888" y="4823050"/>
            <a:ext cx="6804239" cy="322783"/>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7" name="Rounded Rectangle 86">
            <a:extLst>
              <a:ext uri="{FF2B5EF4-FFF2-40B4-BE49-F238E27FC236}">
                <a16:creationId xmlns:a16="http://schemas.microsoft.com/office/drawing/2014/main" id="{00000000-0008-0000-0000-00002E000000}"/>
              </a:ext>
            </a:extLst>
          </p:cNvPr>
          <p:cNvSpPr/>
          <p:nvPr/>
        </p:nvSpPr>
        <p:spPr>
          <a:xfrm>
            <a:off x="5541303" y="5572124"/>
            <a:ext cx="1714394" cy="322783"/>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8" name="Rounded Rectangle 87">
            <a:extLst>
              <a:ext uri="{FF2B5EF4-FFF2-40B4-BE49-F238E27FC236}">
                <a16:creationId xmlns:a16="http://schemas.microsoft.com/office/drawing/2014/main" id="{00000000-0008-0000-0000-00002F000000}"/>
              </a:ext>
            </a:extLst>
          </p:cNvPr>
          <p:cNvSpPr/>
          <p:nvPr/>
        </p:nvSpPr>
        <p:spPr>
          <a:xfrm>
            <a:off x="1988095" y="5558504"/>
            <a:ext cx="3388151" cy="322783"/>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ea typeface="Arial" charset="0"/>
                <a:cs typeface="Arial" charset="0"/>
              </a:rPr>
              <a:t>MILESTONE ROADMAP TEMPLATE</a:t>
            </a:r>
          </a:p>
        </p:txBody>
      </p:sp>
      <p:sp>
        <p:nvSpPr>
          <p:cNvPr id="5" name="TextBox 4">
            <a:extLst>
              <a:ext uri="{FF2B5EF4-FFF2-40B4-BE49-F238E27FC236}">
                <a16:creationId xmlns:a16="http://schemas.microsoft.com/office/drawing/2014/main" id="{747722D5-36DC-D143-BF0B-9B3EA0218038}"/>
              </a:ext>
            </a:extLst>
          </p:cNvPr>
          <p:cNvSpPr txBox="1"/>
          <p:nvPr/>
        </p:nvSpPr>
        <p:spPr>
          <a:xfrm>
            <a:off x="221672" y="520153"/>
            <a:ext cx="997527" cy="246221"/>
          </a:xfrm>
          <a:prstGeom prst="rect">
            <a:avLst/>
          </a:prstGeom>
          <a:noFill/>
        </p:spPr>
        <p:txBody>
          <a:bodyPr wrap="square" rtlCol="0">
            <a:spAutoFit/>
          </a:bodyPr>
          <a:lstStyle/>
          <a:p>
            <a:r>
              <a:rPr lang="en-US" sz="1000" dirty="0">
                <a:latin typeface="Century Gothic" panose="020B0502020202020204" pitchFamily="34" charset="0"/>
              </a:rPr>
              <a:t>STATUS KEY: </a:t>
            </a:r>
          </a:p>
        </p:txBody>
      </p:sp>
      <p:sp>
        <p:nvSpPr>
          <p:cNvPr id="76" name="Rounded Rectangle 75">
            <a:extLst>
              <a:ext uri="{FF2B5EF4-FFF2-40B4-BE49-F238E27FC236}">
                <a16:creationId xmlns:a16="http://schemas.microsoft.com/office/drawing/2014/main" id="{BA983BA7-96E5-2E4C-8B08-A52734594C61}"/>
              </a:ext>
            </a:extLst>
          </p:cNvPr>
          <p:cNvSpPr/>
          <p:nvPr/>
        </p:nvSpPr>
        <p:spPr>
          <a:xfrm>
            <a:off x="1211580" y="492850"/>
            <a:ext cx="1097280" cy="274320"/>
          </a:xfrm>
          <a:prstGeom prst="roundRect">
            <a:avLst/>
          </a:prstGeom>
          <a:solidFill>
            <a:schemeClr val="tx2">
              <a:lumMod val="20000"/>
              <a:lumOff val="8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PLANNING</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7" name="Rounded Rectangle 76">
            <a:extLst>
              <a:ext uri="{FF2B5EF4-FFF2-40B4-BE49-F238E27FC236}">
                <a16:creationId xmlns:a16="http://schemas.microsoft.com/office/drawing/2014/main" id="{376C4633-CC14-154F-9B72-9637644E421B}"/>
              </a:ext>
            </a:extLst>
          </p:cNvPr>
          <p:cNvSpPr/>
          <p:nvPr/>
        </p:nvSpPr>
        <p:spPr>
          <a:xfrm>
            <a:off x="2470785" y="492850"/>
            <a:ext cx="1097280" cy="274320"/>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APPROVED</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8" name="Rounded Rectangle 77">
            <a:extLst>
              <a:ext uri="{FF2B5EF4-FFF2-40B4-BE49-F238E27FC236}">
                <a16:creationId xmlns:a16="http://schemas.microsoft.com/office/drawing/2014/main" id="{F41F7C0C-B68A-1042-B83C-5001C20DECCD}"/>
              </a:ext>
            </a:extLst>
          </p:cNvPr>
          <p:cNvSpPr/>
          <p:nvPr/>
        </p:nvSpPr>
        <p:spPr>
          <a:xfrm>
            <a:off x="4998720" y="492850"/>
            <a:ext cx="1097280" cy="274320"/>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LAUNCHED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79" name="Rounded Rectangle 78">
            <a:extLst>
              <a:ext uri="{FF2B5EF4-FFF2-40B4-BE49-F238E27FC236}">
                <a16:creationId xmlns:a16="http://schemas.microsoft.com/office/drawing/2014/main" id="{7D1C7FDF-EA41-DF47-9C86-C474FB4E00BA}"/>
              </a:ext>
            </a:extLst>
          </p:cNvPr>
          <p:cNvSpPr/>
          <p:nvPr/>
        </p:nvSpPr>
        <p:spPr>
          <a:xfrm>
            <a:off x="3736340" y="492850"/>
            <a:ext cx="1097280" cy="274320"/>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DEVELOPMENT</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01FA84AB-1C92-C347-8315-651190185279}"/>
              </a:ext>
            </a:extLst>
          </p:cNvPr>
          <p:cNvGraphicFramePr>
            <a:graphicFrameLocks noGrp="1"/>
          </p:cNvGraphicFramePr>
          <p:nvPr>
            <p:extLst>
              <p:ext uri="{D42A27DB-BD31-4B8C-83A1-F6EECF244321}">
                <p14:modId xmlns:p14="http://schemas.microsoft.com/office/powerpoint/2010/main" val="2918084499"/>
              </p:ext>
            </p:extLst>
          </p:nvPr>
        </p:nvGraphicFramePr>
        <p:xfrm>
          <a:off x="221672" y="1026126"/>
          <a:ext cx="11656297" cy="5476272"/>
        </p:xfrm>
        <a:graphic>
          <a:graphicData uri="http://schemas.openxmlformats.org/drawingml/2006/table">
            <a:tbl>
              <a:tblPr firstRow="1" firstCol="1" bandRow="1">
                <a:tableStyleId>{5C22544A-7EE6-4342-B048-85BDC9FD1C3A}</a:tableStyleId>
              </a:tblPr>
              <a:tblGrid>
                <a:gridCol w="485197">
                  <a:extLst>
                    <a:ext uri="{9D8B030D-6E8A-4147-A177-3AD203B41FA5}">
                      <a16:colId xmlns:a16="http://schemas.microsoft.com/office/drawing/2014/main" val="2806371787"/>
                    </a:ext>
                  </a:extLst>
                </a:gridCol>
                <a:gridCol w="485700">
                  <a:extLst>
                    <a:ext uri="{9D8B030D-6E8A-4147-A177-3AD203B41FA5}">
                      <a16:colId xmlns:a16="http://schemas.microsoft.com/office/drawing/2014/main" val="4118215386"/>
                    </a:ext>
                  </a:extLst>
                </a:gridCol>
                <a:gridCol w="485700">
                  <a:extLst>
                    <a:ext uri="{9D8B030D-6E8A-4147-A177-3AD203B41FA5}">
                      <a16:colId xmlns:a16="http://schemas.microsoft.com/office/drawing/2014/main" val="4038098621"/>
                    </a:ext>
                  </a:extLst>
                </a:gridCol>
                <a:gridCol w="485700">
                  <a:extLst>
                    <a:ext uri="{9D8B030D-6E8A-4147-A177-3AD203B41FA5}">
                      <a16:colId xmlns:a16="http://schemas.microsoft.com/office/drawing/2014/main" val="3089725290"/>
                    </a:ext>
                  </a:extLst>
                </a:gridCol>
                <a:gridCol w="485700">
                  <a:extLst>
                    <a:ext uri="{9D8B030D-6E8A-4147-A177-3AD203B41FA5}">
                      <a16:colId xmlns:a16="http://schemas.microsoft.com/office/drawing/2014/main" val="1714844400"/>
                    </a:ext>
                  </a:extLst>
                </a:gridCol>
                <a:gridCol w="485700">
                  <a:extLst>
                    <a:ext uri="{9D8B030D-6E8A-4147-A177-3AD203B41FA5}">
                      <a16:colId xmlns:a16="http://schemas.microsoft.com/office/drawing/2014/main" val="3564370261"/>
                    </a:ext>
                  </a:extLst>
                </a:gridCol>
                <a:gridCol w="485700">
                  <a:extLst>
                    <a:ext uri="{9D8B030D-6E8A-4147-A177-3AD203B41FA5}">
                      <a16:colId xmlns:a16="http://schemas.microsoft.com/office/drawing/2014/main" val="2438310317"/>
                    </a:ext>
                  </a:extLst>
                </a:gridCol>
                <a:gridCol w="485700">
                  <a:extLst>
                    <a:ext uri="{9D8B030D-6E8A-4147-A177-3AD203B41FA5}">
                      <a16:colId xmlns:a16="http://schemas.microsoft.com/office/drawing/2014/main" val="100853345"/>
                    </a:ext>
                  </a:extLst>
                </a:gridCol>
                <a:gridCol w="485700">
                  <a:extLst>
                    <a:ext uri="{9D8B030D-6E8A-4147-A177-3AD203B41FA5}">
                      <a16:colId xmlns:a16="http://schemas.microsoft.com/office/drawing/2014/main" val="1308437119"/>
                    </a:ext>
                  </a:extLst>
                </a:gridCol>
                <a:gridCol w="485700">
                  <a:extLst>
                    <a:ext uri="{9D8B030D-6E8A-4147-A177-3AD203B41FA5}">
                      <a16:colId xmlns:a16="http://schemas.microsoft.com/office/drawing/2014/main" val="1556156704"/>
                    </a:ext>
                  </a:extLst>
                </a:gridCol>
                <a:gridCol w="485700">
                  <a:extLst>
                    <a:ext uri="{9D8B030D-6E8A-4147-A177-3AD203B41FA5}">
                      <a16:colId xmlns:a16="http://schemas.microsoft.com/office/drawing/2014/main" val="3161942251"/>
                    </a:ext>
                  </a:extLst>
                </a:gridCol>
                <a:gridCol w="485700">
                  <a:extLst>
                    <a:ext uri="{9D8B030D-6E8A-4147-A177-3AD203B41FA5}">
                      <a16:colId xmlns:a16="http://schemas.microsoft.com/office/drawing/2014/main" val="476643852"/>
                    </a:ext>
                  </a:extLst>
                </a:gridCol>
                <a:gridCol w="485700">
                  <a:extLst>
                    <a:ext uri="{9D8B030D-6E8A-4147-A177-3AD203B41FA5}">
                      <a16:colId xmlns:a16="http://schemas.microsoft.com/office/drawing/2014/main" val="1544692357"/>
                    </a:ext>
                  </a:extLst>
                </a:gridCol>
                <a:gridCol w="485700">
                  <a:extLst>
                    <a:ext uri="{9D8B030D-6E8A-4147-A177-3AD203B41FA5}">
                      <a16:colId xmlns:a16="http://schemas.microsoft.com/office/drawing/2014/main" val="1916623547"/>
                    </a:ext>
                  </a:extLst>
                </a:gridCol>
                <a:gridCol w="485700">
                  <a:extLst>
                    <a:ext uri="{9D8B030D-6E8A-4147-A177-3AD203B41FA5}">
                      <a16:colId xmlns:a16="http://schemas.microsoft.com/office/drawing/2014/main" val="161247644"/>
                    </a:ext>
                  </a:extLst>
                </a:gridCol>
                <a:gridCol w="485700">
                  <a:extLst>
                    <a:ext uri="{9D8B030D-6E8A-4147-A177-3AD203B41FA5}">
                      <a16:colId xmlns:a16="http://schemas.microsoft.com/office/drawing/2014/main" val="1349936737"/>
                    </a:ext>
                  </a:extLst>
                </a:gridCol>
                <a:gridCol w="485700">
                  <a:extLst>
                    <a:ext uri="{9D8B030D-6E8A-4147-A177-3AD203B41FA5}">
                      <a16:colId xmlns:a16="http://schemas.microsoft.com/office/drawing/2014/main" val="1590134406"/>
                    </a:ext>
                  </a:extLst>
                </a:gridCol>
                <a:gridCol w="485700">
                  <a:extLst>
                    <a:ext uri="{9D8B030D-6E8A-4147-A177-3AD203B41FA5}">
                      <a16:colId xmlns:a16="http://schemas.microsoft.com/office/drawing/2014/main" val="2990123873"/>
                    </a:ext>
                  </a:extLst>
                </a:gridCol>
                <a:gridCol w="485700">
                  <a:extLst>
                    <a:ext uri="{9D8B030D-6E8A-4147-A177-3AD203B41FA5}">
                      <a16:colId xmlns:a16="http://schemas.microsoft.com/office/drawing/2014/main" val="3609417660"/>
                    </a:ext>
                  </a:extLst>
                </a:gridCol>
                <a:gridCol w="485700">
                  <a:extLst>
                    <a:ext uri="{9D8B030D-6E8A-4147-A177-3AD203B41FA5}">
                      <a16:colId xmlns:a16="http://schemas.microsoft.com/office/drawing/2014/main" val="2526920143"/>
                    </a:ext>
                  </a:extLst>
                </a:gridCol>
                <a:gridCol w="485700">
                  <a:extLst>
                    <a:ext uri="{9D8B030D-6E8A-4147-A177-3AD203B41FA5}">
                      <a16:colId xmlns:a16="http://schemas.microsoft.com/office/drawing/2014/main" val="578386235"/>
                    </a:ext>
                  </a:extLst>
                </a:gridCol>
                <a:gridCol w="485700">
                  <a:extLst>
                    <a:ext uri="{9D8B030D-6E8A-4147-A177-3AD203B41FA5}">
                      <a16:colId xmlns:a16="http://schemas.microsoft.com/office/drawing/2014/main" val="698839267"/>
                    </a:ext>
                  </a:extLst>
                </a:gridCol>
                <a:gridCol w="485700">
                  <a:extLst>
                    <a:ext uri="{9D8B030D-6E8A-4147-A177-3AD203B41FA5}">
                      <a16:colId xmlns:a16="http://schemas.microsoft.com/office/drawing/2014/main" val="479809327"/>
                    </a:ext>
                  </a:extLst>
                </a:gridCol>
                <a:gridCol w="485700">
                  <a:extLst>
                    <a:ext uri="{9D8B030D-6E8A-4147-A177-3AD203B41FA5}">
                      <a16:colId xmlns:a16="http://schemas.microsoft.com/office/drawing/2014/main" val="3256830170"/>
                    </a:ext>
                  </a:extLst>
                </a:gridCol>
              </a:tblGrid>
              <a:tr h="341476">
                <a:tc>
                  <a:txBody>
                    <a:bodyPr/>
                    <a:lstStyle/>
                    <a:p>
                      <a:pPr marL="0" marR="0" algn="ctr">
                        <a:spcBef>
                          <a:spcPts val="0"/>
                        </a:spcBef>
                        <a:spcAft>
                          <a:spcPts val="0"/>
                        </a:spcAft>
                      </a:pPr>
                      <a:r>
                        <a:rPr lang="en-US" sz="1100" dirty="0">
                          <a:solidFill>
                            <a:schemeClr val="tx1">
                              <a:lumMod val="75000"/>
                              <a:lumOff val="25000"/>
                            </a:schemeClr>
                          </a:solidFill>
                          <a:effectLst/>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Q1</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Q2</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2025</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Q1</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 </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2025</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100" dirty="0">
                          <a:solidFill>
                            <a:schemeClr val="tx1">
                              <a:lumMod val="75000"/>
                              <a:lumOff val="25000"/>
                            </a:schemeClr>
                          </a:solidFill>
                          <a:effectLst/>
                          <a:latin typeface="Century Gothic" panose="020B0502020202020204" pitchFamily="34" charset="0"/>
                        </a:rPr>
                        <a:t>Q2</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3441630420"/>
                  </a:ext>
                </a:extLst>
              </a:tr>
              <a:tr h="341476">
                <a:tc>
                  <a:txBody>
                    <a:bodyPr/>
                    <a:lstStyle/>
                    <a:p>
                      <a:pPr marL="0" marR="0" algn="ctr">
                        <a:spcBef>
                          <a:spcPts val="0"/>
                        </a:spcBef>
                        <a:spcAft>
                          <a:spcPts val="0"/>
                        </a:spcAft>
                      </a:pPr>
                      <a:r>
                        <a:rPr lang="en-US" sz="1000" dirty="0">
                          <a:solidFill>
                            <a:schemeClr val="tx1">
                              <a:lumMod val="75000"/>
                              <a:lumOff val="25000"/>
                            </a:schemeClr>
                          </a:solidFill>
                          <a:effectLst/>
                        </a:rPr>
                        <a:t>JUL</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AUG</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SEPT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OCT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NOV</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DEC</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JAN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FEB</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APR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MAY</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JUL</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AUG</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SEPT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OCT</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NOV</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DEC</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JAN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FEB</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APR</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MAY</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000" dirty="0">
                          <a:solidFill>
                            <a:schemeClr val="tx1">
                              <a:lumMod val="75000"/>
                              <a:lumOff val="25000"/>
                            </a:schemeClr>
                          </a:solidFill>
                          <a:effectLst/>
                          <a:latin typeface="Century Gothic" panose="020B0502020202020204" pitchFamily="34" charset="0"/>
                        </a:rPr>
                        <a:t>JUN</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51540183"/>
                  </a:ext>
                </a:extLst>
              </a:tr>
              <a:tr h="347800">
                <a:tc gridSpan="24">
                  <a:txBody>
                    <a:bodyPr/>
                    <a:lstStyle/>
                    <a:p>
                      <a:pPr marL="0" marR="0">
                        <a:spcBef>
                          <a:spcPts val="0"/>
                        </a:spcBef>
                        <a:spcAft>
                          <a:spcPts val="0"/>
                        </a:spcAft>
                      </a:pPr>
                      <a:r>
                        <a:rPr lang="en-US" sz="1100" dirty="0">
                          <a:solidFill>
                            <a:schemeClr val="tx1">
                              <a:lumMod val="75000"/>
                              <a:lumOff val="25000"/>
                            </a:schemeClr>
                          </a:solidFill>
                          <a:effectLst/>
                          <a:latin typeface="Century Gothic" panose="020B0502020202020204" pitchFamily="34" charset="0"/>
                        </a:rPr>
                        <a:t>MILESTONE 3</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48093568"/>
                  </a:ext>
                </a:extLst>
              </a:tr>
              <a:tr h="2048860">
                <a:tc>
                  <a:txBody>
                    <a:bodyPr/>
                    <a:lstStyle/>
                    <a:p>
                      <a:pPr marL="0" marR="0">
                        <a:spcBef>
                          <a:spcPts val="0"/>
                        </a:spcBef>
                        <a:spcAft>
                          <a:spcPts val="0"/>
                        </a:spcAft>
                      </a:pPr>
                      <a:r>
                        <a:rPr lang="en-US" sz="1000" dirty="0">
                          <a:solidFill>
                            <a:schemeClr val="tx1">
                              <a:lumMod val="75000"/>
                              <a:lumOff val="25000"/>
                            </a:schemeClr>
                          </a:solidFill>
                          <a:effectLst/>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390339"/>
                  </a:ext>
                </a:extLst>
              </a:tr>
              <a:tr h="347800">
                <a:tc gridSpan="24">
                  <a:txBody>
                    <a:bodyPr/>
                    <a:lstStyle/>
                    <a:p>
                      <a:pPr marL="0" marR="0">
                        <a:spcBef>
                          <a:spcPts val="0"/>
                        </a:spcBef>
                        <a:spcAft>
                          <a:spcPts val="0"/>
                        </a:spcAft>
                      </a:pPr>
                      <a:r>
                        <a:rPr lang="en-US" sz="1100" dirty="0">
                          <a:solidFill>
                            <a:schemeClr val="tx1">
                              <a:lumMod val="75000"/>
                              <a:lumOff val="25000"/>
                            </a:schemeClr>
                          </a:solidFill>
                          <a:effectLst/>
                          <a:latin typeface="Century Gothic" panose="020B0502020202020204" pitchFamily="34" charset="0"/>
                        </a:rPr>
                        <a:t>MILESTONE 4</a:t>
                      </a:r>
                      <a:endParaRPr lang="en-US" sz="11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6061267"/>
                  </a:ext>
                </a:extLst>
              </a:tr>
              <a:tr h="2048860">
                <a:tc>
                  <a:txBody>
                    <a:bodyPr/>
                    <a:lstStyle/>
                    <a:p>
                      <a:pPr marL="0" marR="0">
                        <a:spcBef>
                          <a:spcPts val="0"/>
                        </a:spcBef>
                        <a:spcAft>
                          <a:spcPts val="0"/>
                        </a:spcAft>
                      </a:pPr>
                      <a:r>
                        <a:rPr lang="en-US" sz="1000" dirty="0">
                          <a:solidFill>
                            <a:schemeClr val="tx1">
                              <a:lumMod val="75000"/>
                              <a:lumOff val="25000"/>
                            </a:schemeClr>
                          </a:solidFill>
                          <a:effectLst/>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a:solidFill>
                            <a:schemeClr val="tx1">
                              <a:lumMod val="75000"/>
                              <a:lumOff val="25000"/>
                            </a:schemeClr>
                          </a:solidFill>
                          <a:effectLst/>
                          <a:latin typeface="Century Gothic" panose="020B0502020202020204" pitchFamily="34" charset="0"/>
                        </a:rPr>
                        <a:t> </a:t>
                      </a:r>
                      <a:endParaRPr lang="en-US" sz="100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spcBef>
                          <a:spcPts val="0"/>
                        </a:spcBef>
                        <a:spcAft>
                          <a:spcPts val="0"/>
                        </a:spcAft>
                      </a:pPr>
                      <a:r>
                        <a:rPr lang="en-US" sz="1000" dirty="0">
                          <a:solidFill>
                            <a:schemeClr val="tx1">
                              <a:lumMod val="75000"/>
                              <a:lumOff val="25000"/>
                            </a:schemeClr>
                          </a:solidFill>
                          <a:effectLst/>
                          <a:latin typeface="Century Gothic" panose="020B0502020202020204" pitchFamily="34" charset="0"/>
                        </a:rPr>
                        <a:t> </a:t>
                      </a:r>
                      <a:endParaRPr lang="en-US" sz="10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988" marR="489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28478497"/>
                  </a:ext>
                </a:extLst>
              </a:tr>
            </a:tbl>
          </a:graphicData>
        </a:graphic>
      </p:graphicFrame>
      <p:sp>
        <p:nvSpPr>
          <p:cNvPr id="20" name="Rounded Rectangle 19">
            <a:extLst>
              <a:ext uri="{FF2B5EF4-FFF2-40B4-BE49-F238E27FC236}">
                <a16:creationId xmlns:a16="http://schemas.microsoft.com/office/drawing/2014/main" id="{00000000-0008-0000-0000-000031000000}"/>
              </a:ext>
            </a:extLst>
          </p:cNvPr>
          <p:cNvSpPr/>
          <p:nvPr/>
        </p:nvSpPr>
        <p:spPr>
          <a:xfrm>
            <a:off x="3605889" y="2455027"/>
            <a:ext cx="5846805" cy="301752"/>
          </a:xfrm>
          <a:prstGeom prst="roundRect">
            <a:avLst/>
          </a:prstGeom>
          <a:solidFill>
            <a:schemeClr val="tx2">
              <a:lumMod val="20000"/>
              <a:lumOff val="8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1" name="Rounded Rectangle 20">
            <a:extLst>
              <a:ext uri="{FF2B5EF4-FFF2-40B4-BE49-F238E27FC236}">
                <a16:creationId xmlns:a16="http://schemas.microsoft.com/office/drawing/2014/main" id="{00000000-0008-0000-0000-000032000000}"/>
              </a:ext>
            </a:extLst>
          </p:cNvPr>
          <p:cNvSpPr/>
          <p:nvPr/>
        </p:nvSpPr>
        <p:spPr>
          <a:xfrm>
            <a:off x="7263317" y="3009405"/>
            <a:ext cx="2100481" cy="301752"/>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2" name="Rounded Rectangle 21">
            <a:extLst>
              <a:ext uri="{FF2B5EF4-FFF2-40B4-BE49-F238E27FC236}">
                <a16:creationId xmlns:a16="http://schemas.microsoft.com/office/drawing/2014/main" id="{00000000-0008-0000-0000-000033000000}"/>
              </a:ext>
            </a:extLst>
          </p:cNvPr>
          <p:cNvSpPr/>
          <p:nvPr/>
        </p:nvSpPr>
        <p:spPr>
          <a:xfrm>
            <a:off x="619760" y="4608073"/>
            <a:ext cx="1866812" cy="301752"/>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3" name="Rounded Rectangle 22">
            <a:extLst>
              <a:ext uri="{FF2B5EF4-FFF2-40B4-BE49-F238E27FC236}">
                <a16:creationId xmlns:a16="http://schemas.microsoft.com/office/drawing/2014/main" id="{00000000-0008-0000-0000-000034000000}"/>
              </a:ext>
            </a:extLst>
          </p:cNvPr>
          <p:cNvSpPr/>
          <p:nvPr/>
        </p:nvSpPr>
        <p:spPr>
          <a:xfrm>
            <a:off x="5249416" y="5252698"/>
            <a:ext cx="1056590" cy="301752"/>
          </a:xfrm>
          <a:prstGeom prst="roundRect">
            <a:avLst/>
          </a:prstGeom>
          <a:solidFill>
            <a:schemeClr val="tx2">
              <a:lumMod val="20000"/>
              <a:lumOff val="8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4" name="Rounded Rectangle 23">
            <a:extLst>
              <a:ext uri="{FF2B5EF4-FFF2-40B4-BE49-F238E27FC236}">
                <a16:creationId xmlns:a16="http://schemas.microsoft.com/office/drawing/2014/main" id="{00000000-0008-0000-0000-000035000000}"/>
              </a:ext>
            </a:extLst>
          </p:cNvPr>
          <p:cNvSpPr/>
          <p:nvPr/>
        </p:nvSpPr>
        <p:spPr>
          <a:xfrm>
            <a:off x="6649887" y="5807075"/>
            <a:ext cx="1694100" cy="301752"/>
          </a:xfrm>
          <a:prstGeom prst="roundRect">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5" name="Rounded Rectangle 24">
            <a:extLst>
              <a:ext uri="{FF2B5EF4-FFF2-40B4-BE49-F238E27FC236}">
                <a16:creationId xmlns:a16="http://schemas.microsoft.com/office/drawing/2014/main" id="{00000000-0008-0000-0000-000036000000}"/>
              </a:ext>
            </a:extLst>
          </p:cNvPr>
          <p:cNvSpPr/>
          <p:nvPr/>
        </p:nvSpPr>
        <p:spPr>
          <a:xfrm>
            <a:off x="10515650" y="5252698"/>
            <a:ext cx="1056590" cy="301752"/>
          </a:xfrm>
          <a:prstGeom prst="roundRect">
            <a:avLst/>
          </a:prstGeom>
          <a:solidFill>
            <a:schemeClr val="bg1">
              <a:lumMod val="65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6" name="Rounded Rectangle 25">
            <a:extLst>
              <a:ext uri="{FF2B5EF4-FFF2-40B4-BE49-F238E27FC236}">
                <a16:creationId xmlns:a16="http://schemas.microsoft.com/office/drawing/2014/main" id="{00000000-0008-0000-0000-000037000000}"/>
              </a:ext>
            </a:extLst>
          </p:cNvPr>
          <p:cNvSpPr/>
          <p:nvPr/>
        </p:nvSpPr>
        <p:spPr>
          <a:xfrm>
            <a:off x="6372108" y="5252698"/>
            <a:ext cx="4106987" cy="301752"/>
          </a:xfrm>
          <a:prstGeom prst="roundRect">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marL="0" marR="0">
              <a:spcBef>
                <a:spcPts val="0"/>
              </a:spcBef>
              <a:spcAft>
                <a:spcPts val="0"/>
              </a:spcAft>
            </a:pPr>
            <a:r>
              <a:rPr lang="en-US" sz="1000" b="1">
                <a:solidFill>
                  <a:srgbClr val="FFFFFF"/>
                </a:solidFill>
                <a:effectLst/>
                <a:latin typeface="Century Gothic" panose="020B0502020202020204" pitchFamily="34" charset="0"/>
                <a:ea typeface="Arial" panose="020B0604020202020204" pitchFamily="34" charset="0"/>
                <a:cs typeface="Arial" panose="020B0604020202020204" pitchFamily="34" charset="0"/>
              </a:rPr>
              <a:t>TASK</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796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ilestone-Roadmap-Template_PowerPoint" id="{ED4D6EA4-51D6-6D43-B30E-8B2633D89626}" vid="{1598B0D7-2335-004C-929C-226C8B644D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IC-Milestone-Roadmap-Template_PowerPoint</Template>
  <TotalTime>0</TotalTime>
  <Words>333</Words>
  <Application>Microsoft Office PowerPoint</Application>
  <PresentationFormat>Широкоэкранный</PresentationFormat>
  <Paragraphs>229</Paragraphs>
  <Slides>3</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2020-01-06T20:09:20Z</dcterms:created>
  <dcterms:modified xsi:type="dcterms:W3CDTF">2020-01-06T20:10:03Z</dcterms:modified>
</cp:coreProperties>
</file>