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2235" r:id="rId3"/>
    <p:sldId id="316" r:id="rId4"/>
    <p:sldId id="355" r:id="rId5"/>
    <p:sldId id="2236" r:id="rId6"/>
    <p:sldId id="2237" r:id="rId7"/>
    <p:sldId id="2238" r:id="rId8"/>
    <p:sldId id="354" r:id="rId9"/>
    <p:sldId id="2239"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F0B6B6"/>
    <a:srgbClr val="F0897B"/>
    <a:srgbClr val="F0CFD1"/>
    <a:srgbClr val="00BD32"/>
    <a:srgbClr val="E3EAF6"/>
    <a:srgbClr val="5B7191"/>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161" d="100"/>
          <a:sy n="161" d="100"/>
        </p:scale>
        <p:origin x="128" y="188"/>
      </p:cViewPr>
      <p:guideLst>
        <p:guide orient="horz" pos="2160"/>
        <p:guide pos="384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6/26/2020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a:t>
            </a:fld>
            <a:endParaRPr lang="en-US" altLang="x-none" dirty="0"/>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998988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93960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278032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849520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335416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171836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723159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53483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6/26/2020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2YBoi96"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0.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slide" Target="slide8.xml"/><Relationship Id="rId5" Type="http://schemas.openxmlformats.org/officeDocument/2006/relationships/slide" Target="slide3.xml"/><Relationship Id="rId4" Type="http://schemas.openxmlformats.org/officeDocument/2006/relationships/slide" Target="slide5.xml"/><Relationship Id="rId9" Type="http://schemas.openxmlformats.org/officeDocument/2006/relationships/slide" Target="slide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3"/>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ea typeface="Montserrat Bold" charset="0"/>
                <a:cs typeface="Montserrat Bold" charset="0"/>
              </a:rPr>
              <a:t>ISO 27001 BUSINESS CONTINUITY CHECKLIST TEMPLATE</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1754326"/>
          </a:xfrm>
          <a:prstGeom prst="rect">
            <a:avLst/>
          </a:prstGeom>
          <a:noFill/>
        </p:spPr>
        <p:txBody>
          <a:bodyPr wrap="square" rtlCol="0">
            <a:spAutoFit/>
          </a:bodyPr>
          <a:lstStyle/>
          <a:p>
            <a:r>
              <a:rPr lang="en-US" sz="5400" dirty="0">
                <a:latin typeface="Century Gothic" panose="020B0502020202020204" pitchFamily="34" charset="0"/>
              </a:rPr>
              <a:t>ISO 27001 BUSINESS </a:t>
            </a:r>
            <a:br>
              <a:rPr lang="en-US" sz="5400" dirty="0">
                <a:latin typeface="Century Gothic" panose="020B0502020202020204" pitchFamily="34" charset="0"/>
              </a:rPr>
            </a:br>
            <a:r>
              <a:rPr lang="en-US" sz="5400" dirty="0">
                <a:latin typeface="Century Gothic" panose="020B0502020202020204" pitchFamily="34" charset="0"/>
              </a:rPr>
              <a:t>CONTINUITY CHECKLIST</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3096058"/>
            <a:ext cx="8138087" cy="307777"/>
          </a:xfrm>
          <a:prstGeom prst="rect">
            <a:avLst/>
          </a:prstGeom>
          <a:noFill/>
        </p:spPr>
        <p:txBody>
          <a:bodyPr wrap="square" rtlCol="0">
            <a:spAutoFit/>
          </a:bodyPr>
          <a:lstStyle/>
          <a:p>
            <a:r>
              <a:rPr lang="en-US" sz="1400" dirty="0">
                <a:solidFill>
                  <a:schemeClr val="tx2"/>
                </a:solidFill>
                <a:latin typeface="Century Gothic" panose="020B0502020202020204" pitchFamily="34" charset="0"/>
              </a:rPr>
              <a:t>Date: 00/00/0000</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744500"/>
            <a:ext cx="7746873"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4367937"/>
              </p:ext>
            </p:extLst>
          </p:nvPr>
        </p:nvGraphicFramePr>
        <p:xfrm>
          <a:off x="787790" y="1050352"/>
          <a:ext cx="10227213" cy="3169920"/>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r>
                        <a:rPr lang="en-US" sz="1800" b="0" kern="1200" dirty="0">
                          <a:solidFill>
                            <a:schemeClr val="tx2">
                              <a:lumMod val="50000"/>
                            </a:schemeClr>
                          </a:solidFill>
                          <a:effectLst/>
                          <a:latin typeface="Century Gothic" panose="020B0502020202020204" pitchFamily="34" charset="0"/>
                          <a:ea typeface="+mn-ea"/>
                          <a:cs typeface="+mn-cs"/>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p>
                      <a:r>
                        <a:rPr lang="en-US" sz="1800" b="0" kern="1200" dirty="0">
                          <a:solidFill>
                            <a:schemeClr val="tx2">
                              <a:lumMod val="50000"/>
                            </a:schemeClr>
                          </a:solidFill>
                          <a:effectLst/>
                          <a:latin typeface="Century Gothic" panose="020B0502020202020204" pitchFamily="34" charset="0"/>
                          <a:ea typeface="+mn-ea"/>
                          <a:cs typeface="+mn-cs"/>
                        </a:rPr>
                        <a:t> </a:t>
                      </a:r>
                    </a:p>
                    <a:p>
                      <a:r>
                        <a:rPr lang="en-US" sz="1800" b="0" kern="1200" dirty="0">
                          <a:solidFill>
                            <a:schemeClr val="tx2">
                              <a:lumMod val="50000"/>
                            </a:schemeClr>
                          </a:solidFill>
                          <a:effectLst/>
                          <a:latin typeface="Century Gothic" panose="020B0502020202020204" pitchFamily="34" charset="0"/>
                          <a:ea typeface="+mn-ea"/>
                          <a:cs typeface="+mn-cs"/>
                        </a:rPr>
                        <a:t>This template is provided as a sample only. This template is in no way meant as legal or compliance advice. Users of the template must determine what information is necessary and needed to accomplish their objectives.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Box 90"/>
          <p:cNvSpPr txBox="1"/>
          <p:nvPr/>
        </p:nvSpPr>
        <p:spPr>
          <a:xfrm>
            <a:off x="3984018" y="371857"/>
            <a:ext cx="4229043" cy="665439"/>
          </a:xfrm>
          <a:prstGeom prst="rect">
            <a:avLst/>
          </a:prstGeom>
          <a:noFill/>
        </p:spPr>
        <p:txBody>
          <a:bodyPr wrap="none" rtlCol="0">
            <a:spAutoFit/>
          </a:bodyPr>
          <a:lstStyle/>
          <a:p>
            <a:pPr algn="ctr">
              <a:lnSpc>
                <a:spcPts val="5000"/>
              </a:lnSpc>
            </a:pPr>
            <a:r>
              <a:rPr lang="en-US" sz="3300" b="1" dirty="0">
                <a:solidFill>
                  <a:schemeClr val="tx2"/>
                </a:solidFill>
                <a:latin typeface="Century Gothic" panose="020B0502020202020204" pitchFamily="34" charset="0"/>
                <a:ea typeface="Montserrat Bold" charset="0"/>
                <a:cs typeface="Montserrat Bold" charset="0"/>
              </a:rPr>
              <a:t>TABLE OF CONTENTS</a:t>
            </a:r>
          </a:p>
        </p:txBody>
      </p:sp>
      <p:sp>
        <p:nvSpPr>
          <p:cNvPr id="68" name="TextBox 67"/>
          <p:cNvSpPr txBox="1"/>
          <p:nvPr/>
        </p:nvSpPr>
        <p:spPr>
          <a:xfrm>
            <a:off x="1736256" y="1483477"/>
            <a:ext cx="3079064" cy="784830"/>
          </a:xfrm>
          <a:prstGeom prst="rect">
            <a:avLst/>
          </a:prstGeom>
          <a:noFill/>
        </p:spPr>
        <p:txBody>
          <a:bodyPr wrap="squar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INFORMATION SECURITY POLICIES /ORGANIZATION </a:t>
            </a:r>
          </a:p>
          <a:p>
            <a:r>
              <a:rPr lang="en-US" sz="1500" b="1" dirty="0">
                <a:solidFill>
                  <a:schemeClr val="tx2"/>
                </a:solidFill>
                <a:latin typeface="Century Gothic" panose="020B0502020202020204" pitchFamily="34" charset="0"/>
                <a:ea typeface="Montserrat Bold" charset="0"/>
                <a:cs typeface="Montserrat Bold" charset="0"/>
              </a:rPr>
              <a:t>OF INFORMATION SECURITY</a:t>
            </a:r>
          </a:p>
        </p:txBody>
      </p:sp>
      <p:sp>
        <p:nvSpPr>
          <p:cNvPr id="71" name="Subtitle 2"/>
          <p:cNvSpPr txBox="1">
            <a:spLocks/>
          </p:cNvSpPr>
          <p:nvPr/>
        </p:nvSpPr>
        <p:spPr>
          <a:xfrm>
            <a:off x="1724524" y="2217509"/>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72" name="TextBox 71"/>
          <p:cNvSpPr txBox="1"/>
          <p:nvPr/>
        </p:nvSpPr>
        <p:spPr>
          <a:xfrm>
            <a:off x="1736255" y="2898681"/>
            <a:ext cx="3100529" cy="553998"/>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HUMAN RESOURCES SECURITY / </a:t>
            </a:r>
          </a:p>
          <a:p>
            <a:r>
              <a:rPr lang="en-US" sz="1500" b="1" dirty="0">
                <a:solidFill>
                  <a:schemeClr val="tx2"/>
                </a:solidFill>
                <a:latin typeface="Century Gothic" panose="020B0502020202020204" pitchFamily="34" charset="0"/>
                <a:ea typeface="Montserrat Bold" charset="0"/>
                <a:cs typeface="Montserrat Bold" charset="0"/>
              </a:rPr>
              <a:t>ASSET MANAGEMENT</a:t>
            </a:r>
          </a:p>
        </p:txBody>
      </p:sp>
      <p:sp>
        <p:nvSpPr>
          <p:cNvPr id="73" name="Subtitle 2"/>
          <p:cNvSpPr txBox="1">
            <a:spLocks/>
          </p:cNvSpPr>
          <p:nvPr/>
        </p:nvSpPr>
        <p:spPr>
          <a:xfrm>
            <a:off x="1724525" y="3359003"/>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74" name="TextBox 73">
            <a:hlinkClick r:id="rId3" action="ppaction://hlinksldjump"/>
          </p:cNvPr>
          <p:cNvSpPr txBox="1"/>
          <p:nvPr/>
        </p:nvSpPr>
        <p:spPr>
          <a:xfrm>
            <a:off x="1104446" y="263371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75" name="TextBox 74">
            <a:hlinkClick r:id="rId4" action="ppaction://hlinksldjump"/>
          </p:cNvPr>
          <p:cNvSpPr txBox="1"/>
          <p:nvPr/>
        </p:nvSpPr>
        <p:spPr>
          <a:xfrm>
            <a:off x="1104445" y="3996373"/>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76" name="TextBox 75">
            <a:hlinkClick r:id="rId5" action="ppaction://hlinksldjump"/>
          </p:cNvPr>
          <p:cNvSpPr txBox="1"/>
          <p:nvPr/>
        </p:nvSpPr>
        <p:spPr>
          <a:xfrm>
            <a:off x="1104445" y="1206976"/>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37" name="TextBox 36">
            <a:extLst>
              <a:ext uri="{FF2B5EF4-FFF2-40B4-BE49-F238E27FC236}">
                <a16:creationId xmlns:a16="http://schemas.microsoft.com/office/drawing/2014/main" id="{10DD835E-22A6-D746-9747-680290B5318E}"/>
              </a:ext>
            </a:extLst>
          </p:cNvPr>
          <p:cNvSpPr txBox="1"/>
          <p:nvPr/>
        </p:nvSpPr>
        <p:spPr>
          <a:xfrm>
            <a:off x="1736255" y="4283242"/>
            <a:ext cx="1875835"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ACCESS CONTROL</a:t>
            </a:r>
          </a:p>
        </p:txBody>
      </p:sp>
      <p:sp>
        <p:nvSpPr>
          <p:cNvPr id="38" name="Subtitle 2">
            <a:extLst>
              <a:ext uri="{FF2B5EF4-FFF2-40B4-BE49-F238E27FC236}">
                <a16:creationId xmlns:a16="http://schemas.microsoft.com/office/drawing/2014/main" id="{C87EACD0-DE8E-034E-A9A2-23EF2DEFEFA0}"/>
              </a:ext>
            </a:extLst>
          </p:cNvPr>
          <p:cNvSpPr txBox="1">
            <a:spLocks/>
          </p:cNvSpPr>
          <p:nvPr/>
        </p:nvSpPr>
        <p:spPr>
          <a:xfrm>
            <a:off x="1724525" y="4507125"/>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39" name="TextBox 38">
            <a:extLst>
              <a:ext uri="{FF2B5EF4-FFF2-40B4-BE49-F238E27FC236}">
                <a16:creationId xmlns:a16="http://schemas.microsoft.com/office/drawing/2014/main" id="{2E873965-B4B5-7649-813A-60B72867106D}"/>
              </a:ext>
            </a:extLst>
          </p:cNvPr>
          <p:cNvSpPr txBox="1"/>
          <p:nvPr/>
        </p:nvSpPr>
        <p:spPr>
          <a:xfrm>
            <a:off x="6042942" y="1531387"/>
            <a:ext cx="2239716"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OPERATIONS SECURITY</a:t>
            </a:r>
          </a:p>
        </p:txBody>
      </p:sp>
      <p:sp>
        <p:nvSpPr>
          <p:cNvPr id="40" name="Subtitle 2">
            <a:extLst>
              <a:ext uri="{FF2B5EF4-FFF2-40B4-BE49-F238E27FC236}">
                <a16:creationId xmlns:a16="http://schemas.microsoft.com/office/drawing/2014/main" id="{67DA43AA-674D-9648-95C3-79A7F99AA913}"/>
              </a:ext>
            </a:extLst>
          </p:cNvPr>
          <p:cNvSpPr txBox="1">
            <a:spLocks/>
          </p:cNvSpPr>
          <p:nvPr/>
        </p:nvSpPr>
        <p:spPr>
          <a:xfrm>
            <a:off x="6031212" y="1797025"/>
            <a:ext cx="2901482"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1" name="TextBox 40">
            <a:extLst>
              <a:ext uri="{FF2B5EF4-FFF2-40B4-BE49-F238E27FC236}">
                <a16:creationId xmlns:a16="http://schemas.microsoft.com/office/drawing/2014/main" id="{4AA528A5-04F8-5641-BFBB-7EE167C2D6ED}"/>
              </a:ext>
            </a:extLst>
          </p:cNvPr>
          <p:cNvSpPr txBox="1"/>
          <p:nvPr/>
        </p:nvSpPr>
        <p:spPr>
          <a:xfrm>
            <a:off x="6042942" y="2852134"/>
            <a:ext cx="3456395" cy="784830"/>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COMMUNICATION SECURITY / </a:t>
            </a:r>
          </a:p>
          <a:p>
            <a:r>
              <a:rPr lang="en-US" sz="1500" b="1" dirty="0">
                <a:solidFill>
                  <a:schemeClr val="tx2"/>
                </a:solidFill>
                <a:latin typeface="Century Gothic" panose="020B0502020202020204" pitchFamily="34" charset="0"/>
                <a:ea typeface="Montserrat Bold" charset="0"/>
                <a:cs typeface="Montserrat Bold" charset="0"/>
              </a:rPr>
              <a:t>SYSTEM ACQUISITION, </a:t>
            </a:r>
            <a:br>
              <a:rPr lang="en-US" sz="1500" b="1" dirty="0">
                <a:solidFill>
                  <a:schemeClr val="tx2"/>
                </a:solidFill>
                <a:latin typeface="Century Gothic" panose="020B0502020202020204" pitchFamily="34" charset="0"/>
                <a:ea typeface="Montserrat Bold" charset="0"/>
                <a:cs typeface="Montserrat Bold" charset="0"/>
              </a:rPr>
            </a:br>
            <a:r>
              <a:rPr lang="en-US" sz="1500" b="1" dirty="0">
                <a:solidFill>
                  <a:schemeClr val="tx2"/>
                </a:solidFill>
                <a:latin typeface="Century Gothic" panose="020B0502020202020204" pitchFamily="34" charset="0"/>
                <a:ea typeface="Montserrat Bold" charset="0"/>
                <a:cs typeface="Montserrat Bold" charset="0"/>
              </a:rPr>
              <a:t>DEVELOPMENT, AND MAINTENANCE</a:t>
            </a:r>
          </a:p>
        </p:txBody>
      </p:sp>
      <p:sp>
        <p:nvSpPr>
          <p:cNvPr id="42" name="Subtitle 2">
            <a:extLst>
              <a:ext uri="{FF2B5EF4-FFF2-40B4-BE49-F238E27FC236}">
                <a16:creationId xmlns:a16="http://schemas.microsoft.com/office/drawing/2014/main" id="{16D160E4-854A-E74E-AADC-140D9ADD193F}"/>
              </a:ext>
            </a:extLst>
          </p:cNvPr>
          <p:cNvSpPr txBox="1">
            <a:spLocks/>
          </p:cNvSpPr>
          <p:nvPr/>
        </p:nvSpPr>
        <p:spPr>
          <a:xfrm>
            <a:off x="6031212" y="3547261"/>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5" name="TextBox 44">
            <a:hlinkClick r:id="rId6" action="ppaction://hlinksldjump"/>
            <a:extLst>
              <a:ext uri="{FF2B5EF4-FFF2-40B4-BE49-F238E27FC236}">
                <a16:creationId xmlns:a16="http://schemas.microsoft.com/office/drawing/2014/main" id="{CEB460F6-D2CC-2549-B204-6D2FC6E96268}"/>
              </a:ext>
            </a:extLst>
          </p:cNvPr>
          <p:cNvSpPr txBox="1"/>
          <p:nvPr/>
        </p:nvSpPr>
        <p:spPr>
          <a:xfrm>
            <a:off x="5411133" y="260682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47" name="TextBox 46">
            <a:hlinkClick r:id="rId7" action="ppaction://hlinksldjump"/>
            <a:extLst>
              <a:ext uri="{FF2B5EF4-FFF2-40B4-BE49-F238E27FC236}">
                <a16:creationId xmlns:a16="http://schemas.microsoft.com/office/drawing/2014/main" id="{E7EE68EC-AC78-524A-8041-4BBE245030A6}"/>
              </a:ext>
            </a:extLst>
          </p:cNvPr>
          <p:cNvSpPr txBox="1"/>
          <p:nvPr/>
        </p:nvSpPr>
        <p:spPr>
          <a:xfrm>
            <a:off x="5411132" y="399637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7</a:t>
            </a:r>
          </a:p>
        </p:txBody>
      </p:sp>
      <p:sp>
        <p:nvSpPr>
          <p:cNvPr id="48" name="TextBox 47">
            <a:hlinkClick r:id="rId8" action="ppaction://hlinksldjump"/>
            <a:extLst>
              <a:ext uri="{FF2B5EF4-FFF2-40B4-BE49-F238E27FC236}">
                <a16:creationId xmlns:a16="http://schemas.microsoft.com/office/drawing/2014/main" id="{C5C82C3E-9D59-9C42-9541-EA6A340A4E5B}"/>
              </a:ext>
            </a:extLst>
          </p:cNvPr>
          <p:cNvSpPr txBox="1"/>
          <p:nvPr/>
        </p:nvSpPr>
        <p:spPr>
          <a:xfrm>
            <a:off x="5411132" y="124870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50" name="TextBox 49">
            <a:extLst>
              <a:ext uri="{FF2B5EF4-FFF2-40B4-BE49-F238E27FC236}">
                <a16:creationId xmlns:a16="http://schemas.microsoft.com/office/drawing/2014/main" id="{B208D35E-789C-3649-BF15-56E920E74C2F}"/>
              </a:ext>
            </a:extLst>
          </p:cNvPr>
          <p:cNvSpPr txBox="1"/>
          <p:nvPr/>
        </p:nvSpPr>
        <p:spPr>
          <a:xfrm>
            <a:off x="6042942" y="4281145"/>
            <a:ext cx="4919937" cy="124649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SUPPLIER RELATIONSHIPS / </a:t>
            </a:r>
            <a:br>
              <a:rPr lang="en-US" sz="1500" b="1" dirty="0">
                <a:solidFill>
                  <a:schemeClr val="tx2"/>
                </a:solidFill>
                <a:latin typeface="Century Gothic" panose="020B0502020202020204" pitchFamily="34" charset="0"/>
                <a:ea typeface="Montserrat Bold" charset="0"/>
                <a:cs typeface="Montserrat Bold" charset="0"/>
              </a:rPr>
            </a:br>
            <a:r>
              <a:rPr lang="en-US" sz="1500" b="1" dirty="0">
                <a:solidFill>
                  <a:schemeClr val="tx2"/>
                </a:solidFill>
                <a:latin typeface="Century Gothic" panose="020B0502020202020204" pitchFamily="34" charset="0"/>
                <a:ea typeface="Montserrat Bold" charset="0"/>
                <a:cs typeface="Montserrat Bold" charset="0"/>
              </a:rPr>
              <a:t>INFORMATION SECURITY INCIDENT MANAGEMENT / </a:t>
            </a:r>
            <a:br>
              <a:rPr lang="en-US" sz="1500" b="1" dirty="0">
                <a:solidFill>
                  <a:schemeClr val="tx2"/>
                </a:solidFill>
                <a:latin typeface="Century Gothic" panose="020B0502020202020204" pitchFamily="34" charset="0"/>
                <a:ea typeface="Montserrat Bold" charset="0"/>
                <a:cs typeface="Montserrat Bold" charset="0"/>
              </a:rPr>
            </a:br>
            <a:r>
              <a:rPr lang="en-US" sz="1500" b="1" dirty="0">
                <a:solidFill>
                  <a:schemeClr val="tx2"/>
                </a:solidFill>
                <a:latin typeface="Century Gothic" panose="020B0502020202020204" pitchFamily="34" charset="0"/>
                <a:ea typeface="Montserrat Bold" charset="0"/>
                <a:cs typeface="Montserrat Bold" charset="0"/>
              </a:rPr>
              <a:t>INFORMATION SECURITY ASPECTS OF BUSINESS </a:t>
            </a:r>
            <a:br>
              <a:rPr lang="en-US" sz="1500" b="1" dirty="0">
                <a:solidFill>
                  <a:schemeClr val="tx2"/>
                </a:solidFill>
                <a:latin typeface="Century Gothic" panose="020B0502020202020204" pitchFamily="34" charset="0"/>
                <a:ea typeface="Montserrat Bold" charset="0"/>
                <a:cs typeface="Montserrat Bold" charset="0"/>
              </a:rPr>
            </a:br>
            <a:r>
              <a:rPr lang="en-US" sz="1500" b="1" dirty="0">
                <a:solidFill>
                  <a:schemeClr val="tx2"/>
                </a:solidFill>
                <a:latin typeface="Century Gothic" panose="020B0502020202020204" pitchFamily="34" charset="0"/>
                <a:ea typeface="Montserrat Bold" charset="0"/>
                <a:cs typeface="Montserrat Bold" charset="0"/>
              </a:rPr>
              <a:t>CONTINUITY MANAGEMENT / </a:t>
            </a:r>
            <a:br>
              <a:rPr lang="en-US" sz="1500" b="1" dirty="0">
                <a:solidFill>
                  <a:schemeClr val="tx2"/>
                </a:solidFill>
                <a:latin typeface="Century Gothic" panose="020B0502020202020204" pitchFamily="34" charset="0"/>
                <a:ea typeface="Montserrat Bold" charset="0"/>
                <a:cs typeface="Montserrat Bold" charset="0"/>
              </a:rPr>
            </a:br>
            <a:r>
              <a:rPr lang="en-US" sz="1500" b="1" dirty="0">
                <a:solidFill>
                  <a:schemeClr val="tx2"/>
                </a:solidFill>
                <a:latin typeface="Century Gothic" panose="020B0502020202020204" pitchFamily="34" charset="0"/>
                <a:ea typeface="Montserrat Bold" charset="0"/>
                <a:cs typeface="Montserrat Bold" charset="0"/>
              </a:rPr>
              <a:t>COMPLIANCE</a:t>
            </a:r>
          </a:p>
        </p:txBody>
      </p:sp>
      <p:sp>
        <p:nvSpPr>
          <p:cNvPr id="51" name="Subtitle 2">
            <a:extLst>
              <a:ext uri="{FF2B5EF4-FFF2-40B4-BE49-F238E27FC236}">
                <a16:creationId xmlns:a16="http://schemas.microsoft.com/office/drawing/2014/main" id="{B0EDF6D3-71B7-AD45-A3C9-8A4D325C8EF1}"/>
              </a:ext>
            </a:extLst>
          </p:cNvPr>
          <p:cNvSpPr txBox="1">
            <a:spLocks/>
          </p:cNvSpPr>
          <p:nvPr/>
        </p:nvSpPr>
        <p:spPr>
          <a:xfrm>
            <a:off x="6031212" y="5461676"/>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61" name="TextBox 60">
            <a:hlinkClick r:id="rId9" action="ppaction://hlinksldjump"/>
            <a:extLst>
              <a:ext uri="{FF2B5EF4-FFF2-40B4-BE49-F238E27FC236}">
                <a16:creationId xmlns:a16="http://schemas.microsoft.com/office/drawing/2014/main" id="{96B9BF9A-861B-6F4D-977D-EDB41ACC602B}"/>
              </a:ext>
            </a:extLst>
          </p:cNvPr>
          <p:cNvSpPr txBox="1"/>
          <p:nvPr/>
        </p:nvSpPr>
        <p:spPr>
          <a:xfrm>
            <a:off x="1104445" y="5339798"/>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2" name="TextBox 61">
            <a:extLst>
              <a:ext uri="{FF2B5EF4-FFF2-40B4-BE49-F238E27FC236}">
                <a16:creationId xmlns:a16="http://schemas.microsoft.com/office/drawing/2014/main" id="{36FF7802-9E5F-DE41-848E-CE153A6A1209}"/>
              </a:ext>
            </a:extLst>
          </p:cNvPr>
          <p:cNvSpPr txBox="1"/>
          <p:nvPr/>
        </p:nvSpPr>
        <p:spPr>
          <a:xfrm>
            <a:off x="1736255" y="5511251"/>
            <a:ext cx="3122971" cy="553998"/>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CRYPTOGRAPHY / PHYSICAL</a:t>
            </a:r>
            <a:br>
              <a:rPr lang="en-US" sz="1500" b="1" dirty="0">
                <a:solidFill>
                  <a:schemeClr val="tx2"/>
                </a:solidFill>
                <a:latin typeface="Century Gothic" panose="020B0502020202020204" pitchFamily="34" charset="0"/>
                <a:ea typeface="Montserrat Bold" charset="0"/>
                <a:cs typeface="Montserrat Bold" charset="0"/>
              </a:rPr>
            </a:br>
            <a:r>
              <a:rPr lang="en-US" sz="1500" b="1" dirty="0">
                <a:solidFill>
                  <a:schemeClr val="tx2"/>
                </a:solidFill>
                <a:latin typeface="Century Gothic" panose="020B0502020202020204" pitchFamily="34" charset="0"/>
                <a:ea typeface="Montserrat Bold" charset="0"/>
                <a:cs typeface="Montserrat Bold" charset="0"/>
              </a:rPr>
              <a:t>AND ENVIRONMENTAL SECURITY</a:t>
            </a:r>
          </a:p>
        </p:txBody>
      </p:sp>
      <p:sp>
        <p:nvSpPr>
          <p:cNvPr id="64" name="Subtitle 2">
            <a:extLst>
              <a:ext uri="{FF2B5EF4-FFF2-40B4-BE49-F238E27FC236}">
                <a16:creationId xmlns:a16="http://schemas.microsoft.com/office/drawing/2014/main" id="{1D1334FD-7D8F-D74D-860A-FE8558BF7541}"/>
              </a:ext>
            </a:extLst>
          </p:cNvPr>
          <p:cNvSpPr txBox="1">
            <a:spLocks/>
          </p:cNvSpPr>
          <p:nvPr/>
        </p:nvSpPr>
        <p:spPr>
          <a:xfrm>
            <a:off x="1724525" y="594467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Tree>
    <p:extLst>
      <p:ext uri="{BB962C8B-B14F-4D97-AF65-F5344CB8AC3E}">
        <p14:creationId xmlns:p14="http://schemas.microsoft.com/office/powerpoint/2010/main" val="42751451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C893ECBE-BBAC-8345-9B14-258D84D2D865}"/>
              </a:ext>
            </a:extLst>
          </p:cNvPr>
          <p:cNvGraphicFramePr>
            <a:graphicFrameLocks noGrp="1"/>
          </p:cNvGraphicFramePr>
          <p:nvPr>
            <p:extLst>
              <p:ext uri="{D42A27DB-BD31-4B8C-83A1-F6EECF244321}">
                <p14:modId xmlns:p14="http://schemas.microsoft.com/office/powerpoint/2010/main" val="1424816885"/>
              </p:ext>
            </p:extLst>
          </p:nvPr>
        </p:nvGraphicFramePr>
        <p:xfrm>
          <a:off x="134471" y="107576"/>
          <a:ext cx="11930569" cy="6306668"/>
        </p:xfrm>
        <a:graphic>
          <a:graphicData uri="http://schemas.openxmlformats.org/drawingml/2006/table">
            <a:tbl>
              <a:tblPr>
                <a:solidFill>
                  <a:schemeClr val="bg1"/>
                </a:solidFill>
                <a:tableStyleId>{00A15C55-8517-42AA-B614-E9B94910E393}</a:tableStyleId>
              </a:tblPr>
              <a:tblGrid>
                <a:gridCol w="1986210">
                  <a:extLst>
                    <a:ext uri="{9D8B030D-6E8A-4147-A177-3AD203B41FA5}">
                      <a16:colId xmlns:a16="http://schemas.microsoft.com/office/drawing/2014/main" val="2265188562"/>
                    </a:ext>
                  </a:extLst>
                </a:gridCol>
                <a:gridCol w="3715577">
                  <a:extLst>
                    <a:ext uri="{9D8B030D-6E8A-4147-A177-3AD203B41FA5}">
                      <a16:colId xmlns:a16="http://schemas.microsoft.com/office/drawing/2014/main" val="1467507014"/>
                    </a:ext>
                  </a:extLst>
                </a:gridCol>
                <a:gridCol w="1666294">
                  <a:extLst>
                    <a:ext uri="{9D8B030D-6E8A-4147-A177-3AD203B41FA5}">
                      <a16:colId xmlns:a16="http://schemas.microsoft.com/office/drawing/2014/main" val="4081972018"/>
                    </a:ext>
                  </a:extLst>
                </a:gridCol>
                <a:gridCol w="4562488">
                  <a:extLst>
                    <a:ext uri="{9D8B030D-6E8A-4147-A177-3AD203B41FA5}">
                      <a16:colId xmlns:a16="http://schemas.microsoft.com/office/drawing/2014/main" val="3904470736"/>
                    </a:ext>
                  </a:extLst>
                </a:gridCol>
              </a:tblGrid>
              <a:tr h="823333">
                <a:tc>
                  <a:txBody>
                    <a:bodyPr/>
                    <a:lstStyle/>
                    <a:p>
                      <a:pPr marL="0" marR="0" algn="ctr">
                        <a:spcBef>
                          <a:spcPts val="0"/>
                        </a:spcBef>
                        <a:spcAft>
                          <a:spcPts val="0"/>
                        </a:spcAft>
                      </a:pPr>
                      <a:r>
                        <a:rPr lang="en-US" sz="1200" b="1" dirty="0">
                          <a:effectLst/>
                          <a:latin typeface="Century Gothic" panose="020B0502020202020204" pitchFamily="34" charset="0"/>
                        </a:rPr>
                        <a:t> REQUIREMENT SECTION/</a:t>
                      </a:r>
                    </a:p>
                    <a:p>
                      <a:pPr marL="0" marR="0" algn="ctr">
                        <a:spcBef>
                          <a:spcPts val="0"/>
                        </a:spcBef>
                        <a:spcAft>
                          <a:spcPts val="0"/>
                        </a:spcAft>
                      </a:pPr>
                      <a:r>
                        <a:rPr lang="en-US" sz="1200" b="1" dirty="0">
                          <a:effectLst/>
                          <a:latin typeface="Century Gothic" panose="020B0502020202020204" pitchFamily="34" charset="0"/>
                        </a:rPr>
                        <a:t>CATEGORY</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1200" b="1" dirty="0">
                          <a:effectLst/>
                          <a:latin typeface="Century Gothic" panose="020B0502020202020204" pitchFamily="34" charset="0"/>
                        </a:rPr>
                        <a:t>ASSESSMENT</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1200" b="1" dirty="0">
                          <a:effectLst/>
                          <a:latin typeface="Century Gothic" panose="020B0502020202020204" pitchFamily="34" charset="0"/>
                        </a:rPr>
                        <a:t>IN COMPLIANCE?</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1200" b="1" dirty="0">
                          <a:effectLst/>
                          <a:latin typeface="Century Gothic" panose="020B0502020202020204" pitchFamily="34" charset="0"/>
                        </a:rPr>
                        <a:t>REMARKS</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1257858158"/>
                  </a:ext>
                </a:extLst>
              </a:tr>
              <a:tr h="335392">
                <a:tc gridSpan="2">
                  <a:txBody>
                    <a:bodyPr/>
                    <a:lstStyle/>
                    <a:p>
                      <a:pPr marL="0" marR="0">
                        <a:spcBef>
                          <a:spcPts val="0"/>
                        </a:spcBef>
                        <a:spcAft>
                          <a:spcPts val="0"/>
                        </a:spcAft>
                      </a:pPr>
                      <a:r>
                        <a:rPr lang="en-US" sz="1400" b="1" dirty="0">
                          <a:solidFill>
                            <a:schemeClr val="bg1"/>
                          </a:solidFill>
                          <a:effectLst/>
                          <a:latin typeface="Century Gothic" panose="020B0502020202020204" pitchFamily="34" charset="0"/>
                        </a:rPr>
                        <a:t>5. Information Security Policies</a:t>
                      </a: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lang="en-US"/>
                    </a:p>
                  </a:txBody>
                  <a:tcP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tcPr>
                </a:tc>
                <a:tc>
                  <a:txBody>
                    <a:bodyPr/>
                    <a:lstStyle/>
                    <a:p>
                      <a:pPr marL="0" marR="0" algn="ctr">
                        <a:spcBef>
                          <a:spcPts val="0"/>
                        </a:spcBef>
                        <a:spcAft>
                          <a:spcPts val="0"/>
                        </a:spcAft>
                      </a:pPr>
                      <a:r>
                        <a:rPr lang="en-US" sz="1200" b="1" dirty="0">
                          <a:solidFill>
                            <a:schemeClr val="bg1"/>
                          </a:solidFill>
                          <a:effectLst/>
                          <a:latin typeface="Century Gothic" panose="020B0502020202020204" pitchFamily="34" charset="0"/>
                        </a:rPr>
                        <a:t> </a:t>
                      </a:r>
                      <a:endParaRPr lang="en-US" sz="12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a:spcBef>
                          <a:spcPts val="0"/>
                        </a:spcBef>
                        <a:spcAft>
                          <a:spcPts val="0"/>
                        </a:spcAft>
                      </a:pPr>
                      <a:r>
                        <a:rPr lang="en-US" sz="1200" b="1" dirty="0">
                          <a:solidFill>
                            <a:schemeClr val="bg1"/>
                          </a:solidFill>
                          <a:effectLst/>
                          <a:latin typeface="Century Gothic" panose="020B0502020202020204" pitchFamily="34" charset="0"/>
                        </a:rPr>
                        <a:t> </a:t>
                      </a:r>
                      <a:endParaRPr lang="en-US" sz="12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1642600757"/>
                  </a:ext>
                </a:extLst>
              </a:tr>
              <a:tr h="534046">
                <a:tc>
                  <a:txBody>
                    <a:bodyPr/>
                    <a:lstStyle/>
                    <a:p>
                      <a:pPr marL="0" marR="0" algn="ctr">
                        <a:spcBef>
                          <a:spcPts val="0"/>
                        </a:spcBef>
                        <a:spcAft>
                          <a:spcPts val="0"/>
                        </a:spcAft>
                      </a:pPr>
                      <a:r>
                        <a:rPr lang="en-US" sz="1200" dirty="0">
                          <a:effectLst/>
                          <a:latin typeface="Century Gothic" panose="020B0502020202020204" pitchFamily="34" charset="0"/>
                        </a:rPr>
                        <a:t>5.1</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Security policies exist?</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11406367"/>
                  </a:ext>
                </a:extLst>
              </a:tr>
              <a:tr h="534046">
                <a:tc>
                  <a:txBody>
                    <a:bodyPr/>
                    <a:lstStyle/>
                    <a:p>
                      <a:pPr marL="0" marR="0" algn="ctr">
                        <a:spcBef>
                          <a:spcPts val="0"/>
                        </a:spcBef>
                        <a:spcAft>
                          <a:spcPts val="0"/>
                        </a:spcAft>
                      </a:pPr>
                      <a:r>
                        <a:rPr lang="en-US" sz="1200" dirty="0">
                          <a:effectLst/>
                          <a:latin typeface="Century Gothic" panose="020B0502020202020204" pitchFamily="34" charset="0"/>
                        </a:rPr>
                        <a:t>5.2</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All policies approved by management?</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16243293"/>
                  </a:ext>
                </a:extLst>
              </a:tr>
              <a:tr h="534046">
                <a:tc>
                  <a:txBody>
                    <a:bodyPr/>
                    <a:lstStyle/>
                    <a:p>
                      <a:pPr marL="0" marR="0" algn="ctr">
                        <a:spcBef>
                          <a:spcPts val="0"/>
                        </a:spcBef>
                        <a:spcAft>
                          <a:spcPts val="0"/>
                        </a:spcAft>
                      </a:pPr>
                      <a:r>
                        <a:rPr lang="en-US" sz="1200" dirty="0">
                          <a:effectLst/>
                          <a:latin typeface="Century Gothic" panose="020B0502020202020204" pitchFamily="34" charset="0"/>
                        </a:rPr>
                        <a:t>5.3</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Evidence of compliance?</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32821637"/>
                  </a:ext>
                </a:extLst>
              </a:tr>
              <a:tr h="341529">
                <a:tc gridSpan="2">
                  <a:txBody>
                    <a:bodyPr/>
                    <a:lstStyle/>
                    <a:p>
                      <a:pPr marL="0" marR="0">
                        <a:spcBef>
                          <a:spcPts val="0"/>
                        </a:spcBef>
                        <a:spcAft>
                          <a:spcPts val="0"/>
                        </a:spcAft>
                      </a:pPr>
                      <a:r>
                        <a:rPr lang="en-US" sz="1400" b="1" dirty="0">
                          <a:solidFill>
                            <a:schemeClr val="bg1"/>
                          </a:solidFill>
                          <a:effectLst/>
                          <a:latin typeface="Century Gothic" panose="020B0502020202020204" pitchFamily="34" charset="0"/>
                        </a:rPr>
                        <a:t>6. Organization of information security</a:t>
                      </a: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lang="en-US"/>
                    </a:p>
                  </a:txBody>
                  <a:tcP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tcPr>
                </a:tc>
                <a:tc>
                  <a:txBody>
                    <a:bodyPr/>
                    <a:lstStyle/>
                    <a:p>
                      <a:pPr marL="0" marR="0" algn="ctr">
                        <a:spcBef>
                          <a:spcPts val="0"/>
                        </a:spcBef>
                        <a:spcAft>
                          <a:spcPts val="0"/>
                        </a:spcAft>
                      </a:pPr>
                      <a:r>
                        <a:rPr lang="en-US" sz="1200" b="1" dirty="0">
                          <a:solidFill>
                            <a:schemeClr val="bg1"/>
                          </a:solidFill>
                          <a:effectLst/>
                          <a:latin typeface="Century Gothic" panose="020B0502020202020204" pitchFamily="34" charset="0"/>
                        </a:rPr>
                        <a:t> </a:t>
                      </a:r>
                      <a:endParaRPr lang="en-US" sz="12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a:spcBef>
                          <a:spcPts val="0"/>
                        </a:spcBef>
                        <a:spcAft>
                          <a:spcPts val="0"/>
                        </a:spcAft>
                      </a:pPr>
                      <a:r>
                        <a:rPr lang="en-US" sz="1200" b="1" dirty="0">
                          <a:solidFill>
                            <a:schemeClr val="bg1"/>
                          </a:solidFill>
                          <a:effectLst/>
                          <a:latin typeface="Century Gothic" panose="020B0502020202020204" pitchFamily="34" charset="0"/>
                        </a:rPr>
                        <a:t> </a:t>
                      </a:r>
                      <a:endParaRPr lang="en-US" sz="12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1281194824"/>
                  </a:ext>
                </a:extLst>
              </a:tr>
              <a:tr h="534046">
                <a:tc>
                  <a:txBody>
                    <a:bodyPr/>
                    <a:lstStyle/>
                    <a:p>
                      <a:pPr marL="0" marR="0" algn="ctr">
                        <a:spcBef>
                          <a:spcPts val="0"/>
                        </a:spcBef>
                        <a:spcAft>
                          <a:spcPts val="0"/>
                        </a:spcAft>
                      </a:pPr>
                      <a:r>
                        <a:rPr lang="en-US" sz="1200" dirty="0">
                          <a:effectLst/>
                          <a:latin typeface="Century Gothic" panose="020B0502020202020204" pitchFamily="34" charset="0"/>
                        </a:rPr>
                        <a:t>6.1</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roles and responsibilities?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9063013"/>
                  </a:ext>
                </a:extLst>
              </a:tr>
              <a:tr h="534046">
                <a:tc>
                  <a:txBody>
                    <a:bodyPr/>
                    <a:lstStyle/>
                    <a:p>
                      <a:pPr marL="0" marR="0" algn="ctr">
                        <a:spcBef>
                          <a:spcPts val="0"/>
                        </a:spcBef>
                        <a:spcAft>
                          <a:spcPts val="0"/>
                        </a:spcAft>
                      </a:pPr>
                      <a:r>
                        <a:rPr lang="en-US" sz="1200" dirty="0">
                          <a:effectLst/>
                          <a:latin typeface="Century Gothic" panose="020B0502020202020204" pitchFamily="34" charset="0"/>
                        </a:rPr>
                        <a:t>6.2</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segregation of duties?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47089872"/>
                  </a:ext>
                </a:extLst>
              </a:tr>
              <a:tr h="534046">
                <a:tc>
                  <a:txBody>
                    <a:bodyPr/>
                    <a:lstStyle/>
                    <a:p>
                      <a:pPr marL="0" marR="0" algn="ctr">
                        <a:spcBef>
                          <a:spcPts val="0"/>
                        </a:spcBef>
                        <a:spcAft>
                          <a:spcPts val="0"/>
                        </a:spcAft>
                      </a:pPr>
                      <a:r>
                        <a:rPr lang="en-US" sz="1200" dirty="0">
                          <a:effectLst/>
                          <a:latin typeface="Century Gothic" panose="020B0502020202020204" pitchFamily="34" charset="0"/>
                        </a:rPr>
                        <a:t>6.3</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Verification body / authority contacted for compliance verification?</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19450771"/>
                  </a:ext>
                </a:extLst>
              </a:tr>
              <a:tr h="534046">
                <a:tc>
                  <a:txBody>
                    <a:bodyPr/>
                    <a:lstStyle/>
                    <a:p>
                      <a:pPr marL="0" marR="0" algn="ctr">
                        <a:spcBef>
                          <a:spcPts val="0"/>
                        </a:spcBef>
                        <a:spcAft>
                          <a:spcPts val="0"/>
                        </a:spcAft>
                      </a:pPr>
                      <a:r>
                        <a:rPr lang="en-US" sz="1200" dirty="0">
                          <a:effectLst/>
                          <a:latin typeface="Century Gothic" panose="020B0502020202020204" pitchFamily="34" charset="0"/>
                        </a:rPr>
                        <a:t>6.4</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Established contact with special interest groups regarding compliance?</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39611793"/>
                  </a:ext>
                </a:extLst>
              </a:tr>
              <a:tr h="534046">
                <a:tc>
                  <a:txBody>
                    <a:bodyPr/>
                    <a:lstStyle/>
                    <a:p>
                      <a:pPr marL="0" marR="0" algn="ctr">
                        <a:spcBef>
                          <a:spcPts val="0"/>
                        </a:spcBef>
                        <a:spcAft>
                          <a:spcPts val="0"/>
                        </a:spcAft>
                      </a:pPr>
                      <a:r>
                        <a:rPr lang="en-US" sz="1200" dirty="0">
                          <a:effectLst/>
                          <a:latin typeface="Century Gothic" panose="020B0502020202020204" pitchFamily="34" charset="0"/>
                        </a:rPr>
                        <a:t>6.5</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Evidence of information security in project management?</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83808137"/>
                  </a:ext>
                </a:extLst>
              </a:tr>
              <a:tr h="534046">
                <a:tc>
                  <a:txBody>
                    <a:bodyPr/>
                    <a:lstStyle/>
                    <a:p>
                      <a:pPr marL="0" marR="0" algn="ctr">
                        <a:spcBef>
                          <a:spcPts val="0"/>
                        </a:spcBef>
                        <a:spcAft>
                          <a:spcPts val="0"/>
                        </a:spcAft>
                      </a:pPr>
                      <a:r>
                        <a:rPr lang="en-US" sz="1200" dirty="0">
                          <a:effectLst/>
                          <a:latin typeface="Century Gothic" panose="020B0502020202020204" pitchFamily="34" charset="0"/>
                        </a:rPr>
                        <a:t>6.6</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working remotely?</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53005" marR="5300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83387605"/>
                  </a:ext>
                </a:extLst>
              </a:tr>
            </a:tbl>
          </a:graphicData>
        </a:graphic>
      </p:graphicFrame>
      <p:sp>
        <p:nvSpPr>
          <p:cNvPr id="16" name="Rectangle 7">
            <a:extLst>
              <a:ext uri="{FF2B5EF4-FFF2-40B4-BE49-F238E27FC236}">
                <a16:creationId xmlns:a16="http://schemas.microsoft.com/office/drawing/2014/main" id="{331605D0-9B92-E844-9E89-8ED6E7F02D81}"/>
              </a:ext>
            </a:extLst>
          </p:cNvPr>
          <p:cNvSpPr/>
          <p:nvPr/>
        </p:nvSpPr>
        <p:spPr>
          <a:xfrm>
            <a:off x="0" y="6477000"/>
            <a:ext cx="12192000" cy="380999"/>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7" name="TextBox 16">
            <a:extLst>
              <a:ext uri="{FF2B5EF4-FFF2-40B4-BE49-F238E27FC236}">
                <a16:creationId xmlns:a16="http://schemas.microsoft.com/office/drawing/2014/main" id="{916D47D4-32F3-5248-9E97-A9D1F9A4FB83}"/>
              </a:ext>
            </a:extLst>
          </p:cNvPr>
          <p:cNvSpPr txBox="1"/>
          <p:nvPr/>
        </p:nvSpPr>
        <p:spPr>
          <a:xfrm>
            <a:off x="2864224" y="6530788"/>
            <a:ext cx="9200817" cy="338554"/>
          </a:xfrm>
          <a:prstGeom prst="rect">
            <a:avLst/>
          </a:prstGeom>
          <a:noFill/>
        </p:spPr>
        <p:txBody>
          <a:bodyPr wrap="square" rtlCol="0">
            <a:spAutoFit/>
          </a:bodyPr>
          <a:lstStyle/>
          <a:p>
            <a:pPr algn="r"/>
            <a:r>
              <a:rPr lang="en-US" sz="1600" b="1" dirty="0">
                <a:solidFill>
                  <a:schemeClr val="bg1"/>
                </a:solidFill>
                <a:latin typeface="Century Gothic" panose="020B0502020202020204" pitchFamily="34" charset="0"/>
                <a:ea typeface="Arial" charset="0"/>
                <a:cs typeface="Arial" charset="0"/>
              </a:rPr>
              <a:t>INFORMATION SECURITY POLICIES / ORGANIZATION OF INFORMATION SECURITY</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Rectangle 7">
            <a:extLst>
              <a:ext uri="{FF2B5EF4-FFF2-40B4-BE49-F238E27FC236}">
                <a16:creationId xmlns:a16="http://schemas.microsoft.com/office/drawing/2014/main" id="{AE5A8D3B-B6F0-6A42-AB06-25B517BBA123}"/>
              </a:ext>
            </a:extLst>
          </p:cNvPr>
          <p:cNvSpPr/>
          <p:nvPr/>
        </p:nvSpPr>
        <p:spPr>
          <a:xfrm>
            <a:off x="0" y="6477000"/>
            <a:ext cx="12192000" cy="380999"/>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2" name="TextBox 131">
            <a:extLst>
              <a:ext uri="{FF2B5EF4-FFF2-40B4-BE49-F238E27FC236}">
                <a16:creationId xmlns:a16="http://schemas.microsoft.com/office/drawing/2014/main" id="{537CE034-3D3C-D643-B72F-95DEDD18676E}"/>
              </a:ext>
            </a:extLst>
          </p:cNvPr>
          <p:cNvSpPr txBox="1"/>
          <p:nvPr/>
        </p:nvSpPr>
        <p:spPr>
          <a:xfrm>
            <a:off x="2864224" y="6530788"/>
            <a:ext cx="9200817" cy="338554"/>
          </a:xfrm>
          <a:prstGeom prst="rect">
            <a:avLst/>
          </a:prstGeom>
          <a:noFill/>
        </p:spPr>
        <p:txBody>
          <a:bodyPr wrap="square" rtlCol="0">
            <a:spAutoFit/>
          </a:bodyPr>
          <a:lstStyle/>
          <a:p>
            <a:pPr algn="r"/>
            <a:r>
              <a:rPr lang="en-US" sz="1600" b="1" dirty="0">
                <a:solidFill>
                  <a:schemeClr val="bg1"/>
                </a:solidFill>
                <a:latin typeface="Century Gothic" panose="020B0502020202020204" pitchFamily="34" charset="0"/>
                <a:ea typeface="Arial" charset="0"/>
                <a:cs typeface="Arial" charset="0"/>
              </a:rPr>
              <a:t>HUMAN RESOURCES SECURITY / ASSET MANAGEMENT</a:t>
            </a:r>
          </a:p>
        </p:txBody>
      </p:sp>
      <p:graphicFrame>
        <p:nvGraphicFramePr>
          <p:cNvPr id="2" name="Table 1">
            <a:extLst>
              <a:ext uri="{FF2B5EF4-FFF2-40B4-BE49-F238E27FC236}">
                <a16:creationId xmlns:a16="http://schemas.microsoft.com/office/drawing/2014/main" id="{69328B78-3A40-904C-A4CE-B996501BE51E}"/>
              </a:ext>
            </a:extLst>
          </p:cNvPr>
          <p:cNvGraphicFramePr>
            <a:graphicFrameLocks noGrp="1"/>
          </p:cNvGraphicFramePr>
          <p:nvPr>
            <p:extLst>
              <p:ext uri="{D42A27DB-BD31-4B8C-83A1-F6EECF244321}">
                <p14:modId xmlns:p14="http://schemas.microsoft.com/office/powerpoint/2010/main" val="3310792476"/>
              </p:ext>
            </p:extLst>
          </p:nvPr>
        </p:nvGraphicFramePr>
        <p:xfrm>
          <a:off x="94129" y="94129"/>
          <a:ext cx="11970912" cy="6270446"/>
        </p:xfrm>
        <a:graphic>
          <a:graphicData uri="http://schemas.openxmlformats.org/drawingml/2006/table">
            <a:tbl>
              <a:tblPr>
                <a:tableStyleId>{5C22544A-7EE6-4342-B048-85BDC9FD1C3A}</a:tableStyleId>
              </a:tblPr>
              <a:tblGrid>
                <a:gridCol w="1317812">
                  <a:extLst>
                    <a:ext uri="{9D8B030D-6E8A-4147-A177-3AD203B41FA5}">
                      <a16:colId xmlns:a16="http://schemas.microsoft.com/office/drawing/2014/main" val="1244771081"/>
                    </a:ext>
                  </a:extLst>
                </a:gridCol>
                <a:gridCol w="5244353">
                  <a:extLst>
                    <a:ext uri="{9D8B030D-6E8A-4147-A177-3AD203B41FA5}">
                      <a16:colId xmlns:a16="http://schemas.microsoft.com/office/drawing/2014/main" val="3967367664"/>
                    </a:ext>
                  </a:extLst>
                </a:gridCol>
                <a:gridCol w="1653988">
                  <a:extLst>
                    <a:ext uri="{9D8B030D-6E8A-4147-A177-3AD203B41FA5}">
                      <a16:colId xmlns:a16="http://schemas.microsoft.com/office/drawing/2014/main" val="2176315085"/>
                    </a:ext>
                  </a:extLst>
                </a:gridCol>
                <a:gridCol w="3754759">
                  <a:extLst>
                    <a:ext uri="{9D8B030D-6E8A-4147-A177-3AD203B41FA5}">
                      <a16:colId xmlns:a16="http://schemas.microsoft.com/office/drawing/2014/main" val="2622880639"/>
                    </a:ext>
                  </a:extLst>
                </a:gridCol>
              </a:tblGrid>
              <a:tr h="534349">
                <a:tc>
                  <a:txBody>
                    <a:bodyPr/>
                    <a:lstStyle/>
                    <a:p>
                      <a:pPr marL="0" marR="0" algn="ctr">
                        <a:spcBef>
                          <a:spcPts val="0"/>
                        </a:spcBef>
                        <a:spcAft>
                          <a:spcPts val="0"/>
                        </a:spcAft>
                      </a:pPr>
                      <a:r>
                        <a:rPr lang="en-US" sz="1200" b="1" dirty="0">
                          <a:effectLst/>
                          <a:latin typeface="Century Gothic" panose="020B0502020202020204" pitchFamily="34" charset="0"/>
                        </a:rPr>
                        <a:t> REQUIREMENT SECTION/</a:t>
                      </a:r>
                    </a:p>
                    <a:p>
                      <a:pPr marL="0" marR="0" algn="ctr">
                        <a:spcBef>
                          <a:spcPts val="0"/>
                        </a:spcBef>
                        <a:spcAft>
                          <a:spcPts val="0"/>
                        </a:spcAft>
                      </a:pPr>
                      <a:r>
                        <a:rPr lang="en-US" sz="1200" b="1" dirty="0">
                          <a:effectLst/>
                          <a:latin typeface="Century Gothic" panose="020B0502020202020204" pitchFamily="34" charset="0"/>
                        </a:rPr>
                        <a:t>CATEGORY</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1200" b="1" dirty="0">
                          <a:effectLst/>
                          <a:latin typeface="Century Gothic" panose="020B0502020202020204" pitchFamily="34" charset="0"/>
                        </a:rPr>
                        <a:t>ASSESSMENT</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1200" b="1" dirty="0">
                          <a:effectLst/>
                          <a:latin typeface="Century Gothic" panose="020B0502020202020204" pitchFamily="34" charset="0"/>
                        </a:rPr>
                        <a:t>IN COMPLIANCE?</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1200" b="1" dirty="0">
                          <a:effectLst/>
                          <a:latin typeface="Century Gothic" panose="020B0502020202020204" pitchFamily="34" charset="0"/>
                        </a:rPr>
                        <a:t>REMARKS</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1768666715"/>
                  </a:ext>
                </a:extLst>
              </a:tr>
              <a:tr h="207802">
                <a:tc gridSpan="4">
                  <a:txBody>
                    <a:bodyPr/>
                    <a:lstStyle/>
                    <a:p>
                      <a:pPr marL="0" marR="0">
                        <a:spcBef>
                          <a:spcPts val="0"/>
                        </a:spcBef>
                        <a:spcAft>
                          <a:spcPts val="0"/>
                        </a:spcAft>
                      </a:pPr>
                      <a:r>
                        <a:rPr lang="en-US" sz="1400" b="1" dirty="0">
                          <a:solidFill>
                            <a:schemeClr val="bg1"/>
                          </a:solidFill>
                          <a:effectLst/>
                          <a:latin typeface="Century Gothic" panose="020B0502020202020204" pitchFamily="34" charset="0"/>
                        </a:rPr>
                        <a:t>7. Human resource security</a:t>
                      </a: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pPr marL="0" marR="0" algn="ctr">
                        <a:spcBef>
                          <a:spcPts val="0"/>
                        </a:spcBef>
                        <a:spcAft>
                          <a:spcPts val="0"/>
                        </a:spcAft>
                      </a:pPr>
                      <a:endParaRPr lang="en-US" sz="1400" b="1">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pPr marL="0" marR="0">
                        <a:spcBef>
                          <a:spcPts val="0"/>
                        </a:spcBef>
                        <a:spcAft>
                          <a:spcPts val="0"/>
                        </a:spcAft>
                      </a:pP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587906788"/>
                  </a:ext>
                </a:extLst>
              </a:tr>
              <a:tr h="325969">
                <a:tc>
                  <a:txBody>
                    <a:bodyPr/>
                    <a:lstStyle/>
                    <a:p>
                      <a:pPr marL="0" marR="0" algn="ctr">
                        <a:spcBef>
                          <a:spcPts val="0"/>
                        </a:spcBef>
                        <a:spcAft>
                          <a:spcPts val="0"/>
                        </a:spcAft>
                      </a:pPr>
                      <a:r>
                        <a:rPr lang="en-US" sz="1200" dirty="0">
                          <a:effectLst/>
                          <a:latin typeface="Century Gothic" panose="020B0502020202020204" pitchFamily="34" charset="0"/>
                        </a:rPr>
                        <a:t>7.1</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screening employees prior to employment?</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68038104"/>
                  </a:ext>
                </a:extLst>
              </a:tr>
              <a:tr h="325969">
                <a:tc>
                  <a:txBody>
                    <a:bodyPr/>
                    <a:lstStyle/>
                    <a:p>
                      <a:pPr marL="0" marR="0" algn="ctr">
                        <a:spcBef>
                          <a:spcPts val="0"/>
                        </a:spcBef>
                        <a:spcAft>
                          <a:spcPts val="0"/>
                        </a:spcAft>
                      </a:pPr>
                      <a:r>
                        <a:rPr lang="en-US" sz="1200" dirty="0">
                          <a:effectLst/>
                          <a:latin typeface="Century Gothic" panose="020B0502020202020204" pitchFamily="34" charset="0"/>
                        </a:rPr>
                        <a:t>7.2</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HR terms and conditions of employment?</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6773211"/>
                  </a:ext>
                </a:extLst>
              </a:tr>
              <a:tr h="325969">
                <a:tc>
                  <a:txBody>
                    <a:bodyPr/>
                    <a:lstStyle/>
                    <a:p>
                      <a:pPr marL="0" marR="0" algn="ctr">
                        <a:spcBef>
                          <a:spcPts val="0"/>
                        </a:spcBef>
                        <a:spcAft>
                          <a:spcPts val="0"/>
                        </a:spcAft>
                      </a:pPr>
                      <a:r>
                        <a:rPr lang="en-US" sz="1200" dirty="0">
                          <a:effectLst/>
                          <a:latin typeface="Century Gothic" panose="020B0502020202020204" pitchFamily="34" charset="0"/>
                        </a:rPr>
                        <a:t>7.3</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management responsibilities?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30486883"/>
                  </a:ext>
                </a:extLst>
              </a:tr>
              <a:tr h="356233">
                <a:tc>
                  <a:txBody>
                    <a:bodyPr/>
                    <a:lstStyle/>
                    <a:p>
                      <a:pPr marL="0" marR="0" algn="ctr">
                        <a:spcBef>
                          <a:spcPts val="0"/>
                        </a:spcBef>
                        <a:spcAft>
                          <a:spcPts val="0"/>
                        </a:spcAft>
                      </a:pPr>
                      <a:r>
                        <a:rPr lang="en-US" sz="1200" dirty="0">
                          <a:effectLst/>
                          <a:latin typeface="Century Gothic" panose="020B0502020202020204" pitchFamily="34" charset="0"/>
                        </a:rPr>
                        <a:t>7.4</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information security awareness, </a:t>
                      </a:r>
                    </a:p>
                    <a:p>
                      <a:pPr marL="0" marR="0" algn="l">
                        <a:spcBef>
                          <a:spcPts val="0"/>
                        </a:spcBef>
                        <a:spcAft>
                          <a:spcPts val="0"/>
                        </a:spcAft>
                      </a:pPr>
                      <a:r>
                        <a:rPr lang="en-US" sz="1200" dirty="0">
                          <a:effectLst/>
                          <a:latin typeface="Century Gothic" panose="020B0502020202020204" pitchFamily="34" charset="0"/>
                        </a:rPr>
                        <a:t>education, and training?</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02748829"/>
                  </a:ext>
                </a:extLst>
              </a:tr>
              <a:tr h="325969">
                <a:tc>
                  <a:txBody>
                    <a:bodyPr/>
                    <a:lstStyle/>
                    <a:p>
                      <a:pPr marL="0" marR="0" algn="ctr">
                        <a:spcBef>
                          <a:spcPts val="0"/>
                        </a:spcBef>
                        <a:spcAft>
                          <a:spcPts val="0"/>
                        </a:spcAft>
                      </a:pPr>
                      <a:r>
                        <a:rPr lang="en-US" sz="1200" dirty="0">
                          <a:effectLst/>
                          <a:latin typeface="Century Gothic" panose="020B0502020202020204" pitchFamily="34" charset="0"/>
                        </a:rPr>
                        <a:t>7.5</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disciplinary process regarding information security?</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016481"/>
                  </a:ext>
                </a:extLst>
              </a:tr>
              <a:tr h="356233">
                <a:tc>
                  <a:txBody>
                    <a:bodyPr/>
                    <a:lstStyle/>
                    <a:p>
                      <a:pPr marL="0" marR="0" algn="ctr">
                        <a:spcBef>
                          <a:spcPts val="0"/>
                        </a:spcBef>
                        <a:spcAft>
                          <a:spcPts val="0"/>
                        </a:spcAft>
                      </a:pPr>
                      <a:r>
                        <a:rPr lang="en-US" sz="1200" dirty="0">
                          <a:effectLst/>
                          <a:latin typeface="Century Gothic" panose="020B0502020202020204" pitchFamily="34" charset="0"/>
                        </a:rPr>
                        <a:t>7.6</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HR termination or change-of-employment </a:t>
                      </a:r>
                    </a:p>
                    <a:p>
                      <a:pPr marL="0" marR="0" algn="l">
                        <a:spcBef>
                          <a:spcPts val="0"/>
                        </a:spcBef>
                        <a:spcAft>
                          <a:spcPts val="0"/>
                        </a:spcAft>
                      </a:pPr>
                      <a:r>
                        <a:rPr lang="en-US" sz="1200" dirty="0">
                          <a:effectLst/>
                          <a:latin typeface="Century Gothic" panose="020B0502020202020204" pitchFamily="34" charset="0"/>
                        </a:rPr>
                        <a:t>policy regarding information security?</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20955187"/>
                  </a:ext>
                </a:extLst>
              </a:tr>
              <a:tr h="207802">
                <a:tc gridSpan="4">
                  <a:txBody>
                    <a:bodyPr/>
                    <a:lstStyle/>
                    <a:p>
                      <a:pPr marL="0" marR="0" algn="l">
                        <a:spcBef>
                          <a:spcPts val="0"/>
                        </a:spcBef>
                        <a:spcAft>
                          <a:spcPts val="0"/>
                        </a:spcAft>
                      </a:pPr>
                      <a:r>
                        <a:rPr lang="en-US" sz="1400" b="1" dirty="0">
                          <a:solidFill>
                            <a:schemeClr val="bg1"/>
                          </a:solidFill>
                          <a:effectLst/>
                          <a:latin typeface="Century Gothic" panose="020B0502020202020204" pitchFamily="34" charset="0"/>
                        </a:rPr>
                        <a:t>8. Asset management</a:t>
                      </a: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pPr marL="0" marR="0" algn="ctr">
                        <a:spcBef>
                          <a:spcPts val="0"/>
                        </a:spcBef>
                        <a:spcAft>
                          <a:spcPts val="0"/>
                        </a:spcAft>
                      </a:pPr>
                      <a:endParaRPr lang="en-US" sz="1400" b="1">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pPr marL="0" marR="0">
                        <a:spcBef>
                          <a:spcPts val="0"/>
                        </a:spcBef>
                        <a:spcAft>
                          <a:spcPts val="0"/>
                        </a:spcAft>
                      </a:pP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738499879"/>
                  </a:ext>
                </a:extLst>
              </a:tr>
              <a:tr h="325969">
                <a:tc>
                  <a:txBody>
                    <a:bodyPr/>
                    <a:lstStyle/>
                    <a:p>
                      <a:pPr marL="0" marR="0" algn="ctr">
                        <a:spcBef>
                          <a:spcPts val="0"/>
                        </a:spcBef>
                        <a:spcAft>
                          <a:spcPts val="0"/>
                        </a:spcAft>
                      </a:pPr>
                      <a:r>
                        <a:rPr lang="en-US" sz="1200" dirty="0">
                          <a:effectLst/>
                          <a:latin typeface="Century Gothic" panose="020B0502020202020204" pitchFamily="34" charset="0"/>
                        </a:rPr>
                        <a:t>8.1</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Complete inventory list of assets?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30483581"/>
                  </a:ext>
                </a:extLst>
              </a:tr>
              <a:tr h="325969">
                <a:tc>
                  <a:txBody>
                    <a:bodyPr/>
                    <a:lstStyle/>
                    <a:p>
                      <a:pPr marL="0" marR="0" algn="ctr">
                        <a:spcBef>
                          <a:spcPts val="0"/>
                        </a:spcBef>
                        <a:spcAft>
                          <a:spcPts val="0"/>
                        </a:spcAft>
                      </a:pPr>
                      <a:r>
                        <a:rPr lang="en-US" sz="1200" dirty="0">
                          <a:effectLst/>
                          <a:latin typeface="Century Gothic" panose="020B0502020202020204" pitchFamily="34" charset="0"/>
                        </a:rPr>
                        <a:t>8.2</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Complete ownership list of assets?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58116699"/>
                  </a:ext>
                </a:extLst>
              </a:tr>
              <a:tr h="325969">
                <a:tc>
                  <a:txBody>
                    <a:bodyPr/>
                    <a:lstStyle/>
                    <a:p>
                      <a:pPr marL="0" marR="0" algn="ctr">
                        <a:spcBef>
                          <a:spcPts val="0"/>
                        </a:spcBef>
                        <a:spcAft>
                          <a:spcPts val="0"/>
                        </a:spcAft>
                      </a:pPr>
                      <a:r>
                        <a:rPr lang="en-US" sz="1200" dirty="0">
                          <a:effectLst/>
                          <a:latin typeface="Century Gothic" panose="020B0502020202020204" pitchFamily="34" charset="0"/>
                        </a:rPr>
                        <a:t>8.3</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"acceptable use" of assets policy?</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1471579"/>
                  </a:ext>
                </a:extLst>
              </a:tr>
              <a:tr h="325969">
                <a:tc>
                  <a:txBody>
                    <a:bodyPr/>
                    <a:lstStyle/>
                    <a:p>
                      <a:pPr marL="0" marR="0" algn="ctr">
                        <a:spcBef>
                          <a:spcPts val="0"/>
                        </a:spcBef>
                        <a:spcAft>
                          <a:spcPts val="0"/>
                        </a:spcAft>
                      </a:pPr>
                      <a:r>
                        <a:rPr lang="en-US" sz="1200" dirty="0">
                          <a:effectLst/>
                          <a:latin typeface="Century Gothic" panose="020B0502020202020204" pitchFamily="34" charset="0"/>
                        </a:rPr>
                        <a:t>8.4</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return of assets policy?</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73695627"/>
                  </a:ext>
                </a:extLst>
              </a:tr>
              <a:tr h="325969">
                <a:tc>
                  <a:txBody>
                    <a:bodyPr/>
                    <a:lstStyle/>
                    <a:p>
                      <a:pPr marL="0" marR="0" algn="ctr">
                        <a:spcBef>
                          <a:spcPts val="0"/>
                        </a:spcBef>
                        <a:spcAft>
                          <a:spcPts val="0"/>
                        </a:spcAft>
                      </a:pPr>
                      <a:r>
                        <a:rPr lang="en-US" sz="1200" dirty="0">
                          <a:effectLst/>
                          <a:latin typeface="Century Gothic" panose="020B0502020202020204" pitchFamily="34" charset="0"/>
                        </a:rPr>
                        <a:t>8.5</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classification of information?</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00141317"/>
                  </a:ext>
                </a:extLst>
              </a:tr>
              <a:tr h="325969">
                <a:tc>
                  <a:txBody>
                    <a:bodyPr/>
                    <a:lstStyle/>
                    <a:p>
                      <a:pPr marL="0" marR="0" algn="ctr">
                        <a:spcBef>
                          <a:spcPts val="0"/>
                        </a:spcBef>
                        <a:spcAft>
                          <a:spcPts val="0"/>
                        </a:spcAft>
                      </a:pPr>
                      <a:r>
                        <a:rPr lang="en-US" sz="1200" dirty="0">
                          <a:effectLst/>
                          <a:latin typeface="Century Gothic" panose="020B0502020202020204" pitchFamily="34" charset="0"/>
                        </a:rPr>
                        <a:t>8.6</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labeling information?</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49932699"/>
                  </a:ext>
                </a:extLst>
              </a:tr>
              <a:tr h="325969">
                <a:tc>
                  <a:txBody>
                    <a:bodyPr/>
                    <a:lstStyle/>
                    <a:p>
                      <a:pPr marL="0" marR="0" algn="ctr">
                        <a:spcBef>
                          <a:spcPts val="0"/>
                        </a:spcBef>
                        <a:spcAft>
                          <a:spcPts val="0"/>
                        </a:spcAft>
                      </a:pPr>
                      <a:r>
                        <a:rPr lang="en-US" sz="1200" dirty="0">
                          <a:effectLst/>
                          <a:latin typeface="Century Gothic" panose="020B0502020202020204" pitchFamily="34" charset="0"/>
                        </a:rPr>
                        <a:t>8.7</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handling of assets?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13133999"/>
                  </a:ext>
                </a:extLst>
              </a:tr>
              <a:tr h="325969">
                <a:tc>
                  <a:txBody>
                    <a:bodyPr/>
                    <a:lstStyle/>
                    <a:p>
                      <a:pPr marL="0" marR="0" algn="ctr">
                        <a:spcBef>
                          <a:spcPts val="0"/>
                        </a:spcBef>
                        <a:spcAft>
                          <a:spcPts val="0"/>
                        </a:spcAft>
                      </a:pPr>
                      <a:r>
                        <a:rPr lang="en-US" sz="1200" dirty="0">
                          <a:effectLst/>
                          <a:latin typeface="Century Gothic" panose="020B0502020202020204" pitchFamily="34" charset="0"/>
                        </a:rPr>
                        <a:t>8.8</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management of removable media?</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39118108"/>
                  </a:ext>
                </a:extLst>
              </a:tr>
              <a:tr h="325969">
                <a:tc>
                  <a:txBody>
                    <a:bodyPr/>
                    <a:lstStyle/>
                    <a:p>
                      <a:pPr marL="0" marR="0" algn="ctr">
                        <a:spcBef>
                          <a:spcPts val="0"/>
                        </a:spcBef>
                        <a:spcAft>
                          <a:spcPts val="0"/>
                        </a:spcAft>
                      </a:pPr>
                      <a:r>
                        <a:rPr lang="en-US" sz="1200" dirty="0">
                          <a:effectLst/>
                          <a:latin typeface="Century Gothic" panose="020B0502020202020204" pitchFamily="34" charset="0"/>
                        </a:rPr>
                        <a:t>8.9</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disposal of media?</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72784035"/>
                  </a:ext>
                </a:extLst>
              </a:tr>
              <a:tr h="325969">
                <a:tc>
                  <a:txBody>
                    <a:bodyPr/>
                    <a:lstStyle/>
                    <a:p>
                      <a:pPr marL="0" marR="0" algn="ctr">
                        <a:spcBef>
                          <a:spcPts val="0"/>
                        </a:spcBef>
                        <a:spcAft>
                          <a:spcPts val="0"/>
                        </a:spcAft>
                      </a:pPr>
                      <a:r>
                        <a:rPr lang="en-US" sz="1200" dirty="0">
                          <a:effectLst/>
                          <a:latin typeface="Century Gothic" panose="020B0502020202020204" pitchFamily="34" charset="0"/>
                        </a:rPr>
                        <a:t>8.10</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physical media transfer?</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2563" marR="3256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00701711"/>
                  </a:ext>
                </a:extLst>
              </a:tr>
            </a:tbl>
          </a:graphicData>
        </a:graphic>
      </p:graphicFrame>
    </p:spTree>
    <p:extLst>
      <p:ext uri="{BB962C8B-B14F-4D97-AF65-F5344CB8AC3E}">
        <p14:creationId xmlns:p14="http://schemas.microsoft.com/office/powerpoint/2010/main" val="3914801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7">
            <a:extLst>
              <a:ext uri="{FF2B5EF4-FFF2-40B4-BE49-F238E27FC236}">
                <a16:creationId xmlns:a16="http://schemas.microsoft.com/office/drawing/2014/main" id="{E53032AC-0F7B-EC4C-852F-EA7D8CFF2DEA}"/>
              </a:ext>
            </a:extLst>
          </p:cNvPr>
          <p:cNvSpPr/>
          <p:nvPr/>
        </p:nvSpPr>
        <p:spPr>
          <a:xfrm>
            <a:off x="0" y="6477000"/>
            <a:ext cx="12192000" cy="380999"/>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7" name="TextBox 16">
            <a:extLst>
              <a:ext uri="{FF2B5EF4-FFF2-40B4-BE49-F238E27FC236}">
                <a16:creationId xmlns:a16="http://schemas.microsoft.com/office/drawing/2014/main" id="{DBA49BFA-CAE0-1348-9C3C-7248A7AAE00A}"/>
              </a:ext>
            </a:extLst>
          </p:cNvPr>
          <p:cNvSpPr txBox="1"/>
          <p:nvPr/>
        </p:nvSpPr>
        <p:spPr>
          <a:xfrm>
            <a:off x="2864224" y="6530788"/>
            <a:ext cx="9200817" cy="338554"/>
          </a:xfrm>
          <a:prstGeom prst="rect">
            <a:avLst/>
          </a:prstGeom>
          <a:noFill/>
        </p:spPr>
        <p:txBody>
          <a:bodyPr wrap="square" rtlCol="0">
            <a:spAutoFit/>
          </a:bodyPr>
          <a:lstStyle/>
          <a:p>
            <a:pPr algn="r"/>
            <a:r>
              <a:rPr lang="en-US" sz="1600" b="1" dirty="0">
                <a:solidFill>
                  <a:schemeClr val="bg1"/>
                </a:solidFill>
                <a:latin typeface="Century Gothic" panose="020B0502020202020204" pitchFamily="34" charset="0"/>
                <a:ea typeface="Arial" charset="0"/>
                <a:cs typeface="Arial" charset="0"/>
              </a:rPr>
              <a:t>ACCESS CONTROL</a:t>
            </a:r>
          </a:p>
        </p:txBody>
      </p:sp>
      <p:graphicFrame>
        <p:nvGraphicFramePr>
          <p:cNvPr id="2" name="Table 1">
            <a:extLst>
              <a:ext uri="{FF2B5EF4-FFF2-40B4-BE49-F238E27FC236}">
                <a16:creationId xmlns:a16="http://schemas.microsoft.com/office/drawing/2014/main" id="{D5741EDB-17C3-CC47-84FA-ACC67BD00C35}"/>
              </a:ext>
            </a:extLst>
          </p:cNvPr>
          <p:cNvGraphicFramePr>
            <a:graphicFrameLocks noGrp="1"/>
          </p:cNvGraphicFramePr>
          <p:nvPr>
            <p:extLst>
              <p:ext uri="{D42A27DB-BD31-4B8C-83A1-F6EECF244321}">
                <p14:modId xmlns:p14="http://schemas.microsoft.com/office/powerpoint/2010/main" val="2878851493"/>
              </p:ext>
            </p:extLst>
          </p:nvPr>
        </p:nvGraphicFramePr>
        <p:xfrm>
          <a:off x="94129" y="114907"/>
          <a:ext cx="11970912" cy="6245554"/>
        </p:xfrm>
        <a:graphic>
          <a:graphicData uri="http://schemas.openxmlformats.org/drawingml/2006/table">
            <a:tbl>
              <a:tblPr>
                <a:tableStyleId>{5C22544A-7EE6-4342-B048-85BDC9FD1C3A}</a:tableStyleId>
              </a:tblPr>
              <a:tblGrid>
                <a:gridCol w="1707777">
                  <a:extLst>
                    <a:ext uri="{9D8B030D-6E8A-4147-A177-3AD203B41FA5}">
                      <a16:colId xmlns:a16="http://schemas.microsoft.com/office/drawing/2014/main" val="3958401352"/>
                    </a:ext>
                  </a:extLst>
                </a:gridCol>
                <a:gridCol w="4087906">
                  <a:extLst>
                    <a:ext uri="{9D8B030D-6E8A-4147-A177-3AD203B41FA5}">
                      <a16:colId xmlns:a16="http://schemas.microsoft.com/office/drawing/2014/main" val="66232988"/>
                    </a:ext>
                  </a:extLst>
                </a:gridCol>
                <a:gridCol w="1600200">
                  <a:extLst>
                    <a:ext uri="{9D8B030D-6E8A-4147-A177-3AD203B41FA5}">
                      <a16:colId xmlns:a16="http://schemas.microsoft.com/office/drawing/2014/main" val="588831451"/>
                    </a:ext>
                  </a:extLst>
                </a:gridCol>
                <a:gridCol w="4575029">
                  <a:extLst>
                    <a:ext uri="{9D8B030D-6E8A-4147-A177-3AD203B41FA5}">
                      <a16:colId xmlns:a16="http://schemas.microsoft.com/office/drawing/2014/main" val="2347459425"/>
                    </a:ext>
                  </a:extLst>
                </a:gridCol>
              </a:tblGrid>
              <a:tr h="656650">
                <a:tc>
                  <a:txBody>
                    <a:bodyPr/>
                    <a:lstStyle/>
                    <a:p>
                      <a:pPr marL="0" marR="0" algn="ctr">
                        <a:spcBef>
                          <a:spcPts val="0"/>
                        </a:spcBef>
                        <a:spcAft>
                          <a:spcPts val="0"/>
                        </a:spcAft>
                      </a:pPr>
                      <a:r>
                        <a:rPr lang="en-US" sz="1400" b="1" dirty="0">
                          <a:effectLst/>
                          <a:latin typeface="Century Gothic" panose="020B0502020202020204" pitchFamily="34" charset="0"/>
                        </a:rPr>
                        <a:t> REQUIREMENT SECTION/</a:t>
                      </a:r>
                    </a:p>
                    <a:p>
                      <a:pPr marL="0" marR="0" algn="ctr">
                        <a:spcBef>
                          <a:spcPts val="0"/>
                        </a:spcBef>
                        <a:spcAft>
                          <a:spcPts val="0"/>
                        </a:spcAft>
                      </a:pPr>
                      <a:r>
                        <a:rPr lang="en-US" sz="1400" b="1" dirty="0">
                          <a:effectLst/>
                          <a:latin typeface="Century Gothic" panose="020B0502020202020204" pitchFamily="34" charset="0"/>
                        </a:rPr>
                        <a:t>CATEGORY</a:t>
                      </a:r>
                      <a:endParaRPr lang="en-US" sz="1400" b="1"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1400" b="1" dirty="0">
                          <a:effectLst/>
                          <a:latin typeface="Century Gothic" panose="020B0502020202020204" pitchFamily="34" charset="0"/>
                        </a:rPr>
                        <a:t>ASSESSMENT</a:t>
                      </a:r>
                      <a:endParaRPr lang="en-US" sz="1400" b="1"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1400" b="1" dirty="0">
                          <a:effectLst/>
                          <a:latin typeface="Century Gothic" panose="020B0502020202020204" pitchFamily="34" charset="0"/>
                        </a:rPr>
                        <a:t>IN COMPLIANCE?</a:t>
                      </a:r>
                      <a:endParaRPr lang="en-US" sz="1400" b="1"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1400" b="1" dirty="0">
                          <a:effectLst/>
                          <a:latin typeface="Century Gothic" panose="020B0502020202020204" pitchFamily="34" charset="0"/>
                        </a:rPr>
                        <a:t>REMARKS</a:t>
                      </a:r>
                      <a:endParaRPr lang="en-US" sz="1400" b="1"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454780855"/>
                  </a:ext>
                </a:extLst>
              </a:tr>
              <a:tr h="215648">
                <a:tc>
                  <a:txBody>
                    <a:bodyPr/>
                    <a:lstStyle/>
                    <a:p>
                      <a:pPr marL="0" marR="0">
                        <a:spcBef>
                          <a:spcPts val="0"/>
                        </a:spcBef>
                        <a:spcAft>
                          <a:spcPts val="0"/>
                        </a:spcAft>
                      </a:pPr>
                      <a:r>
                        <a:rPr lang="en-US" sz="1400" b="1" dirty="0">
                          <a:solidFill>
                            <a:schemeClr val="bg1"/>
                          </a:solidFill>
                          <a:effectLst/>
                          <a:latin typeface="Century Gothic" panose="020B0502020202020204" pitchFamily="34" charset="0"/>
                        </a:rPr>
                        <a:t>9. Access control</a:t>
                      </a: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no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algn="ctr">
                        <a:spcBef>
                          <a:spcPts val="0"/>
                        </a:spcBef>
                        <a:spcAft>
                          <a:spcPts val="0"/>
                        </a:spcAft>
                      </a:pPr>
                      <a:r>
                        <a:rPr lang="en-US" sz="1400" b="1" dirty="0">
                          <a:solidFill>
                            <a:schemeClr val="bg1"/>
                          </a:solidFill>
                          <a:effectLst/>
                          <a:latin typeface="Century Gothic" panose="020B0502020202020204" pitchFamily="34" charset="0"/>
                        </a:rPr>
                        <a:t> </a:t>
                      </a: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algn="ctr">
                        <a:spcBef>
                          <a:spcPts val="0"/>
                        </a:spcBef>
                        <a:spcAft>
                          <a:spcPts val="0"/>
                        </a:spcAft>
                      </a:pPr>
                      <a:r>
                        <a:rPr lang="en-US" sz="1400" b="1" dirty="0">
                          <a:effectLst/>
                          <a:latin typeface="Century Gothic" panose="020B0502020202020204" pitchFamily="34" charset="0"/>
                        </a:rPr>
                        <a:t> </a:t>
                      </a:r>
                      <a:endParaRPr lang="en-US" sz="1400" b="1"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a:spcBef>
                          <a:spcPts val="0"/>
                        </a:spcBef>
                        <a:spcAft>
                          <a:spcPts val="0"/>
                        </a:spcAft>
                      </a:pPr>
                      <a:r>
                        <a:rPr lang="en-US" sz="1400" b="1" dirty="0">
                          <a:effectLst/>
                          <a:latin typeface="Century Gothic" panose="020B0502020202020204" pitchFamily="34" charset="0"/>
                        </a:rPr>
                        <a:t> </a:t>
                      </a:r>
                      <a:endParaRPr lang="en-US" sz="1400" b="1"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mpd="sng">
                      <a:noFill/>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3870042281"/>
                  </a:ext>
                </a:extLst>
              </a:tr>
              <a:tr h="383804">
                <a:tc>
                  <a:txBody>
                    <a:bodyPr/>
                    <a:lstStyle/>
                    <a:p>
                      <a:pPr marL="0" marR="0" algn="ctr">
                        <a:spcBef>
                          <a:spcPts val="0"/>
                        </a:spcBef>
                        <a:spcAft>
                          <a:spcPts val="0"/>
                        </a:spcAft>
                      </a:pPr>
                      <a:r>
                        <a:rPr lang="en-US" sz="1200" dirty="0">
                          <a:effectLst/>
                          <a:latin typeface="Century Gothic" panose="020B0502020202020204" pitchFamily="34" charset="0"/>
                        </a:rPr>
                        <a:t>9.1</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access control policy?</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0268559"/>
                  </a:ext>
                </a:extLst>
              </a:tr>
              <a:tr h="383804">
                <a:tc>
                  <a:txBody>
                    <a:bodyPr/>
                    <a:lstStyle/>
                    <a:p>
                      <a:pPr marL="0" marR="0" algn="ctr">
                        <a:spcBef>
                          <a:spcPts val="0"/>
                        </a:spcBef>
                        <a:spcAft>
                          <a:spcPts val="0"/>
                        </a:spcAft>
                      </a:pPr>
                      <a:r>
                        <a:rPr lang="en-US" sz="1200" dirty="0">
                          <a:effectLst/>
                          <a:latin typeface="Century Gothic" panose="020B0502020202020204" pitchFamily="34" charset="0"/>
                        </a:rPr>
                        <a:t>9.2</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access to networks and network services?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95339639"/>
                  </a:ext>
                </a:extLst>
              </a:tr>
              <a:tr h="383804">
                <a:tc>
                  <a:txBody>
                    <a:bodyPr/>
                    <a:lstStyle/>
                    <a:p>
                      <a:pPr marL="0" marR="0" algn="ctr">
                        <a:spcBef>
                          <a:spcPts val="0"/>
                        </a:spcBef>
                        <a:spcAft>
                          <a:spcPts val="0"/>
                        </a:spcAft>
                      </a:pPr>
                      <a:r>
                        <a:rPr lang="en-US" sz="1200" dirty="0">
                          <a:effectLst/>
                          <a:latin typeface="Century Gothic" panose="020B0502020202020204" pitchFamily="34" charset="0"/>
                        </a:rPr>
                        <a:t>9.3</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user asset registration and de-registration?</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04669370"/>
                  </a:ext>
                </a:extLst>
              </a:tr>
              <a:tr h="383804">
                <a:tc>
                  <a:txBody>
                    <a:bodyPr/>
                    <a:lstStyle/>
                    <a:p>
                      <a:pPr marL="0" marR="0" algn="ctr">
                        <a:spcBef>
                          <a:spcPts val="0"/>
                        </a:spcBef>
                        <a:spcAft>
                          <a:spcPts val="0"/>
                        </a:spcAft>
                      </a:pPr>
                      <a:r>
                        <a:rPr lang="en-US" sz="1200" dirty="0">
                          <a:effectLst/>
                          <a:latin typeface="Century Gothic" panose="020B0502020202020204" pitchFamily="34" charset="0"/>
                        </a:rPr>
                        <a:t>9.4</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user access provisioning?</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1875316"/>
                  </a:ext>
                </a:extLst>
              </a:tr>
              <a:tr h="383804">
                <a:tc>
                  <a:txBody>
                    <a:bodyPr/>
                    <a:lstStyle/>
                    <a:p>
                      <a:pPr marL="0" marR="0" algn="ctr">
                        <a:spcBef>
                          <a:spcPts val="0"/>
                        </a:spcBef>
                        <a:spcAft>
                          <a:spcPts val="0"/>
                        </a:spcAft>
                      </a:pPr>
                      <a:r>
                        <a:rPr lang="en-US" sz="1200" dirty="0">
                          <a:effectLst/>
                          <a:latin typeface="Century Gothic" panose="020B0502020202020204" pitchFamily="34" charset="0"/>
                        </a:rPr>
                        <a:t>9.5</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management of privileged access rights?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37844784"/>
                  </a:ext>
                </a:extLst>
              </a:tr>
              <a:tr h="383804">
                <a:tc>
                  <a:txBody>
                    <a:bodyPr/>
                    <a:lstStyle/>
                    <a:p>
                      <a:pPr marL="0" marR="0" algn="ctr">
                        <a:spcBef>
                          <a:spcPts val="0"/>
                        </a:spcBef>
                        <a:spcAft>
                          <a:spcPts val="0"/>
                        </a:spcAft>
                      </a:pPr>
                      <a:r>
                        <a:rPr lang="en-US" sz="1200" dirty="0">
                          <a:effectLst/>
                          <a:latin typeface="Century Gothic" panose="020B0502020202020204" pitchFamily="34" charset="0"/>
                        </a:rPr>
                        <a:t>9.6</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management of secret authentication information of users?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03350850"/>
                  </a:ext>
                </a:extLst>
              </a:tr>
              <a:tr h="383804">
                <a:tc>
                  <a:txBody>
                    <a:bodyPr/>
                    <a:lstStyle/>
                    <a:p>
                      <a:pPr marL="0" marR="0" algn="ctr">
                        <a:spcBef>
                          <a:spcPts val="0"/>
                        </a:spcBef>
                        <a:spcAft>
                          <a:spcPts val="0"/>
                        </a:spcAft>
                      </a:pPr>
                      <a:r>
                        <a:rPr lang="en-US" sz="1200" dirty="0">
                          <a:effectLst/>
                          <a:latin typeface="Century Gothic" panose="020B0502020202020204" pitchFamily="34" charset="0"/>
                        </a:rPr>
                        <a:t>9.7</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review of user access rights?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38469718"/>
                  </a:ext>
                </a:extLst>
              </a:tr>
              <a:tr h="383804">
                <a:tc>
                  <a:txBody>
                    <a:bodyPr/>
                    <a:lstStyle/>
                    <a:p>
                      <a:pPr marL="0" marR="0" algn="ctr">
                        <a:spcBef>
                          <a:spcPts val="0"/>
                        </a:spcBef>
                        <a:spcAft>
                          <a:spcPts val="0"/>
                        </a:spcAft>
                      </a:pPr>
                      <a:r>
                        <a:rPr lang="en-US" sz="1200" dirty="0">
                          <a:effectLst/>
                          <a:latin typeface="Century Gothic" panose="020B0502020202020204" pitchFamily="34" charset="0"/>
                        </a:rPr>
                        <a:t>9.8</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removal or adjustment of access rights?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14901732"/>
                  </a:ext>
                </a:extLst>
              </a:tr>
              <a:tr h="383804">
                <a:tc>
                  <a:txBody>
                    <a:bodyPr/>
                    <a:lstStyle/>
                    <a:p>
                      <a:pPr marL="0" marR="0" algn="ctr">
                        <a:spcBef>
                          <a:spcPts val="0"/>
                        </a:spcBef>
                        <a:spcAft>
                          <a:spcPts val="0"/>
                        </a:spcAft>
                      </a:pPr>
                      <a:r>
                        <a:rPr lang="en-US" sz="1200" dirty="0">
                          <a:effectLst/>
                          <a:latin typeface="Century Gothic" panose="020B0502020202020204" pitchFamily="34" charset="0"/>
                        </a:rPr>
                        <a:t>9.9</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use of secret authentication information?</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62615238"/>
                  </a:ext>
                </a:extLst>
              </a:tr>
              <a:tr h="383804">
                <a:tc>
                  <a:txBody>
                    <a:bodyPr/>
                    <a:lstStyle/>
                    <a:p>
                      <a:pPr marL="0" marR="0" algn="ctr">
                        <a:spcBef>
                          <a:spcPts val="0"/>
                        </a:spcBef>
                        <a:spcAft>
                          <a:spcPts val="0"/>
                        </a:spcAft>
                      </a:pPr>
                      <a:r>
                        <a:rPr lang="en-US" sz="1200" dirty="0">
                          <a:effectLst/>
                          <a:latin typeface="Century Gothic" panose="020B0502020202020204" pitchFamily="34" charset="0"/>
                        </a:rPr>
                        <a:t>9.10</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information access restrictions?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6886227"/>
                  </a:ext>
                </a:extLst>
              </a:tr>
              <a:tr h="383804">
                <a:tc>
                  <a:txBody>
                    <a:bodyPr/>
                    <a:lstStyle/>
                    <a:p>
                      <a:pPr marL="0" marR="0" algn="ctr">
                        <a:spcBef>
                          <a:spcPts val="0"/>
                        </a:spcBef>
                        <a:spcAft>
                          <a:spcPts val="0"/>
                        </a:spcAft>
                      </a:pPr>
                      <a:r>
                        <a:rPr lang="en-US" sz="1200" dirty="0">
                          <a:effectLst/>
                          <a:latin typeface="Century Gothic" panose="020B0502020202020204" pitchFamily="34" charset="0"/>
                        </a:rPr>
                        <a:t>9.11</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secure log-in procedures?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18772827"/>
                  </a:ext>
                </a:extLst>
              </a:tr>
              <a:tr h="383804">
                <a:tc>
                  <a:txBody>
                    <a:bodyPr/>
                    <a:lstStyle/>
                    <a:p>
                      <a:pPr marL="0" marR="0" algn="ctr">
                        <a:spcBef>
                          <a:spcPts val="0"/>
                        </a:spcBef>
                        <a:spcAft>
                          <a:spcPts val="0"/>
                        </a:spcAft>
                      </a:pPr>
                      <a:r>
                        <a:rPr lang="en-US" sz="1200" dirty="0">
                          <a:effectLst/>
                          <a:latin typeface="Century Gothic" panose="020B0502020202020204" pitchFamily="34" charset="0"/>
                        </a:rPr>
                        <a:t>9.12</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password management systems?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18033920"/>
                  </a:ext>
                </a:extLst>
              </a:tr>
              <a:tr h="383804">
                <a:tc>
                  <a:txBody>
                    <a:bodyPr/>
                    <a:lstStyle/>
                    <a:p>
                      <a:pPr marL="0" marR="0" algn="ctr">
                        <a:spcBef>
                          <a:spcPts val="0"/>
                        </a:spcBef>
                        <a:spcAft>
                          <a:spcPts val="0"/>
                        </a:spcAft>
                      </a:pPr>
                      <a:r>
                        <a:rPr lang="en-US" sz="1200" dirty="0">
                          <a:effectLst/>
                          <a:latin typeface="Century Gothic" panose="020B0502020202020204" pitchFamily="34" charset="0"/>
                        </a:rPr>
                        <a:t>9.13</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use of privileged utility programs?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37504715"/>
                  </a:ext>
                </a:extLst>
              </a:tr>
              <a:tr h="383804">
                <a:tc>
                  <a:txBody>
                    <a:bodyPr/>
                    <a:lstStyle/>
                    <a:p>
                      <a:pPr marL="0" marR="0" algn="ctr">
                        <a:spcBef>
                          <a:spcPts val="0"/>
                        </a:spcBef>
                        <a:spcAft>
                          <a:spcPts val="0"/>
                        </a:spcAft>
                      </a:pPr>
                      <a:r>
                        <a:rPr lang="en-US" sz="1200" dirty="0">
                          <a:effectLst/>
                          <a:latin typeface="Century Gothic" panose="020B0502020202020204" pitchFamily="34" charset="0"/>
                        </a:rPr>
                        <a:t>9.14</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access control </a:t>
                      </a:r>
                    </a:p>
                    <a:p>
                      <a:pPr marL="0" marR="0">
                        <a:spcBef>
                          <a:spcPts val="0"/>
                        </a:spcBef>
                        <a:spcAft>
                          <a:spcPts val="0"/>
                        </a:spcAft>
                      </a:pPr>
                      <a:r>
                        <a:rPr lang="en-US" sz="1200" dirty="0">
                          <a:effectLst/>
                          <a:latin typeface="Century Gothic" panose="020B0502020202020204" pitchFamily="34" charset="0"/>
                        </a:rPr>
                        <a:t>to program source code?</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7288" marR="3728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69404419"/>
                  </a:ext>
                </a:extLst>
              </a:tr>
            </a:tbl>
          </a:graphicData>
        </a:graphic>
      </p:graphicFrame>
    </p:spTree>
    <p:extLst>
      <p:ext uri="{BB962C8B-B14F-4D97-AF65-F5344CB8AC3E}">
        <p14:creationId xmlns:p14="http://schemas.microsoft.com/office/powerpoint/2010/main" val="2873583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a:extLst>
              <a:ext uri="{FF2B5EF4-FFF2-40B4-BE49-F238E27FC236}">
                <a16:creationId xmlns:a16="http://schemas.microsoft.com/office/drawing/2014/main" id="{03ECB064-ED37-8346-A2DE-2912083B0BF6}"/>
              </a:ext>
            </a:extLst>
          </p:cNvPr>
          <p:cNvSpPr/>
          <p:nvPr/>
        </p:nvSpPr>
        <p:spPr>
          <a:xfrm>
            <a:off x="0" y="6477000"/>
            <a:ext cx="12192000" cy="380999"/>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0" name="TextBox 9">
            <a:extLst>
              <a:ext uri="{FF2B5EF4-FFF2-40B4-BE49-F238E27FC236}">
                <a16:creationId xmlns:a16="http://schemas.microsoft.com/office/drawing/2014/main" id="{50BFF0AB-0C77-B94F-AD64-F2258688241E}"/>
              </a:ext>
            </a:extLst>
          </p:cNvPr>
          <p:cNvSpPr txBox="1"/>
          <p:nvPr/>
        </p:nvSpPr>
        <p:spPr>
          <a:xfrm>
            <a:off x="2864224" y="6530788"/>
            <a:ext cx="9200817" cy="338554"/>
          </a:xfrm>
          <a:prstGeom prst="rect">
            <a:avLst/>
          </a:prstGeom>
          <a:noFill/>
        </p:spPr>
        <p:txBody>
          <a:bodyPr wrap="square" rtlCol="0">
            <a:spAutoFit/>
          </a:bodyPr>
          <a:lstStyle/>
          <a:p>
            <a:pPr algn="r"/>
            <a:r>
              <a:rPr lang="en-US" sz="1600" b="1" dirty="0">
                <a:solidFill>
                  <a:schemeClr val="bg1"/>
                </a:solidFill>
                <a:latin typeface="Century Gothic" panose="020B0502020202020204" pitchFamily="34" charset="0"/>
                <a:ea typeface="Arial" charset="0"/>
                <a:cs typeface="Arial" charset="0"/>
              </a:rPr>
              <a:t>CRYPTOGRAPHY / PHYSICAL AND ENVIRONMENTAL SECURITY</a:t>
            </a:r>
          </a:p>
        </p:txBody>
      </p:sp>
      <p:graphicFrame>
        <p:nvGraphicFramePr>
          <p:cNvPr id="2" name="Table 1">
            <a:extLst>
              <a:ext uri="{FF2B5EF4-FFF2-40B4-BE49-F238E27FC236}">
                <a16:creationId xmlns:a16="http://schemas.microsoft.com/office/drawing/2014/main" id="{9D77DF5F-F3F6-1A44-A31C-A49EAA16E21C}"/>
              </a:ext>
            </a:extLst>
          </p:cNvPr>
          <p:cNvGraphicFramePr>
            <a:graphicFrameLocks noGrp="1"/>
          </p:cNvGraphicFramePr>
          <p:nvPr>
            <p:extLst>
              <p:ext uri="{D42A27DB-BD31-4B8C-83A1-F6EECF244321}">
                <p14:modId xmlns:p14="http://schemas.microsoft.com/office/powerpoint/2010/main" val="1166698461"/>
              </p:ext>
            </p:extLst>
          </p:nvPr>
        </p:nvGraphicFramePr>
        <p:xfrm>
          <a:off x="94129" y="94130"/>
          <a:ext cx="11970912" cy="6225499"/>
        </p:xfrm>
        <a:graphic>
          <a:graphicData uri="http://schemas.openxmlformats.org/drawingml/2006/table">
            <a:tbl>
              <a:tblPr>
                <a:tableStyleId>{5C22544A-7EE6-4342-B048-85BDC9FD1C3A}</a:tableStyleId>
              </a:tblPr>
              <a:tblGrid>
                <a:gridCol w="1842247">
                  <a:extLst>
                    <a:ext uri="{9D8B030D-6E8A-4147-A177-3AD203B41FA5}">
                      <a16:colId xmlns:a16="http://schemas.microsoft.com/office/drawing/2014/main" val="2873628125"/>
                    </a:ext>
                  </a:extLst>
                </a:gridCol>
                <a:gridCol w="4289612">
                  <a:extLst>
                    <a:ext uri="{9D8B030D-6E8A-4147-A177-3AD203B41FA5}">
                      <a16:colId xmlns:a16="http://schemas.microsoft.com/office/drawing/2014/main" val="1424245793"/>
                    </a:ext>
                  </a:extLst>
                </a:gridCol>
                <a:gridCol w="1519518">
                  <a:extLst>
                    <a:ext uri="{9D8B030D-6E8A-4147-A177-3AD203B41FA5}">
                      <a16:colId xmlns:a16="http://schemas.microsoft.com/office/drawing/2014/main" val="1296023699"/>
                    </a:ext>
                  </a:extLst>
                </a:gridCol>
                <a:gridCol w="4319535">
                  <a:extLst>
                    <a:ext uri="{9D8B030D-6E8A-4147-A177-3AD203B41FA5}">
                      <a16:colId xmlns:a16="http://schemas.microsoft.com/office/drawing/2014/main" val="566573818"/>
                    </a:ext>
                  </a:extLst>
                </a:gridCol>
              </a:tblGrid>
              <a:tr h="457199">
                <a:tc>
                  <a:txBody>
                    <a:bodyPr/>
                    <a:lstStyle/>
                    <a:p>
                      <a:pPr marL="0" marR="0" algn="ctr">
                        <a:spcBef>
                          <a:spcPts val="0"/>
                        </a:spcBef>
                        <a:spcAft>
                          <a:spcPts val="0"/>
                        </a:spcAft>
                      </a:pPr>
                      <a:r>
                        <a:rPr lang="en-US" sz="1200" b="1" dirty="0">
                          <a:effectLst/>
                          <a:latin typeface="Century Gothic" panose="020B0502020202020204" pitchFamily="34" charset="0"/>
                        </a:rPr>
                        <a:t> REQUIREMENT SECTION/</a:t>
                      </a:r>
                    </a:p>
                    <a:p>
                      <a:pPr marL="0" marR="0" algn="ctr">
                        <a:spcBef>
                          <a:spcPts val="0"/>
                        </a:spcBef>
                        <a:spcAft>
                          <a:spcPts val="0"/>
                        </a:spcAft>
                      </a:pPr>
                      <a:r>
                        <a:rPr lang="en-US" sz="1200" b="1" dirty="0">
                          <a:effectLst/>
                          <a:latin typeface="Century Gothic" panose="020B0502020202020204" pitchFamily="34" charset="0"/>
                        </a:rPr>
                        <a:t>CATEGORY</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200" b="1" dirty="0">
                          <a:effectLst/>
                          <a:latin typeface="Century Gothic" panose="020B0502020202020204" pitchFamily="34" charset="0"/>
                        </a:rPr>
                        <a:t>ASSESSMENT</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200" b="1" dirty="0">
                          <a:effectLst/>
                          <a:latin typeface="Century Gothic" panose="020B0502020202020204" pitchFamily="34" charset="0"/>
                        </a:rPr>
                        <a:t>IN COMPLIANCE?</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lgn="ctr">
                        <a:spcBef>
                          <a:spcPts val="0"/>
                        </a:spcBef>
                        <a:spcAft>
                          <a:spcPts val="0"/>
                        </a:spcAft>
                      </a:pPr>
                      <a:r>
                        <a:rPr lang="en-US" sz="1200" b="1" dirty="0">
                          <a:effectLst/>
                          <a:latin typeface="Century Gothic" panose="020B0502020202020204" pitchFamily="34" charset="0"/>
                        </a:rPr>
                        <a:t>REMARKS</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136637692"/>
                  </a:ext>
                </a:extLst>
              </a:tr>
              <a:tr h="209366">
                <a:tc gridSpan="2">
                  <a:txBody>
                    <a:bodyPr/>
                    <a:lstStyle/>
                    <a:p>
                      <a:pPr marL="0" marR="0">
                        <a:spcBef>
                          <a:spcPts val="0"/>
                        </a:spcBef>
                        <a:spcAft>
                          <a:spcPts val="0"/>
                        </a:spcAft>
                      </a:pPr>
                      <a:r>
                        <a:rPr lang="en-US" sz="1400" b="1" dirty="0">
                          <a:solidFill>
                            <a:schemeClr val="bg1"/>
                          </a:solidFill>
                          <a:effectLst/>
                          <a:latin typeface="Century Gothic" panose="020B0502020202020204" pitchFamily="34" charset="0"/>
                        </a:rPr>
                        <a:t>10. Cryptography</a:t>
                      </a: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lang="en-US"/>
                    </a:p>
                  </a:txBody>
                  <a:tcPr/>
                </a:tc>
                <a:tc>
                  <a:txBody>
                    <a:bodyPr/>
                    <a:lstStyle/>
                    <a:p>
                      <a:pPr marL="0" marR="0" algn="ctr">
                        <a:spcBef>
                          <a:spcPts val="0"/>
                        </a:spcBef>
                        <a:spcAft>
                          <a:spcPts val="0"/>
                        </a:spcAft>
                      </a:pPr>
                      <a:r>
                        <a:rPr lang="en-US" sz="1400" b="1" dirty="0">
                          <a:solidFill>
                            <a:schemeClr val="bg1"/>
                          </a:solidFill>
                          <a:effectLst/>
                          <a:latin typeface="Century Gothic" panose="020B0502020202020204" pitchFamily="34" charset="0"/>
                        </a:rPr>
                        <a:t> </a:t>
                      </a: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a:spcBef>
                          <a:spcPts val="0"/>
                        </a:spcBef>
                        <a:spcAft>
                          <a:spcPts val="0"/>
                        </a:spcAft>
                      </a:pPr>
                      <a:r>
                        <a:rPr lang="en-US" sz="1400" b="1" dirty="0">
                          <a:solidFill>
                            <a:schemeClr val="bg1"/>
                          </a:solidFill>
                          <a:effectLst/>
                          <a:latin typeface="Century Gothic" panose="020B0502020202020204" pitchFamily="34" charset="0"/>
                        </a:rPr>
                        <a:t> </a:t>
                      </a: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3512834707"/>
                  </a:ext>
                </a:extLst>
              </a:tr>
              <a:tr h="302507">
                <a:tc>
                  <a:txBody>
                    <a:bodyPr/>
                    <a:lstStyle/>
                    <a:p>
                      <a:pPr marL="0" marR="0" algn="ctr">
                        <a:spcBef>
                          <a:spcPts val="0"/>
                        </a:spcBef>
                        <a:spcAft>
                          <a:spcPts val="0"/>
                        </a:spcAft>
                      </a:pPr>
                      <a:r>
                        <a:rPr lang="en-US" sz="1200" dirty="0">
                          <a:effectLst/>
                          <a:latin typeface="Century Gothic" panose="020B0502020202020204" pitchFamily="34" charset="0"/>
                        </a:rPr>
                        <a:t>10.1</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use of cryptographic controls?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91091036"/>
                  </a:ext>
                </a:extLst>
              </a:tr>
              <a:tr h="302507">
                <a:tc>
                  <a:txBody>
                    <a:bodyPr/>
                    <a:lstStyle/>
                    <a:p>
                      <a:pPr marL="0" marR="0" algn="ctr">
                        <a:spcBef>
                          <a:spcPts val="0"/>
                        </a:spcBef>
                        <a:spcAft>
                          <a:spcPts val="0"/>
                        </a:spcAft>
                      </a:pPr>
                      <a:r>
                        <a:rPr lang="en-US" sz="1200" dirty="0">
                          <a:effectLst/>
                          <a:latin typeface="Century Gothic" panose="020B0502020202020204" pitchFamily="34" charset="0"/>
                        </a:rPr>
                        <a:t>10.2</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key management?</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30519666"/>
                  </a:ext>
                </a:extLst>
              </a:tr>
              <a:tr h="209366">
                <a:tc gridSpan="2">
                  <a:txBody>
                    <a:bodyPr/>
                    <a:lstStyle/>
                    <a:p>
                      <a:pPr marL="0" marR="0" algn="l">
                        <a:spcBef>
                          <a:spcPts val="0"/>
                        </a:spcBef>
                        <a:spcAft>
                          <a:spcPts val="0"/>
                        </a:spcAft>
                      </a:pPr>
                      <a:r>
                        <a:rPr lang="en-US" sz="1400" b="1" dirty="0">
                          <a:solidFill>
                            <a:schemeClr val="bg1"/>
                          </a:solidFill>
                          <a:effectLst/>
                          <a:latin typeface="Century Gothic" panose="020B0502020202020204" pitchFamily="34" charset="0"/>
                        </a:rPr>
                        <a:t>11. Physical and environmental security</a:t>
                      </a: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lang="en-US"/>
                    </a:p>
                  </a:txBody>
                  <a:tcPr/>
                </a:tc>
                <a:tc>
                  <a:txBody>
                    <a:bodyPr/>
                    <a:lstStyle/>
                    <a:p>
                      <a:pPr marL="0" marR="0" algn="ctr">
                        <a:spcBef>
                          <a:spcPts val="0"/>
                        </a:spcBef>
                        <a:spcAft>
                          <a:spcPts val="0"/>
                        </a:spcAft>
                      </a:pPr>
                      <a:r>
                        <a:rPr lang="en-US" sz="1400" b="1" dirty="0">
                          <a:solidFill>
                            <a:schemeClr val="bg1"/>
                          </a:solidFill>
                          <a:effectLst/>
                          <a:latin typeface="Century Gothic" panose="020B0502020202020204" pitchFamily="34" charset="0"/>
                        </a:rPr>
                        <a:t> </a:t>
                      </a: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a:spcBef>
                          <a:spcPts val="0"/>
                        </a:spcBef>
                        <a:spcAft>
                          <a:spcPts val="0"/>
                        </a:spcAft>
                      </a:pPr>
                      <a:r>
                        <a:rPr lang="en-US" sz="1400" b="1" dirty="0">
                          <a:solidFill>
                            <a:schemeClr val="bg1"/>
                          </a:solidFill>
                          <a:effectLst/>
                          <a:latin typeface="Century Gothic" panose="020B0502020202020204" pitchFamily="34" charset="0"/>
                        </a:rPr>
                        <a:t> </a:t>
                      </a: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598372190"/>
                  </a:ext>
                </a:extLst>
              </a:tr>
              <a:tr h="302507">
                <a:tc>
                  <a:txBody>
                    <a:bodyPr/>
                    <a:lstStyle/>
                    <a:p>
                      <a:pPr marL="0" marR="0" algn="ctr">
                        <a:spcBef>
                          <a:spcPts val="0"/>
                        </a:spcBef>
                        <a:spcAft>
                          <a:spcPts val="0"/>
                        </a:spcAft>
                      </a:pPr>
                      <a:r>
                        <a:rPr lang="en-US" sz="1200" dirty="0">
                          <a:effectLst/>
                          <a:latin typeface="Century Gothic" panose="020B0502020202020204" pitchFamily="34" charset="0"/>
                        </a:rPr>
                        <a:t>11.1</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physical security perimeter?</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78974298"/>
                  </a:ext>
                </a:extLst>
              </a:tr>
              <a:tr h="302507">
                <a:tc>
                  <a:txBody>
                    <a:bodyPr/>
                    <a:lstStyle/>
                    <a:p>
                      <a:pPr marL="0" marR="0" algn="ctr">
                        <a:spcBef>
                          <a:spcPts val="0"/>
                        </a:spcBef>
                        <a:spcAft>
                          <a:spcPts val="0"/>
                        </a:spcAft>
                      </a:pPr>
                      <a:r>
                        <a:rPr lang="en-US" sz="1200" dirty="0">
                          <a:effectLst/>
                          <a:latin typeface="Century Gothic" panose="020B0502020202020204" pitchFamily="34" charset="0"/>
                        </a:rPr>
                        <a:t>11.2</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physical entry controls?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5708801"/>
                  </a:ext>
                </a:extLst>
              </a:tr>
              <a:tr h="302507">
                <a:tc>
                  <a:txBody>
                    <a:bodyPr/>
                    <a:lstStyle/>
                    <a:p>
                      <a:pPr marL="0" marR="0" algn="ctr">
                        <a:spcBef>
                          <a:spcPts val="0"/>
                        </a:spcBef>
                        <a:spcAft>
                          <a:spcPts val="0"/>
                        </a:spcAft>
                      </a:pPr>
                      <a:r>
                        <a:rPr lang="en-US" sz="1200" dirty="0">
                          <a:effectLst/>
                          <a:latin typeface="Century Gothic" panose="020B0502020202020204" pitchFamily="34" charset="0"/>
                        </a:rPr>
                        <a:t>11.3</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securing offices, rooms, and facilities?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0962700"/>
                  </a:ext>
                </a:extLst>
              </a:tr>
              <a:tr h="358913">
                <a:tc>
                  <a:txBody>
                    <a:bodyPr/>
                    <a:lstStyle/>
                    <a:p>
                      <a:pPr marL="0" marR="0" algn="ctr">
                        <a:spcBef>
                          <a:spcPts val="0"/>
                        </a:spcBef>
                        <a:spcAft>
                          <a:spcPts val="0"/>
                        </a:spcAft>
                      </a:pPr>
                      <a:r>
                        <a:rPr lang="en-US" sz="1200" dirty="0">
                          <a:effectLst/>
                          <a:latin typeface="Century Gothic" panose="020B0502020202020204" pitchFamily="34" charset="0"/>
                        </a:rPr>
                        <a:t>11.4</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protection against external and environmental threats?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09313711"/>
                  </a:ext>
                </a:extLst>
              </a:tr>
              <a:tr h="302507">
                <a:tc>
                  <a:txBody>
                    <a:bodyPr/>
                    <a:lstStyle/>
                    <a:p>
                      <a:pPr marL="0" marR="0" algn="ctr">
                        <a:spcBef>
                          <a:spcPts val="0"/>
                        </a:spcBef>
                        <a:spcAft>
                          <a:spcPts val="0"/>
                        </a:spcAft>
                      </a:pPr>
                      <a:r>
                        <a:rPr lang="en-US" sz="1200" dirty="0">
                          <a:effectLst/>
                          <a:latin typeface="Century Gothic" panose="020B0502020202020204" pitchFamily="34" charset="0"/>
                        </a:rPr>
                        <a:t>11.5</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working in secure areas?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11230511"/>
                  </a:ext>
                </a:extLst>
              </a:tr>
              <a:tr h="302507">
                <a:tc>
                  <a:txBody>
                    <a:bodyPr/>
                    <a:lstStyle/>
                    <a:p>
                      <a:pPr marL="0" marR="0" algn="ctr">
                        <a:spcBef>
                          <a:spcPts val="0"/>
                        </a:spcBef>
                        <a:spcAft>
                          <a:spcPts val="0"/>
                        </a:spcAft>
                      </a:pPr>
                      <a:r>
                        <a:rPr lang="en-US" sz="1200" dirty="0">
                          <a:effectLst/>
                          <a:latin typeface="Century Gothic" panose="020B0502020202020204" pitchFamily="34" charset="0"/>
                        </a:rPr>
                        <a:t>11.6</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delivery and loading areas?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80272961"/>
                  </a:ext>
                </a:extLst>
              </a:tr>
              <a:tr h="302507">
                <a:tc>
                  <a:txBody>
                    <a:bodyPr/>
                    <a:lstStyle/>
                    <a:p>
                      <a:pPr marL="0" marR="0" algn="ctr">
                        <a:spcBef>
                          <a:spcPts val="0"/>
                        </a:spcBef>
                        <a:spcAft>
                          <a:spcPts val="0"/>
                        </a:spcAft>
                      </a:pPr>
                      <a:r>
                        <a:rPr lang="en-US" sz="1200" dirty="0">
                          <a:effectLst/>
                          <a:latin typeface="Century Gothic" panose="020B0502020202020204" pitchFamily="34" charset="0"/>
                        </a:rPr>
                        <a:t>11.7</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equipment siting and protection?</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18850262"/>
                  </a:ext>
                </a:extLst>
              </a:tr>
              <a:tr h="302507">
                <a:tc>
                  <a:txBody>
                    <a:bodyPr/>
                    <a:lstStyle/>
                    <a:p>
                      <a:pPr marL="0" marR="0" algn="ctr">
                        <a:spcBef>
                          <a:spcPts val="0"/>
                        </a:spcBef>
                        <a:spcAft>
                          <a:spcPts val="0"/>
                        </a:spcAft>
                      </a:pPr>
                      <a:r>
                        <a:rPr lang="en-US" sz="1200" dirty="0">
                          <a:effectLst/>
                          <a:latin typeface="Century Gothic" panose="020B0502020202020204" pitchFamily="34" charset="0"/>
                        </a:rPr>
                        <a:t>11.8</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supporting utilities?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64568538"/>
                  </a:ext>
                </a:extLst>
              </a:tr>
              <a:tr h="302507">
                <a:tc>
                  <a:txBody>
                    <a:bodyPr/>
                    <a:lstStyle/>
                    <a:p>
                      <a:pPr marL="0" marR="0" algn="ctr">
                        <a:spcBef>
                          <a:spcPts val="0"/>
                        </a:spcBef>
                        <a:spcAft>
                          <a:spcPts val="0"/>
                        </a:spcAft>
                      </a:pPr>
                      <a:r>
                        <a:rPr lang="en-US" sz="1200" dirty="0">
                          <a:effectLst/>
                          <a:latin typeface="Century Gothic" panose="020B0502020202020204" pitchFamily="34" charset="0"/>
                        </a:rPr>
                        <a:t>11.9</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cabling security?</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50575568"/>
                  </a:ext>
                </a:extLst>
              </a:tr>
              <a:tr h="302507">
                <a:tc>
                  <a:txBody>
                    <a:bodyPr/>
                    <a:lstStyle/>
                    <a:p>
                      <a:pPr marL="0" marR="0" algn="ctr">
                        <a:spcBef>
                          <a:spcPts val="0"/>
                        </a:spcBef>
                        <a:spcAft>
                          <a:spcPts val="0"/>
                        </a:spcAft>
                      </a:pPr>
                      <a:r>
                        <a:rPr lang="en-US" sz="1200" dirty="0">
                          <a:effectLst/>
                          <a:latin typeface="Century Gothic" panose="020B0502020202020204" pitchFamily="34" charset="0"/>
                        </a:rPr>
                        <a:t>11.10</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equipment maintenance?</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0045725"/>
                  </a:ext>
                </a:extLst>
              </a:tr>
              <a:tr h="302507">
                <a:tc>
                  <a:txBody>
                    <a:bodyPr/>
                    <a:lstStyle/>
                    <a:p>
                      <a:pPr marL="0" marR="0" algn="ctr">
                        <a:spcBef>
                          <a:spcPts val="0"/>
                        </a:spcBef>
                        <a:spcAft>
                          <a:spcPts val="0"/>
                        </a:spcAft>
                      </a:pPr>
                      <a:r>
                        <a:rPr lang="en-US" sz="1200" dirty="0">
                          <a:effectLst/>
                          <a:latin typeface="Century Gothic" panose="020B0502020202020204" pitchFamily="34" charset="0"/>
                        </a:rPr>
                        <a:t>11.11</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removal of assets?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1430133"/>
                  </a:ext>
                </a:extLst>
              </a:tr>
              <a:tr h="358913">
                <a:tc>
                  <a:txBody>
                    <a:bodyPr/>
                    <a:lstStyle/>
                    <a:p>
                      <a:pPr marL="0" marR="0" algn="ctr">
                        <a:spcBef>
                          <a:spcPts val="0"/>
                        </a:spcBef>
                        <a:spcAft>
                          <a:spcPts val="0"/>
                        </a:spcAft>
                      </a:pPr>
                      <a:r>
                        <a:rPr lang="en-US" sz="1200" dirty="0">
                          <a:effectLst/>
                          <a:latin typeface="Century Gothic" panose="020B0502020202020204" pitchFamily="34" charset="0"/>
                        </a:rPr>
                        <a:t>11.12</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security of equipment and assets </a:t>
                      </a:r>
                    </a:p>
                    <a:p>
                      <a:pPr marL="0" marR="0" algn="l">
                        <a:spcBef>
                          <a:spcPts val="0"/>
                        </a:spcBef>
                        <a:spcAft>
                          <a:spcPts val="0"/>
                        </a:spcAft>
                      </a:pPr>
                      <a:r>
                        <a:rPr lang="en-US" sz="1200" dirty="0">
                          <a:effectLst/>
                          <a:latin typeface="Century Gothic" panose="020B0502020202020204" pitchFamily="34" charset="0"/>
                        </a:rPr>
                        <a:t>off</a:t>
                      </a:r>
                      <a:r>
                        <a:rPr lang="en-US" sz="1200" baseline="0" dirty="0">
                          <a:effectLst/>
                          <a:latin typeface="Century Gothic" panose="020B0502020202020204" pitchFamily="34" charset="0"/>
                        </a:rPr>
                        <a:t> </a:t>
                      </a:r>
                      <a:r>
                        <a:rPr lang="en-US" sz="1200" dirty="0">
                          <a:effectLst/>
                          <a:latin typeface="Century Gothic" panose="020B0502020202020204" pitchFamily="34" charset="0"/>
                        </a:rPr>
                        <a:t>premises?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14574408"/>
                  </a:ext>
                </a:extLst>
              </a:tr>
              <a:tr h="302507">
                <a:tc>
                  <a:txBody>
                    <a:bodyPr/>
                    <a:lstStyle/>
                    <a:p>
                      <a:pPr marL="0" marR="0" algn="ctr">
                        <a:spcBef>
                          <a:spcPts val="0"/>
                        </a:spcBef>
                        <a:spcAft>
                          <a:spcPts val="0"/>
                        </a:spcAft>
                      </a:pPr>
                      <a:r>
                        <a:rPr lang="en-US" sz="1200" dirty="0">
                          <a:effectLst/>
                          <a:latin typeface="Century Gothic" panose="020B0502020202020204" pitchFamily="34" charset="0"/>
                        </a:rPr>
                        <a:t>11.13</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Secure disposal or re-use of equipment?</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43740758"/>
                  </a:ext>
                </a:extLst>
              </a:tr>
              <a:tr h="302507">
                <a:tc>
                  <a:txBody>
                    <a:bodyPr/>
                    <a:lstStyle/>
                    <a:p>
                      <a:pPr marL="0" marR="0" algn="ctr">
                        <a:spcBef>
                          <a:spcPts val="0"/>
                        </a:spcBef>
                        <a:spcAft>
                          <a:spcPts val="0"/>
                        </a:spcAft>
                      </a:pPr>
                      <a:r>
                        <a:rPr lang="en-US" sz="1200" dirty="0">
                          <a:effectLst/>
                          <a:latin typeface="Century Gothic" panose="020B0502020202020204" pitchFamily="34" charset="0"/>
                        </a:rPr>
                        <a:t>11.14</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unattended user equipment?</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94691530"/>
                  </a:ext>
                </a:extLst>
              </a:tr>
              <a:tr h="374962">
                <a:tc>
                  <a:txBody>
                    <a:bodyPr/>
                    <a:lstStyle/>
                    <a:p>
                      <a:pPr marL="0" marR="0" algn="ctr">
                        <a:spcBef>
                          <a:spcPts val="0"/>
                        </a:spcBef>
                        <a:spcAft>
                          <a:spcPts val="0"/>
                        </a:spcAft>
                      </a:pPr>
                      <a:r>
                        <a:rPr lang="en-US" sz="1200" dirty="0">
                          <a:effectLst/>
                          <a:latin typeface="Century Gothic" panose="020B0502020202020204" pitchFamily="34" charset="0"/>
                        </a:rPr>
                        <a:t>11.15</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clear desk and clear screen policy?</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0913" marR="3091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55263673"/>
                  </a:ext>
                </a:extLst>
              </a:tr>
            </a:tbl>
          </a:graphicData>
        </a:graphic>
      </p:graphicFrame>
    </p:spTree>
    <p:extLst>
      <p:ext uri="{BB962C8B-B14F-4D97-AF65-F5344CB8AC3E}">
        <p14:creationId xmlns:p14="http://schemas.microsoft.com/office/powerpoint/2010/main" val="413753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OPERATIONS SECURITY</a:t>
            </a:r>
          </a:p>
        </p:txBody>
      </p:sp>
      <p:graphicFrame>
        <p:nvGraphicFramePr>
          <p:cNvPr id="2" name="Table 1">
            <a:extLst>
              <a:ext uri="{FF2B5EF4-FFF2-40B4-BE49-F238E27FC236}">
                <a16:creationId xmlns:a16="http://schemas.microsoft.com/office/drawing/2014/main" id="{AAC74732-63BE-664C-A735-103FB9558548}"/>
              </a:ext>
            </a:extLst>
          </p:cNvPr>
          <p:cNvGraphicFramePr>
            <a:graphicFrameLocks noGrp="1"/>
          </p:cNvGraphicFramePr>
          <p:nvPr>
            <p:extLst>
              <p:ext uri="{D42A27DB-BD31-4B8C-83A1-F6EECF244321}">
                <p14:modId xmlns:p14="http://schemas.microsoft.com/office/powerpoint/2010/main" val="1344817030"/>
              </p:ext>
            </p:extLst>
          </p:nvPr>
        </p:nvGraphicFramePr>
        <p:xfrm>
          <a:off x="94127" y="94130"/>
          <a:ext cx="11970912" cy="6159326"/>
        </p:xfrm>
        <a:graphic>
          <a:graphicData uri="http://schemas.openxmlformats.org/drawingml/2006/table">
            <a:tbl>
              <a:tblPr>
                <a:tableStyleId>{5C22544A-7EE6-4342-B048-85BDC9FD1C3A}</a:tableStyleId>
              </a:tblPr>
              <a:tblGrid>
                <a:gridCol w="1992925">
                  <a:extLst>
                    <a:ext uri="{9D8B030D-6E8A-4147-A177-3AD203B41FA5}">
                      <a16:colId xmlns:a16="http://schemas.microsoft.com/office/drawing/2014/main" val="2112384098"/>
                    </a:ext>
                  </a:extLst>
                </a:gridCol>
                <a:gridCol w="3869995">
                  <a:extLst>
                    <a:ext uri="{9D8B030D-6E8A-4147-A177-3AD203B41FA5}">
                      <a16:colId xmlns:a16="http://schemas.microsoft.com/office/drawing/2014/main" val="2799517689"/>
                    </a:ext>
                  </a:extLst>
                </a:gridCol>
                <a:gridCol w="1358153">
                  <a:extLst>
                    <a:ext uri="{9D8B030D-6E8A-4147-A177-3AD203B41FA5}">
                      <a16:colId xmlns:a16="http://schemas.microsoft.com/office/drawing/2014/main" val="3261907067"/>
                    </a:ext>
                  </a:extLst>
                </a:gridCol>
                <a:gridCol w="4749839">
                  <a:extLst>
                    <a:ext uri="{9D8B030D-6E8A-4147-A177-3AD203B41FA5}">
                      <a16:colId xmlns:a16="http://schemas.microsoft.com/office/drawing/2014/main" val="2912849966"/>
                    </a:ext>
                  </a:extLst>
                </a:gridCol>
              </a:tblGrid>
              <a:tr h="489150">
                <a:tc>
                  <a:txBody>
                    <a:bodyPr/>
                    <a:lstStyle/>
                    <a:p>
                      <a:pPr marL="0" marR="0" algn="ctr">
                        <a:spcBef>
                          <a:spcPts val="0"/>
                        </a:spcBef>
                        <a:spcAft>
                          <a:spcPts val="0"/>
                        </a:spcAft>
                      </a:pPr>
                      <a:r>
                        <a:rPr lang="en-US" sz="1200" b="1" dirty="0">
                          <a:effectLst/>
                          <a:latin typeface="Century Gothic" panose="020B0502020202020204" pitchFamily="34" charset="0"/>
                        </a:rPr>
                        <a:t> REQUIREMENT SECTION/</a:t>
                      </a:r>
                    </a:p>
                    <a:p>
                      <a:pPr marL="0" marR="0" algn="ctr">
                        <a:spcBef>
                          <a:spcPts val="0"/>
                        </a:spcBef>
                        <a:spcAft>
                          <a:spcPts val="0"/>
                        </a:spcAft>
                      </a:pPr>
                      <a:r>
                        <a:rPr lang="en-US" sz="1200" b="1" dirty="0">
                          <a:effectLst/>
                          <a:latin typeface="Century Gothic" panose="020B0502020202020204" pitchFamily="34" charset="0"/>
                        </a:rPr>
                        <a:t>CATEGORY</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1200" b="1" dirty="0">
                          <a:effectLst/>
                          <a:latin typeface="Century Gothic" panose="020B0502020202020204" pitchFamily="34" charset="0"/>
                        </a:rPr>
                        <a:t>ASSESSMENT</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1200" b="1" dirty="0">
                          <a:effectLst/>
                          <a:latin typeface="Century Gothic" panose="020B0502020202020204" pitchFamily="34" charset="0"/>
                        </a:rPr>
                        <a:t>IN COMPLIANCE?</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1200" b="1" dirty="0">
                          <a:effectLst/>
                          <a:latin typeface="Century Gothic" panose="020B0502020202020204" pitchFamily="34" charset="0"/>
                        </a:rPr>
                        <a:t>REMARKS</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1308570699"/>
                  </a:ext>
                </a:extLst>
              </a:tr>
              <a:tr h="162745">
                <a:tc gridSpan="4">
                  <a:txBody>
                    <a:bodyPr/>
                    <a:lstStyle/>
                    <a:p>
                      <a:pPr marL="0" marR="0">
                        <a:spcBef>
                          <a:spcPts val="0"/>
                        </a:spcBef>
                        <a:spcAft>
                          <a:spcPts val="0"/>
                        </a:spcAft>
                      </a:pPr>
                      <a:r>
                        <a:rPr lang="en-US" sz="1400" b="1" dirty="0">
                          <a:solidFill>
                            <a:schemeClr val="bg1"/>
                          </a:solidFill>
                          <a:effectLst/>
                          <a:latin typeface="Century Gothic" panose="020B0502020202020204" pitchFamily="34" charset="0"/>
                        </a:rPr>
                        <a:t>12. Operations security</a:t>
                      </a: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endParaRPr lang="en-US"/>
                    </a:p>
                  </a:txBody>
                  <a:tcPr>
                    <a:lnT w="12700" cap="flat" cmpd="sng" algn="ctr">
                      <a:solidFill>
                        <a:schemeClr val="bg1">
                          <a:lumMod val="75000"/>
                        </a:schemeClr>
                      </a:solidFill>
                      <a:prstDash val="solid"/>
                      <a:round/>
                      <a:headEnd type="none" w="med" len="med"/>
                      <a:tailEnd type="none" w="med" len="med"/>
                    </a:lnT>
                  </a:tcPr>
                </a:tc>
                <a:tc hMerge="1">
                  <a:txBody>
                    <a:bodyPr/>
                    <a:lstStyle/>
                    <a:p>
                      <a:pPr marL="0" marR="0" algn="ctr">
                        <a:spcBef>
                          <a:spcPts val="0"/>
                        </a:spcBef>
                        <a:spcAft>
                          <a:spcPts val="0"/>
                        </a:spcAft>
                      </a:pPr>
                      <a:endParaRPr lang="en-US" sz="1400" b="1">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pPr marL="0" marR="0">
                        <a:spcBef>
                          <a:spcPts val="0"/>
                        </a:spcBef>
                        <a:spcAft>
                          <a:spcPts val="0"/>
                        </a:spcAft>
                      </a:pP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2823361912"/>
                  </a:ext>
                </a:extLst>
              </a:tr>
              <a:tr h="362062">
                <a:tc>
                  <a:txBody>
                    <a:bodyPr/>
                    <a:lstStyle/>
                    <a:p>
                      <a:pPr marL="0" marR="0" algn="ctr">
                        <a:spcBef>
                          <a:spcPts val="0"/>
                        </a:spcBef>
                        <a:spcAft>
                          <a:spcPts val="0"/>
                        </a:spcAft>
                      </a:pPr>
                      <a:r>
                        <a:rPr lang="en-US" sz="1200" dirty="0">
                          <a:effectLst/>
                          <a:latin typeface="Century Gothic" panose="020B0502020202020204" pitchFamily="34" charset="0"/>
                        </a:rPr>
                        <a:t>12.1</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documented operating procedures?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77339217"/>
                  </a:ext>
                </a:extLst>
              </a:tr>
              <a:tr h="362062">
                <a:tc>
                  <a:txBody>
                    <a:bodyPr/>
                    <a:lstStyle/>
                    <a:p>
                      <a:pPr marL="0" marR="0" algn="ctr">
                        <a:spcBef>
                          <a:spcPts val="0"/>
                        </a:spcBef>
                        <a:spcAft>
                          <a:spcPts val="0"/>
                        </a:spcAft>
                      </a:pPr>
                      <a:r>
                        <a:rPr lang="en-US" sz="1200" dirty="0">
                          <a:effectLst/>
                          <a:latin typeface="Century Gothic" panose="020B0502020202020204" pitchFamily="34" charset="0"/>
                        </a:rPr>
                        <a:t>12.2</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change management?</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59064533"/>
                  </a:ext>
                </a:extLst>
              </a:tr>
              <a:tr h="362062">
                <a:tc>
                  <a:txBody>
                    <a:bodyPr/>
                    <a:lstStyle/>
                    <a:p>
                      <a:pPr marL="0" marR="0" algn="ctr">
                        <a:spcBef>
                          <a:spcPts val="0"/>
                        </a:spcBef>
                        <a:spcAft>
                          <a:spcPts val="0"/>
                        </a:spcAft>
                      </a:pPr>
                      <a:r>
                        <a:rPr lang="en-US" sz="1200" dirty="0">
                          <a:effectLst/>
                          <a:latin typeface="Century Gothic" panose="020B0502020202020204" pitchFamily="34" charset="0"/>
                        </a:rPr>
                        <a:t>12.3</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capacity management?</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75740452"/>
                  </a:ext>
                </a:extLst>
              </a:tr>
              <a:tr h="362062">
                <a:tc>
                  <a:txBody>
                    <a:bodyPr/>
                    <a:lstStyle/>
                    <a:p>
                      <a:pPr marL="0" marR="0" algn="ctr">
                        <a:spcBef>
                          <a:spcPts val="0"/>
                        </a:spcBef>
                        <a:spcAft>
                          <a:spcPts val="0"/>
                        </a:spcAft>
                      </a:pPr>
                      <a:r>
                        <a:rPr lang="en-US" sz="1200" dirty="0">
                          <a:effectLst/>
                          <a:latin typeface="Century Gothic" panose="020B0502020202020204" pitchFamily="34" charset="0"/>
                        </a:rPr>
                        <a:t>12.4</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separation of development, testing, and operational environments?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49322842"/>
                  </a:ext>
                </a:extLst>
              </a:tr>
              <a:tr h="362062">
                <a:tc>
                  <a:txBody>
                    <a:bodyPr/>
                    <a:lstStyle/>
                    <a:p>
                      <a:pPr marL="0" marR="0" algn="ctr">
                        <a:spcBef>
                          <a:spcPts val="0"/>
                        </a:spcBef>
                        <a:spcAft>
                          <a:spcPts val="0"/>
                        </a:spcAft>
                      </a:pPr>
                      <a:r>
                        <a:rPr lang="en-US" sz="1200" dirty="0">
                          <a:effectLst/>
                          <a:latin typeface="Century Gothic" panose="020B0502020202020204" pitchFamily="34" charset="0"/>
                        </a:rPr>
                        <a:t>12.5</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controls against malware?</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6883115"/>
                  </a:ext>
                </a:extLst>
              </a:tr>
              <a:tr h="362062">
                <a:tc>
                  <a:txBody>
                    <a:bodyPr/>
                    <a:lstStyle/>
                    <a:p>
                      <a:pPr marL="0" marR="0" algn="ctr">
                        <a:spcBef>
                          <a:spcPts val="0"/>
                        </a:spcBef>
                        <a:spcAft>
                          <a:spcPts val="0"/>
                        </a:spcAft>
                      </a:pPr>
                      <a:r>
                        <a:rPr lang="en-US" sz="1200" dirty="0">
                          <a:effectLst/>
                          <a:latin typeface="Century Gothic" panose="020B0502020202020204" pitchFamily="34" charset="0"/>
                        </a:rPr>
                        <a:t>12.6</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backing up systems?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6461033"/>
                  </a:ext>
                </a:extLst>
              </a:tr>
              <a:tr h="362062">
                <a:tc>
                  <a:txBody>
                    <a:bodyPr/>
                    <a:lstStyle/>
                    <a:p>
                      <a:pPr marL="0" marR="0" algn="ctr">
                        <a:spcBef>
                          <a:spcPts val="0"/>
                        </a:spcBef>
                        <a:spcAft>
                          <a:spcPts val="0"/>
                        </a:spcAft>
                      </a:pPr>
                      <a:r>
                        <a:rPr lang="en-US" sz="1200" dirty="0">
                          <a:effectLst/>
                          <a:latin typeface="Century Gothic" panose="020B0502020202020204" pitchFamily="34" charset="0"/>
                        </a:rPr>
                        <a:t>12.7</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information backup?</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83919922"/>
                  </a:ext>
                </a:extLst>
              </a:tr>
              <a:tr h="362062">
                <a:tc>
                  <a:txBody>
                    <a:bodyPr/>
                    <a:lstStyle/>
                    <a:p>
                      <a:pPr marL="0" marR="0" algn="ctr">
                        <a:spcBef>
                          <a:spcPts val="0"/>
                        </a:spcBef>
                        <a:spcAft>
                          <a:spcPts val="0"/>
                        </a:spcAft>
                      </a:pPr>
                      <a:r>
                        <a:rPr lang="en-US" sz="1200" dirty="0">
                          <a:effectLst/>
                          <a:latin typeface="Century Gothic" panose="020B0502020202020204" pitchFamily="34" charset="0"/>
                        </a:rPr>
                        <a:t>12.8</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event logging?</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76286556"/>
                  </a:ext>
                </a:extLst>
              </a:tr>
              <a:tr h="362062">
                <a:tc>
                  <a:txBody>
                    <a:bodyPr/>
                    <a:lstStyle/>
                    <a:p>
                      <a:pPr marL="0" marR="0" algn="ctr">
                        <a:spcBef>
                          <a:spcPts val="0"/>
                        </a:spcBef>
                        <a:spcAft>
                          <a:spcPts val="0"/>
                        </a:spcAft>
                      </a:pPr>
                      <a:r>
                        <a:rPr lang="en-US" sz="1200" dirty="0">
                          <a:effectLst/>
                          <a:latin typeface="Century Gothic" panose="020B0502020202020204" pitchFamily="34" charset="0"/>
                        </a:rPr>
                        <a:t>12.9</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protection of </a:t>
                      </a:r>
                    </a:p>
                    <a:p>
                      <a:pPr marL="0" marR="0">
                        <a:spcBef>
                          <a:spcPts val="0"/>
                        </a:spcBef>
                        <a:spcAft>
                          <a:spcPts val="0"/>
                        </a:spcAft>
                      </a:pPr>
                      <a:r>
                        <a:rPr lang="en-US" sz="1200" dirty="0">
                          <a:effectLst/>
                          <a:latin typeface="Century Gothic" panose="020B0502020202020204" pitchFamily="34" charset="0"/>
                        </a:rPr>
                        <a:t>log information?</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93405063"/>
                  </a:ext>
                </a:extLst>
              </a:tr>
              <a:tr h="362062">
                <a:tc>
                  <a:txBody>
                    <a:bodyPr/>
                    <a:lstStyle/>
                    <a:p>
                      <a:pPr marL="0" marR="0" algn="ctr">
                        <a:spcBef>
                          <a:spcPts val="0"/>
                        </a:spcBef>
                        <a:spcAft>
                          <a:spcPts val="0"/>
                        </a:spcAft>
                      </a:pPr>
                      <a:r>
                        <a:rPr lang="en-US" sz="1200" dirty="0">
                          <a:effectLst/>
                          <a:latin typeface="Century Gothic" panose="020B0502020202020204" pitchFamily="34" charset="0"/>
                        </a:rPr>
                        <a:t>12.10</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administrator and operator log?</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08750349"/>
                  </a:ext>
                </a:extLst>
              </a:tr>
              <a:tr h="362062">
                <a:tc>
                  <a:txBody>
                    <a:bodyPr/>
                    <a:lstStyle/>
                    <a:p>
                      <a:pPr marL="0" marR="0" algn="ctr">
                        <a:spcBef>
                          <a:spcPts val="0"/>
                        </a:spcBef>
                        <a:spcAft>
                          <a:spcPts val="0"/>
                        </a:spcAft>
                      </a:pPr>
                      <a:r>
                        <a:rPr lang="en-US" sz="1200" dirty="0">
                          <a:effectLst/>
                          <a:latin typeface="Century Gothic" panose="020B0502020202020204" pitchFamily="34" charset="0"/>
                        </a:rPr>
                        <a:t>12.11</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clock synchronization?</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25830731"/>
                  </a:ext>
                </a:extLst>
              </a:tr>
              <a:tr h="362062">
                <a:tc>
                  <a:txBody>
                    <a:bodyPr/>
                    <a:lstStyle/>
                    <a:p>
                      <a:pPr marL="0" marR="0" algn="ctr">
                        <a:spcBef>
                          <a:spcPts val="0"/>
                        </a:spcBef>
                        <a:spcAft>
                          <a:spcPts val="0"/>
                        </a:spcAft>
                      </a:pPr>
                      <a:r>
                        <a:rPr lang="en-US" sz="1200" dirty="0">
                          <a:effectLst/>
                          <a:latin typeface="Century Gothic" panose="020B0502020202020204" pitchFamily="34" charset="0"/>
                        </a:rPr>
                        <a:t>12.12</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installation of software on operational systems?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40468076"/>
                  </a:ext>
                </a:extLst>
              </a:tr>
              <a:tr h="362062">
                <a:tc>
                  <a:txBody>
                    <a:bodyPr/>
                    <a:lstStyle/>
                    <a:p>
                      <a:pPr marL="0" marR="0" algn="ctr">
                        <a:spcBef>
                          <a:spcPts val="0"/>
                        </a:spcBef>
                        <a:spcAft>
                          <a:spcPts val="0"/>
                        </a:spcAft>
                      </a:pPr>
                      <a:r>
                        <a:rPr lang="en-US" sz="1200" dirty="0">
                          <a:effectLst/>
                          <a:latin typeface="Century Gothic" panose="020B0502020202020204" pitchFamily="34" charset="0"/>
                        </a:rPr>
                        <a:t>12.13</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management of technical vulnerabilities?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23271714"/>
                  </a:ext>
                </a:extLst>
              </a:tr>
              <a:tr h="362062">
                <a:tc>
                  <a:txBody>
                    <a:bodyPr/>
                    <a:lstStyle/>
                    <a:p>
                      <a:pPr marL="0" marR="0" algn="ctr">
                        <a:spcBef>
                          <a:spcPts val="0"/>
                        </a:spcBef>
                        <a:spcAft>
                          <a:spcPts val="0"/>
                        </a:spcAft>
                      </a:pPr>
                      <a:r>
                        <a:rPr lang="en-US" sz="1200" dirty="0">
                          <a:effectLst/>
                          <a:latin typeface="Century Gothic" panose="020B0502020202020204" pitchFamily="34" charset="0"/>
                        </a:rPr>
                        <a:t>12.14</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restriction on software installation?</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39060359"/>
                  </a:ext>
                </a:extLst>
              </a:tr>
              <a:tr h="362062">
                <a:tc>
                  <a:txBody>
                    <a:bodyPr/>
                    <a:lstStyle/>
                    <a:p>
                      <a:pPr marL="0" marR="0" algn="ctr">
                        <a:spcBef>
                          <a:spcPts val="0"/>
                        </a:spcBef>
                        <a:spcAft>
                          <a:spcPts val="0"/>
                        </a:spcAft>
                      </a:pPr>
                      <a:r>
                        <a:rPr lang="en-US" sz="1200" dirty="0">
                          <a:effectLst/>
                          <a:latin typeface="Century Gothic" panose="020B0502020202020204" pitchFamily="34" charset="0"/>
                        </a:rPr>
                        <a:t>12.15</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Defined policy for information system audit control?</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35318" marR="35318"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31213053"/>
                  </a:ext>
                </a:extLst>
              </a:tr>
            </a:tbl>
          </a:graphicData>
        </a:graphic>
      </p:graphicFrame>
    </p:spTree>
    <p:extLst>
      <p:ext uri="{BB962C8B-B14F-4D97-AF65-F5344CB8AC3E}">
        <p14:creationId xmlns:p14="http://schemas.microsoft.com/office/powerpoint/2010/main" val="2505396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EB744AD-316A-1B43-A80F-6C97D17DF5F7}"/>
              </a:ext>
            </a:extLst>
          </p:cNvPr>
          <p:cNvGraphicFramePr>
            <a:graphicFrameLocks noGrp="1"/>
          </p:cNvGraphicFramePr>
          <p:nvPr>
            <p:extLst>
              <p:ext uri="{D42A27DB-BD31-4B8C-83A1-F6EECF244321}">
                <p14:modId xmlns:p14="http://schemas.microsoft.com/office/powerpoint/2010/main" val="1445299477"/>
              </p:ext>
            </p:extLst>
          </p:nvPr>
        </p:nvGraphicFramePr>
        <p:xfrm>
          <a:off x="107575" y="107577"/>
          <a:ext cx="11957465" cy="6124305"/>
        </p:xfrm>
        <a:graphic>
          <a:graphicData uri="http://schemas.openxmlformats.org/drawingml/2006/table">
            <a:tbl>
              <a:tblPr>
                <a:tableStyleId>{5C22544A-7EE6-4342-B048-85BDC9FD1C3A}</a:tableStyleId>
              </a:tblPr>
              <a:tblGrid>
                <a:gridCol w="1559860">
                  <a:extLst>
                    <a:ext uri="{9D8B030D-6E8A-4147-A177-3AD203B41FA5}">
                      <a16:colId xmlns:a16="http://schemas.microsoft.com/office/drawing/2014/main" val="2253742130"/>
                    </a:ext>
                  </a:extLst>
                </a:gridCol>
                <a:gridCol w="4154779">
                  <a:extLst>
                    <a:ext uri="{9D8B030D-6E8A-4147-A177-3AD203B41FA5}">
                      <a16:colId xmlns:a16="http://schemas.microsoft.com/office/drawing/2014/main" val="1564465320"/>
                    </a:ext>
                  </a:extLst>
                </a:gridCol>
                <a:gridCol w="1600562">
                  <a:extLst>
                    <a:ext uri="{9D8B030D-6E8A-4147-A177-3AD203B41FA5}">
                      <a16:colId xmlns:a16="http://schemas.microsoft.com/office/drawing/2014/main" val="4107744102"/>
                    </a:ext>
                  </a:extLst>
                </a:gridCol>
                <a:gridCol w="4642264">
                  <a:extLst>
                    <a:ext uri="{9D8B030D-6E8A-4147-A177-3AD203B41FA5}">
                      <a16:colId xmlns:a16="http://schemas.microsoft.com/office/drawing/2014/main" val="86913470"/>
                    </a:ext>
                  </a:extLst>
                </a:gridCol>
              </a:tblGrid>
              <a:tr h="576549">
                <a:tc>
                  <a:txBody>
                    <a:bodyPr/>
                    <a:lstStyle/>
                    <a:p>
                      <a:pPr marL="0" marR="0" algn="ctr">
                        <a:spcBef>
                          <a:spcPts val="0"/>
                        </a:spcBef>
                        <a:spcAft>
                          <a:spcPts val="0"/>
                        </a:spcAft>
                      </a:pPr>
                      <a:r>
                        <a:rPr lang="en-US" sz="1200" b="1" dirty="0">
                          <a:effectLst/>
                          <a:latin typeface="Century Gothic" panose="020B0502020202020204" pitchFamily="34" charset="0"/>
                        </a:rPr>
                        <a:t> REQUIREMENT SECTION/</a:t>
                      </a:r>
                    </a:p>
                    <a:p>
                      <a:pPr marL="0" marR="0" algn="ctr">
                        <a:spcBef>
                          <a:spcPts val="0"/>
                        </a:spcBef>
                        <a:spcAft>
                          <a:spcPts val="0"/>
                        </a:spcAft>
                      </a:pPr>
                      <a:r>
                        <a:rPr lang="en-US" sz="1200" b="1" dirty="0">
                          <a:effectLst/>
                          <a:latin typeface="Century Gothic" panose="020B0502020202020204" pitchFamily="34" charset="0"/>
                        </a:rPr>
                        <a:t>CATEGORY</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1200" b="1" dirty="0">
                          <a:effectLst/>
                          <a:latin typeface="Century Gothic" panose="020B0502020202020204" pitchFamily="34" charset="0"/>
                        </a:rPr>
                        <a:t>ASSESSMENT</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1200" b="1" dirty="0">
                          <a:effectLst/>
                          <a:latin typeface="Century Gothic" panose="020B0502020202020204" pitchFamily="34" charset="0"/>
                        </a:rPr>
                        <a:t>IN COMPLIANCE?</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1200" b="1" dirty="0">
                          <a:effectLst/>
                          <a:latin typeface="Century Gothic" panose="020B0502020202020204" pitchFamily="34" charset="0"/>
                        </a:rPr>
                        <a:t>REMARKS</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1858430886"/>
                  </a:ext>
                </a:extLst>
              </a:tr>
              <a:tr h="179970">
                <a:tc gridSpan="4">
                  <a:txBody>
                    <a:bodyPr/>
                    <a:lstStyle/>
                    <a:p>
                      <a:pPr marL="0" marR="0">
                        <a:spcBef>
                          <a:spcPts val="0"/>
                        </a:spcBef>
                        <a:spcAft>
                          <a:spcPts val="0"/>
                        </a:spcAft>
                      </a:pPr>
                      <a:r>
                        <a:rPr lang="en-US" sz="1400" b="1" dirty="0">
                          <a:solidFill>
                            <a:schemeClr val="bg1"/>
                          </a:solidFill>
                          <a:effectLst/>
                          <a:latin typeface="Century Gothic" panose="020B0502020202020204" pitchFamily="34" charset="0"/>
                        </a:rPr>
                        <a:t>13. Communication security</a:t>
                      </a:r>
                      <a:r>
                        <a:rPr lang="en-US" sz="1400" b="1" dirty="0">
                          <a:effectLst/>
                          <a:latin typeface="Century Gothic" panose="020B0502020202020204" pitchFamily="34" charset="0"/>
                        </a:rPr>
                        <a:t> </a:t>
                      </a:r>
                      <a:endParaRPr lang="en-US" sz="1400" b="1"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pPr marL="0" marR="0" algn="ctr">
                        <a:spcBef>
                          <a:spcPts val="0"/>
                        </a:spcBef>
                        <a:spcAft>
                          <a:spcPts val="0"/>
                        </a:spcAft>
                      </a:pPr>
                      <a:endParaRPr lang="en-US" sz="1400" b="1">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pPr marL="0" marR="0">
                        <a:spcBef>
                          <a:spcPts val="0"/>
                        </a:spcBef>
                        <a:spcAft>
                          <a:spcPts val="0"/>
                        </a:spcAft>
                      </a:pPr>
                      <a:endParaRPr lang="en-US" sz="1400" b="1"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958981878"/>
                  </a:ext>
                </a:extLst>
              </a:tr>
              <a:tr h="426753">
                <a:tc>
                  <a:txBody>
                    <a:bodyPr/>
                    <a:lstStyle/>
                    <a:p>
                      <a:pPr marL="0" marR="0" algn="ctr">
                        <a:spcBef>
                          <a:spcPts val="0"/>
                        </a:spcBef>
                        <a:spcAft>
                          <a:spcPts val="0"/>
                        </a:spcAft>
                      </a:pPr>
                      <a:r>
                        <a:rPr lang="en-US" sz="1200" dirty="0">
                          <a:effectLst/>
                          <a:latin typeface="Century Gothic" panose="020B0502020202020204" pitchFamily="34" charset="0"/>
                        </a:rPr>
                        <a:t>13.1</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network controls?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11228346"/>
                  </a:ext>
                </a:extLst>
              </a:tr>
              <a:tr h="426753">
                <a:tc>
                  <a:txBody>
                    <a:bodyPr/>
                    <a:lstStyle/>
                    <a:p>
                      <a:pPr marL="0" marR="0" algn="ctr">
                        <a:spcBef>
                          <a:spcPts val="0"/>
                        </a:spcBef>
                        <a:spcAft>
                          <a:spcPts val="0"/>
                        </a:spcAft>
                      </a:pPr>
                      <a:r>
                        <a:rPr lang="en-US" sz="1200" dirty="0">
                          <a:effectLst/>
                          <a:latin typeface="Century Gothic" panose="020B0502020202020204" pitchFamily="34" charset="0"/>
                        </a:rPr>
                        <a:t>13.2</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security of network services?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3183035"/>
                  </a:ext>
                </a:extLst>
              </a:tr>
              <a:tr h="426753">
                <a:tc>
                  <a:txBody>
                    <a:bodyPr/>
                    <a:lstStyle/>
                    <a:p>
                      <a:pPr marL="0" marR="0" algn="ctr">
                        <a:spcBef>
                          <a:spcPts val="0"/>
                        </a:spcBef>
                        <a:spcAft>
                          <a:spcPts val="0"/>
                        </a:spcAft>
                      </a:pPr>
                      <a:r>
                        <a:rPr lang="en-US" sz="1200" dirty="0">
                          <a:effectLst/>
                          <a:latin typeface="Century Gothic" panose="020B0502020202020204" pitchFamily="34" charset="0"/>
                        </a:rPr>
                        <a:t>13.3</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segregation in networks?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55399796"/>
                  </a:ext>
                </a:extLst>
              </a:tr>
              <a:tr h="426753">
                <a:tc>
                  <a:txBody>
                    <a:bodyPr/>
                    <a:lstStyle/>
                    <a:p>
                      <a:pPr marL="0" marR="0" algn="ctr">
                        <a:spcBef>
                          <a:spcPts val="0"/>
                        </a:spcBef>
                        <a:spcAft>
                          <a:spcPts val="0"/>
                        </a:spcAft>
                      </a:pPr>
                      <a:r>
                        <a:rPr lang="en-US" sz="1200" dirty="0">
                          <a:effectLst/>
                          <a:latin typeface="Century Gothic" panose="020B0502020202020204" pitchFamily="34" charset="0"/>
                        </a:rPr>
                        <a:t>13.4</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information transfer policies and procedures?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91220581"/>
                  </a:ext>
                </a:extLst>
              </a:tr>
              <a:tr h="426753">
                <a:tc>
                  <a:txBody>
                    <a:bodyPr/>
                    <a:lstStyle/>
                    <a:p>
                      <a:pPr marL="0" marR="0" algn="ctr">
                        <a:spcBef>
                          <a:spcPts val="0"/>
                        </a:spcBef>
                        <a:spcAft>
                          <a:spcPts val="0"/>
                        </a:spcAft>
                      </a:pPr>
                      <a:r>
                        <a:rPr lang="en-US" sz="1200" dirty="0">
                          <a:effectLst/>
                          <a:latin typeface="Century Gothic" panose="020B0502020202020204" pitchFamily="34" charset="0"/>
                        </a:rPr>
                        <a:t>13.5</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agreements on information transfer?</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68558529"/>
                  </a:ext>
                </a:extLst>
              </a:tr>
              <a:tr h="426753">
                <a:tc>
                  <a:txBody>
                    <a:bodyPr/>
                    <a:lstStyle/>
                    <a:p>
                      <a:pPr marL="0" marR="0" algn="ctr">
                        <a:spcBef>
                          <a:spcPts val="0"/>
                        </a:spcBef>
                        <a:spcAft>
                          <a:spcPts val="0"/>
                        </a:spcAft>
                      </a:pPr>
                      <a:r>
                        <a:rPr lang="en-US" sz="1200" dirty="0">
                          <a:effectLst/>
                          <a:latin typeface="Century Gothic" panose="020B0502020202020204" pitchFamily="34" charset="0"/>
                        </a:rPr>
                        <a:t>13.6</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electronic messaging?</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99020007"/>
                  </a:ext>
                </a:extLst>
              </a:tr>
              <a:tr h="426753">
                <a:tc>
                  <a:txBody>
                    <a:bodyPr/>
                    <a:lstStyle/>
                    <a:p>
                      <a:pPr marL="0" marR="0" algn="ctr">
                        <a:spcBef>
                          <a:spcPts val="0"/>
                        </a:spcBef>
                        <a:spcAft>
                          <a:spcPts val="0"/>
                        </a:spcAft>
                      </a:pPr>
                      <a:r>
                        <a:rPr lang="en-US" sz="1200" dirty="0">
                          <a:effectLst/>
                          <a:latin typeface="Century Gothic" panose="020B0502020202020204" pitchFamily="34" charset="0"/>
                        </a:rPr>
                        <a:t>13.7</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confidentiality or non-disclosure agreements?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17974880"/>
                  </a:ext>
                </a:extLst>
              </a:tr>
              <a:tr h="426753">
                <a:tc>
                  <a:txBody>
                    <a:bodyPr/>
                    <a:lstStyle/>
                    <a:p>
                      <a:pPr marL="0" marR="0" algn="ctr">
                        <a:spcBef>
                          <a:spcPts val="0"/>
                        </a:spcBef>
                        <a:spcAft>
                          <a:spcPts val="0"/>
                        </a:spcAft>
                      </a:pPr>
                      <a:r>
                        <a:rPr lang="en-US" sz="1200" dirty="0">
                          <a:effectLst/>
                          <a:latin typeface="Century Gothic" panose="020B0502020202020204" pitchFamily="34" charset="0"/>
                        </a:rPr>
                        <a:t>13.8</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system acquisition, development, and maintenance?</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18038385"/>
                  </a:ext>
                </a:extLst>
              </a:tr>
              <a:tr h="191824">
                <a:tc gridSpan="4">
                  <a:txBody>
                    <a:bodyPr/>
                    <a:lstStyle/>
                    <a:p>
                      <a:pPr marL="0" marR="0" algn="l">
                        <a:spcBef>
                          <a:spcPts val="0"/>
                        </a:spcBef>
                        <a:spcAft>
                          <a:spcPts val="0"/>
                        </a:spcAft>
                      </a:pPr>
                      <a:r>
                        <a:rPr lang="en-US" sz="1400" b="1" dirty="0">
                          <a:solidFill>
                            <a:schemeClr val="bg1"/>
                          </a:solidFill>
                          <a:effectLst/>
                          <a:latin typeface="Century Gothic" panose="020B0502020202020204" pitchFamily="34" charset="0"/>
                        </a:rPr>
                        <a:t>14. System acquisition, development,</a:t>
                      </a:r>
                      <a:r>
                        <a:rPr lang="en-US" sz="1400" b="1" baseline="0" dirty="0">
                          <a:solidFill>
                            <a:schemeClr val="bg1"/>
                          </a:solidFill>
                          <a:effectLst/>
                          <a:latin typeface="Century Gothic" panose="020B0502020202020204" pitchFamily="34" charset="0"/>
                        </a:rPr>
                        <a:t> and</a:t>
                      </a:r>
                      <a:r>
                        <a:rPr lang="en-US" sz="1400" b="1" dirty="0">
                          <a:solidFill>
                            <a:schemeClr val="bg1"/>
                          </a:solidFill>
                          <a:effectLst/>
                          <a:latin typeface="Century Gothic" panose="020B0502020202020204" pitchFamily="34" charset="0"/>
                        </a:rPr>
                        <a:t> maintenance</a:t>
                      </a: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no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pPr marL="0" marR="0" algn="ctr">
                        <a:spcBef>
                          <a:spcPts val="0"/>
                        </a:spcBef>
                        <a:spcAft>
                          <a:spcPts val="0"/>
                        </a:spcAft>
                      </a:pP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pPr marL="0" marR="0">
                        <a:spcBef>
                          <a:spcPts val="0"/>
                        </a:spcBef>
                        <a:spcAft>
                          <a:spcPts val="0"/>
                        </a:spcAft>
                      </a:pP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826930886"/>
                  </a:ext>
                </a:extLst>
              </a:tr>
              <a:tr h="426753">
                <a:tc>
                  <a:txBody>
                    <a:bodyPr/>
                    <a:lstStyle/>
                    <a:p>
                      <a:pPr marL="0" marR="0" algn="ctr">
                        <a:spcBef>
                          <a:spcPts val="0"/>
                        </a:spcBef>
                        <a:spcAft>
                          <a:spcPts val="0"/>
                        </a:spcAft>
                      </a:pPr>
                      <a:r>
                        <a:rPr lang="en-US" sz="1200" dirty="0">
                          <a:effectLst/>
                          <a:latin typeface="Century Gothic" panose="020B0502020202020204" pitchFamily="34" charset="0"/>
                        </a:rPr>
                        <a:t>14.1</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dirty="0">
                          <a:effectLst/>
                          <a:latin typeface="Century Gothic" panose="020B0502020202020204" pitchFamily="34" charset="0"/>
                        </a:rPr>
                        <a:t>Defined policy for information security requirements analysis and specification?</a:t>
                      </a:r>
                      <a:endParaRPr lang="en-US" dirty="0"/>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01996758"/>
                  </a:ext>
                </a:extLst>
              </a:tr>
              <a:tr h="426753">
                <a:tc>
                  <a:txBody>
                    <a:bodyPr/>
                    <a:lstStyle/>
                    <a:p>
                      <a:pPr marL="0" marR="0" algn="ctr">
                        <a:spcBef>
                          <a:spcPts val="0"/>
                        </a:spcBef>
                        <a:spcAft>
                          <a:spcPts val="0"/>
                        </a:spcAft>
                      </a:pPr>
                      <a:r>
                        <a:rPr lang="en-US" sz="1200" dirty="0">
                          <a:effectLst/>
                          <a:latin typeface="Century Gothic" panose="020B0502020202020204" pitchFamily="34" charset="0"/>
                        </a:rPr>
                        <a:t>14.2</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dirty="0">
                          <a:effectLst/>
                          <a:latin typeface="Century Gothic" panose="020B0502020202020204" pitchFamily="34" charset="0"/>
                        </a:rPr>
                        <a:t>Defined policy for securing application services on public networks?</a:t>
                      </a:r>
                      <a:endParaRPr lang="en-US" dirty="0"/>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61727611"/>
                  </a:ext>
                </a:extLst>
              </a:tr>
              <a:tr h="426753">
                <a:tc>
                  <a:txBody>
                    <a:bodyPr/>
                    <a:lstStyle/>
                    <a:p>
                      <a:pPr marL="0" marR="0" algn="ctr">
                        <a:spcBef>
                          <a:spcPts val="0"/>
                        </a:spcBef>
                        <a:spcAft>
                          <a:spcPts val="0"/>
                        </a:spcAft>
                      </a:pPr>
                      <a:r>
                        <a:rPr lang="en-US" sz="1200" dirty="0">
                          <a:effectLst/>
                          <a:latin typeface="Century Gothic" panose="020B0502020202020204" pitchFamily="34" charset="0"/>
                        </a:rPr>
                        <a:t>14.3</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dirty="0">
                          <a:effectLst/>
                          <a:latin typeface="Century Gothic" panose="020B0502020202020204" pitchFamily="34" charset="0"/>
                        </a:rPr>
                        <a:t>Defined policy for protecting application service transactions?</a:t>
                      </a:r>
                      <a:endParaRPr lang="en-US" dirty="0"/>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06804286"/>
                  </a:ext>
                </a:extLst>
              </a:tr>
              <a:tr h="426753">
                <a:tc>
                  <a:txBody>
                    <a:bodyPr/>
                    <a:lstStyle/>
                    <a:p>
                      <a:pPr marL="0" marR="0" algn="ctr">
                        <a:spcBef>
                          <a:spcPts val="0"/>
                        </a:spcBef>
                        <a:spcAft>
                          <a:spcPts val="0"/>
                        </a:spcAft>
                      </a:pPr>
                      <a:r>
                        <a:rPr lang="en-US" sz="1200" dirty="0">
                          <a:effectLst/>
                          <a:latin typeface="Century Gothic" panose="020B0502020202020204" pitchFamily="34" charset="0"/>
                        </a:rPr>
                        <a:t>14.4</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dirty="0">
                          <a:effectLst/>
                          <a:latin typeface="Century Gothic" panose="020B0502020202020204" pitchFamily="34" charset="0"/>
                        </a:rPr>
                        <a:t>Defined policy for in-house development?</a:t>
                      </a:r>
                      <a:endParaRPr lang="en-US" dirty="0"/>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721" marR="41721"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89371044"/>
                  </a:ext>
                </a:extLst>
              </a:tr>
            </a:tbl>
          </a:graphicData>
        </a:graphic>
      </p:graphicFrame>
      <p:sp>
        <p:nvSpPr>
          <p:cNvPr id="5" name="Rectangle 7">
            <a:extLst>
              <a:ext uri="{FF2B5EF4-FFF2-40B4-BE49-F238E27FC236}">
                <a16:creationId xmlns:a16="http://schemas.microsoft.com/office/drawing/2014/main" id="{44728B66-AB5D-8446-95AB-0FC009DB550B}"/>
              </a:ext>
            </a:extLst>
          </p:cNvPr>
          <p:cNvSpPr/>
          <p:nvPr/>
        </p:nvSpPr>
        <p:spPr>
          <a:xfrm>
            <a:off x="0" y="6333893"/>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TextBox 5">
            <a:extLst>
              <a:ext uri="{FF2B5EF4-FFF2-40B4-BE49-F238E27FC236}">
                <a16:creationId xmlns:a16="http://schemas.microsoft.com/office/drawing/2014/main" id="{C20027C6-5277-FC47-AED2-25A9B705E2BF}"/>
              </a:ext>
            </a:extLst>
          </p:cNvPr>
          <p:cNvSpPr txBox="1"/>
          <p:nvPr/>
        </p:nvSpPr>
        <p:spPr>
          <a:xfrm>
            <a:off x="416860" y="6477001"/>
            <a:ext cx="1164818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COMMUNICATION SECURITY / SYSTEM ACQUISITION, DEVELOPMENT, AND MAINTENANCE</a:t>
            </a:r>
          </a:p>
        </p:txBody>
      </p:sp>
    </p:spTree>
    <p:extLst>
      <p:ext uri="{BB962C8B-B14F-4D97-AF65-F5344CB8AC3E}">
        <p14:creationId xmlns:p14="http://schemas.microsoft.com/office/powerpoint/2010/main" val="3542638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AF862CA-5F03-574A-BD88-1857469CBF1F}"/>
              </a:ext>
            </a:extLst>
          </p:cNvPr>
          <p:cNvGraphicFramePr>
            <a:graphicFrameLocks noGrp="1"/>
          </p:cNvGraphicFramePr>
          <p:nvPr>
            <p:extLst>
              <p:ext uri="{D42A27DB-BD31-4B8C-83A1-F6EECF244321}">
                <p14:modId xmlns:p14="http://schemas.microsoft.com/office/powerpoint/2010/main" val="4204220668"/>
              </p:ext>
            </p:extLst>
          </p:nvPr>
        </p:nvGraphicFramePr>
        <p:xfrm>
          <a:off x="94129" y="94129"/>
          <a:ext cx="11970913" cy="6216710"/>
        </p:xfrm>
        <a:graphic>
          <a:graphicData uri="http://schemas.openxmlformats.org/drawingml/2006/table">
            <a:tbl>
              <a:tblPr>
                <a:tableStyleId>{5C22544A-7EE6-4342-B048-85BDC9FD1C3A}</a:tableStyleId>
              </a:tblPr>
              <a:tblGrid>
                <a:gridCol w="1385047">
                  <a:extLst>
                    <a:ext uri="{9D8B030D-6E8A-4147-A177-3AD203B41FA5}">
                      <a16:colId xmlns:a16="http://schemas.microsoft.com/office/drawing/2014/main" val="1274066531"/>
                    </a:ext>
                  </a:extLst>
                </a:gridCol>
                <a:gridCol w="4336021">
                  <a:extLst>
                    <a:ext uri="{9D8B030D-6E8A-4147-A177-3AD203B41FA5}">
                      <a16:colId xmlns:a16="http://schemas.microsoft.com/office/drawing/2014/main" val="2025318946"/>
                    </a:ext>
                  </a:extLst>
                </a:gridCol>
                <a:gridCol w="1647921">
                  <a:extLst>
                    <a:ext uri="{9D8B030D-6E8A-4147-A177-3AD203B41FA5}">
                      <a16:colId xmlns:a16="http://schemas.microsoft.com/office/drawing/2014/main" val="3036575418"/>
                    </a:ext>
                  </a:extLst>
                </a:gridCol>
                <a:gridCol w="4601924">
                  <a:extLst>
                    <a:ext uri="{9D8B030D-6E8A-4147-A177-3AD203B41FA5}">
                      <a16:colId xmlns:a16="http://schemas.microsoft.com/office/drawing/2014/main" val="1677098529"/>
                    </a:ext>
                  </a:extLst>
                </a:gridCol>
              </a:tblGrid>
              <a:tr h="577160">
                <a:tc>
                  <a:txBody>
                    <a:bodyPr/>
                    <a:lstStyle/>
                    <a:p>
                      <a:pPr marL="0" marR="0" algn="ctr">
                        <a:spcBef>
                          <a:spcPts val="0"/>
                        </a:spcBef>
                        <a:spcAft>
                          <a:spcPts val="0"/>
                        </a:spcAft>
                      </a:pPr>
                      <a:r>
                        <a:rPr lang="en-US" sz="1200" b="1" dirty="0">
                          <a:effectLst/>
                          <a:latin typeface="Century Gothic" panose="020B0502020202020204" pitchFamily="34" charset="0"/>
                        </a:rPr>
                        <a:t> REQUIREMENT SECTION/</a:t>
                      </a:r>
                    </a:p>
                    <a:p>
                      <a:pPr marL="0" marR="0" algn="ctr">
                        <a:spcBef>
                          <a:spcPts val="0"/>
                        </a:spcBef>
                        <a:spcAft>
                          <a:spcPts val="0"/>
                        </a:spcAft>
                      </a:pPr>
                      <a:r>
                        <a:rPr lang="en-US" sz="1200" b="1" dirty="0">
                          <a:effectLst/>
                          <a:latin typeface="Century Gothic" panose="020B0502020202020204" pitchFamily="34" charset="0"/>
                        </a:rPr>
                        <a:t>CATEGORY</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1200" b="1" dirty="0">
                          <a:effectLst/>
                          <a:latin typeface="Century Gothic" panose="020B0502020202020204" pitchFamily="34" charset="0"/>
                        </a:rPr>
                        <a:t>ASSESSMENT</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1200" b="1" dirty="0">
                          <a:effectLst/>
                          <a:latin typeface="Century Gothic" panose="020B0502020202020204" pitchFamily="34" charset="0"/>
                        </a:rPr>
                        <a:t>IN COMPLIANCE?</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en-US" sz="1200" b="1" dirty="0">
                          <a:effectLst/>
                          <a:latin typeface="Century Gothic" panose="020B0502020202020204" pitchFamily="34" charset="0"/>
                        </a:rPr>
                        <a:t>REMARKS</a:t>
                      </a:r>
                      <a:endParaRPr lang="en-US" sz="1200" b="1"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1946984565"/>
                  </a:ext>
                </a:extLst>
              </a:tr>
              <a:tr h="180160">
                <a:tc gridSpan="4">
                  <a:txBody>
                    <a:bodyPr/>
                    <a:lstStyle/>
                    <a:p>
                      <a:pPr marL="0" marR="0">
                        <a:spcBef>
                          <a:spcPts val="0"/>
                        </a:spcBef>
                        <a:spcAft>
                          <a:spcPts val="0"/>
                        </a:spcAft>
                      </a:pPr>
                      <a:r>
                        <a:rPr lang="en-US" sz="1400" b="1" dirty="0">
                          <a:solidFill>
                            <a:schemeClr val="bg1"/>
                          </a:solidFill>
                          <a:effectLst/>
                          <a:latin typeface="Century Gothic" panose="020B0502020202020204" pitchFamily="34" charset="0"/>
                        </a:rPr>
                        <a:t>15. Supplier relationships</a:t>
                      </a: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pPr marL="0" marR="0" algn="ctr">
                        <a:spcBef>
                          <a:spcPts val="0"/>
                        </a:spcBef>
                        <a:spcAft>
                          <a:spcPts val="0"/>
                        </a:spcAft>
                      </a:pPr>
                      <a:endParaRPr lang="en-US" sz="120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endParaRPr lang="en-US"/>
                    </a:p>
                  </a:txBody>
                  <a:tcPr/>
                </a:tc>
                <a:extLst>
                  <a:ext uri="{0D108BD9-81ED-4DB2-BD59-A6C34878D82A}">
                    <a16:rowId xmlns:a16="http://schemas.microsoft.com/office/drawing/2014/main" val="533603772"/>
                  </a:ext>
                </a:extLst>
              </a:tr>
              <a:tr h="514050">
                <a:tc>
                  <a:txBody>
                    <a:bodyPr/>
                    <a:lstStyle/>
                    <a:p>
                      <a:pPr marL="0" marR="0" algn="ctr">
                        <a:spcBef>
                          <a:spcPts val="0"/>
                        </a:spcBef>
                        <a:spcAft>
                          <a:spcPts val="0"/>
                        </a:spcAft>
                      </a:pPr>
                      <a:r>
                        <a:rPr lang="en-US" sz="1200" dirty="0">
                          <a:effectLst/>
                          <a:latin typeface="Century Gothic" panose="020B0502020202020204" pitchFamily="34" charset="0"/>
                        </a:rPr>
                        <a:t>15.1</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supplier relationships?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421425"/>
                  </a:ext>
                </a:extLst>
              </a:tr>
              <a:tr h="64310">
                <a:tc gridSpan="4">
                  <a:txBody>
                    <a:bodyPr/>
                    <a:lstStyle/>
                    <a:p>
                      <a:pPr marL="0" marR="0" algn="l">
                        <a:spcBef>
                          <a:spcPts val="0"/>
                        </a:spcBef>
                        <a:spcAft>
                          <a:spcPts val="0"/>
                        </a:spcAft>
                      </a:pPr>
                      <a:r>
                        <a:rPr lang="en-US" sz="1400" b="1" dirty="0">
                          <a:solidFill>
                            <a:schemeClr val="bg1"/>
                          </a:solidFill>
                          <a:effectLst/>
                          <a:latin typeface="Century Gothic" panose="020B0502020202020204" pitchFamily="34" charset="0"/>
                        </a:rPr>
                        <a:t>16. Information security incident management</a:t>
                      </a: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pPr marL="0" marR="0" algn="ctr">
                        <a:spcBef>
                          <a:spcPts val="0"/>
                        </a:spcBef>
                        <a:spcAft>
                          <a:spcPts val="0"/>
                        </a:spcAft>
                      </a:pPr>
                      <a:endParaRPr lang="en-US" sz="120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endParaRPr lang="en-US"/>
                    </a:p>
                  </a:txBody>
                  <a:tcPr/>
                </a:tc>
                <a:extLst>
                  <a:ext uri="{0D108BD9-81ED-4DB2-BD59-A6C34878D82A}">
                    <a16:rowId xmlns:a16="http://schemas.microsoft.com/office/drawing/2014/main" val="412186234"/>
                  </a:ext>
                </a:extLst>
              </a:tr>
              <a:tr h="427206">
                <a:tc>
                  <a:txBody>
                    <a:bodyPr/>
                    <a:lstStyle/>
                    <a:p>
                      <a:pPr marL="0" marR="0" algn="ctr">
                        <a:spcBef>
                          <a:spcPts val="0"/>
                        </a:spcBef>
                        <a:spcAft>
                          <a:spcPts val="0"/>
                        </a:spcAft>
                      </a:pPr>
                      <a:r>
                        <a:rPr lang="en-US" sz="1200" dirty="0">
                          <a:effectLst/>
                          <a:latin typeface="Century Gothic" panose="020B0502020202020204" pitchFamily="34" charset="0"/>
                        </a:rPr>
                        <a:t>16.1</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information security management?</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62983558"/>
                  </a:ext>
                </a:extLst>
              </a:tr>
              <a:tr h="180160">
                <a:tc gridSpan="4">
                  <a:txBody>
                    <a:bodyPr/>
                    <a:lstStyle/>
                    <a:p>
                      <a:pPr marL="0" marR="0" algn="l">
                        <a:spcBef>
                          <a:spcPts val="0"/>
                        </a:spcBef>
                        <a:spcAft>
                          <a:spcPts val="0"/>
                        </a:spcAft>
                      </a:pPr>
                      <a:r>
                        <a:rPr lang="en-US" sz="1400" b="1" dirty="0">
                          <a:solidFill>
                            <a:schemeClr val="bg1"/>
                          </a:solidFill>
                          <a:effectLst/>
                          <a:latin typeface="Century Gothic" panose="020B0502020202020204" pitchFamily="34" charset="0"/>
                        </a:rPr>
                        <a:t>17. Information security aspects of business continuity management</a:t>
                      </a: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endParaRPr lang="en-US"/>
                    </a:p>
                  </a:txBody>
                  <a:tcPr>
                    <a:lnT w="12700" cap="flat" cmpd="sng" algn="ctr">
                      <a:solidFill>
                        <a:schemeClr val="bg1">
                          <a:lumMod val="75000"/>
                        </a:schemeClr>
                      </a:solidFill>
                      <a:prstDash val="solid"/>
                      <a:round/>
                      <a:headEnd type="none" w="med" len="med"/>
                      <a:tailEnd type="none" w="med" len="med"/>
                    </a:lnT>
                  </a:tcPr>
                </a:tc>
                <a:tc hMerge="1">
                  <a:txBody>
                    <a:bodyPr/>
                    <a:lstStyle/>
                    <a:p>
                      <a:endParaRPr lang="en-US"/>
                    </a:p>
                  </a:txBody>
                  <a:tcPr/>
                </a:tc>
                <a:extLst>
                  <a:ext uri="{0D108BD9-81ED-4DB2-BD59-A6C34878D82A}">
                    <a16:rowId xmlns:a16="http://schemas.microsoft.com/office/drawing/2014/main" val="2356631395"/>
                  </a:ext>
                </a:extLst>
              </a:tr>
              <a:tr h="427206">
                <a:tc>
                  <a:txBody>
                    <a:bodyPr/>
                    <a:lstStyle/>
                    <a:p>
                      <a:pPr marL="0" marR="0" algn="ctr">
                        <a:spcBef>
                          <a:spcPts val="0"/>
                        </a:spcBef>
                        <a:spcAft>
                          <a:spcPts val="0"/>
                        </a:spcAft>
                      </a:pPr>
                      <a:r>
                        <a:rPr lang="en-US" sz="1200" dirty="0">
                          <a:effectLst/>
                          <a:latin typeface="Century Gothic" panose="020B0502020202020204" pitchFamily="34" charset="0"/>
                        </a:rPr>
                        <a:t>17.1</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information security continuity?</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6968591"/>
                  </a:ext>
                </a:extLst>
              </a:tr>
              <a:tr h="427206">
                <a:tc>
                  <a:txBody>
                    <a:bodyPr/>
                    <a:lstStyle/>
                    <a:p>
                      <a:pPr marL="0" marR="0" algn="ctr">
                        <a:spcBef>
                          <a:spcPts val="0"/>
                        </a:spcBef>
                        <a:spcAft>
                          <a:spcPts val="0"/>
                        </a:spcAft>
                      </a:pPr>
                      <a:r>
                        <a:rPr lang="en-US" sz="1200" dirty="0">
                          <a:effectLst/>
                          <a:latin typeface="Century Gothic" panose="020B0502020202020204" pitchFamily="34" charset="0"/>
                        </a:rPr>
                        <a:t>17.2</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redundancies?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4686443"/>
                  </a:ext>
                </a:extLst>
              </a:tr>
              <a:tr h="179081">
                <a:tc gridSpan="4">
                  <a:txBody>
                    <a:bodyPr/>
                    <a:lstStyle/>
                    <a:p>
                      <a:pPr marL="0" marR="0">
                        <a:spcBef>
                          <a:spcPts val="0"/>
                        </a:spcBef>
                        <a:spcAft>
                          <a:spcPts val="0"/>
                        </a:spcAft>
                      </a:pPr>
                      <a:r>
                        <a:rPr lang="en-US" sz="1400" b="1" dirty="0">
                          <a:solidFill>
                            <a:schemeClr val="bg1"/>
                          </a:solidFill>
                          <a:effectLst/>
                          <a:latin typeface="Century Gothic" panose="020B0502020202020204" pitchFamily="34" charset="0"/>
                        </a:rPr>
                        <a:t>18. Compliance</a:t>
                      </a: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pPr marL="0" marR="0" algn="l">
                        <a:spcBef>
                          <a:spcPts val="0"/>
                        </a:spcBef>
                        <a:spcAft>
                          <a:spcPts val="0"/>
                        </a:spcAft>
                      </a:pPr>
                      <a:endParaRPr lang="en-US" sz="1400" b="1" dirty="0">
                        <a:solidFill>
                          <a:schemeClr val="bg1"/>
                        </a:solidFill>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pPr marL="0" marR="0" algn="ctr">
                        <a:spcBef>
                          <a:spcPts val="0"/>
                        </a:spcBef>
                        <a:spcAft>
                          <a:spcPts val="0"/>
                        </a:spcAft>
                      </a:pPr>
                      <a:endParaRPr lang="en-US" sz="120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endParaRPr lang="en-US"/>
                    </a:p>
                  </a:txBody>
                  <a:tcPr/>
                </a:tc>
                <a:extLst>
                  <a:ext uri="{0D108BD9-81ED-4DB2-BD59-A6C34878D82A}">
                    <a16:rowId xmlns:a16="http://schemas.microsoft.com/office/drawing/2014/main" val="2968599511"/>
                  </a:ext>
                </a:extLst>
              </a:tr>
              <a:tr h="427206">
                <a:tc>
                  <a:txBody>
                    <a:bodyPr/>
                    <a:lstStyle/>
                    <a:p>
                      <a:pPr marL="0" marR="0" algn="ctr">
                        <a:spcBef>
                          <a:spcPts val="0"/>
                        </a:spcBef>
                        <a:spcAft>
                          <a:spcPts val="0"/>
                        </a:spcAft>
                      </a:pPr>
                      <a:r>
                        <a:rPr lang="en-US" sz="1200" dirty="0">
                          <a:effectLst/>
                          <a:latin typeface="Century Gothic" panose="020B0502020202020204" pitchFamily="34" charset="0"/>
                        </a:rPr>
                        <a:t>18.1</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identification of applicable legislation and contractual requirement?</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614614"/>
                  </a:ext>
                </a:extLst>
              </a:tr>
              <a:tr h="427206">
                <a:tc>
                  <a:txBody>
                    <a:bodyPr/>
                    <a:lstStyle/>
                    <a:p>
                      <a:pPr marL="0" marR="0" algn="ctr">
                        <a:spcBef>
                          <a:spcPts val="0"/>
                        </a:spcBef>
                        <a:spcAft>
                          <a:spcPts val="0"/>
                        </a:spcAft>
                      </a:pPr>
                      <a:r>
                        <a:rPr lang="en-US" sz="1200" dirty="0">
                          <a:effectLst/>
                          <a:latin typeface="Century Gothic" panose="020B0502020202020204" pitchFamily="34" charset="0"/>
                        </a:rPr>
                        <a:t>18.2</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intellectual property rights?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72689117"/>
                  </a:ext>
                </a:extLst>
              </a:tr>
              <a:tr h="427206">
                <a:tc>
                  <a:txBody>
                    <a:bodyPr/>
                    <a:lstStyle/>
                    <a:p>
                      <a:pPr marL="0" marR="0" algn="ctr">
                        <a:spcBef>
                          <a:spcPts val="0"/>
                        </a:spcBef>
                        <a:spcAft>
                          <a:spcPts val="0"/>
                        </a:spcAft>
                      </a:pPr>
                      <a:r>
                        <a:rPr lang="en-US" sz="1200" dirty="0">
                          <a:effectLst/>
                          <a:latin typeface="Century Gothic" panose="020B0502020202020204" pitchFamily="34" charset="0"/>
                        </a:rPr>
                        <a:t>18.3</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protection of records?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08530636"/>
                  </a:ext>
                </a:extLst>
              </a:tr>
              <a:tr h="427206">
                <a:tc>
                  <a:txBody>
                    <a:bodyPr/>
                    <a:lstStyle/>
                    <a:p>
                      <a:pPr marL="0" marR="0" algn="ctr">
                        <a:spcBef>
                          <a:spcPts val="0"/>
                        </a:spcBef>
                        <a:spcAft>
                          <a:spcPts val="0"/>
                        </a:spcAft>
                      </a:pPr>
                      <a:r>
                        <a:rPr lang="en-US" sz="1200" dirty="0">
                          <a:effectLst/>
                          <a:latin typeface="Century Gothic" panose="020B0502020202020204" pitchFamily="34" charset="0"/>
                        </a:rPr>
                        <a:t>18.4</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privacy and protection of personally identifiable information?</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78703262"/>
                  </a:ext>
                </a:extLst>
              </a:tr>
              <a:tr h="427206">
                <a:tc>
                  <a:txBody>
                    <a:bodyPr/>
                    <a:lstStyle/>
                    <a:p>
                      <a:pPr marL="0" marR="0" algn="ctr">
                        <a:spcBef>
                          <a:spcPts val="0"/>
                        </a:spcBef>
                        <a:spcAft>
                          <a:spcPts val="0"/>
                        </a:spcAft>
                      </a:pPr>
                      <a:r>
                        <a:rPr lang="en-US" sz="1200" dirty="0">
                          <a:effectLst/>
                          <a:latin typeface="Century Gothic" panose="020B0502020202020204" pitchFamily="34" charset="0"/>
                        </a:rPr>
                        <a:t>18.5</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regulation of cryptographic control?</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13721470"/>
                  </a:ext>
                </a:extLst>
              </a:tr>
              <a:tr h="427206">
                <a:tc>
                  <a:txBody>
                    <a:bodyPr/>
                    <a:lstStyle/>
                    <a:p>
                      <a:pPr marL="0" marR="0" algn="ctr">
                        <a:spcBef>
                          <a:spcPts val="0"/>
                        </a:spcBef>
                        <a:spcAft>
                          <a:spcPts val="0"/>
                        </a:spcAft>
                      </a:pPr>
                      <a:r>
                        <a:rPr lang="en-US" sz="1200" dirty="0">
                          <a:effectLst/>
                          <a:latin typeface="Century Gothic" panose="020B0502020202020204" pitchFamily="34" charset="0"/>
                        </a:rPr>
                        <a:t>18.6</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compliance with security policies and standards?</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35849061"/>
                  </a:ext>
                </a:extLst>
              </a:tr>
              <a:tr h="427206">
                <a:tc>
                  <a:txBody>
                    <a:bodyPr/>
                    <a:lstStyle/>
                    <a:p>
                      <a:pPr marL="0" marR="0" algn="ctr">
                        <a:spcBef>
                          <a:spcPts val="0"/>
                        </a:spcBef>
                        <a:spcAft>
                          <a:spcPts val="0"/>
                        </a:spcAft>
                      </a:pPr>
                      <a:r>
                        <a:rPr lang="en-US" sz="1200" dirty="0">
                          <a:effectLst/>
                          <a:latin typeface="Century Gothic" panose="020B0502020202020204" pitchFamily="34" charset="0"/>
                        </a:rPr>
                        <a:t>18.7</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200" dirty="0">
                          <a:effectLst/>
                          <a:latin typeface="Century Gothic" panose="020B0502020202020204" pitchFamily="34" charset="0"/>
                        </a:rPr>
                        <a:t>Defined policy for technical compliance review?</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itchFamily="2" charset="0"/>
                      </a:endParaRPr>
                    </a:p>
                  </a:txBody>
                  <a:tcPr marL="41673" marR="4167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86010566"/>
                  </a:ext>
                </a:extLst>
              </a:tr>
            </a:tbl>
          </a:graphicData>
        </a:graphic>
      </p:graphicFrame>
      <p:sp>
        <p:nvSpPr>
          <p:cNvPr id="13" name="Rectangle 7">
            <a:extLst>
              <a:ext uri="{FF2B5EF4-FFF2-40B4-BE49-F238E27FC236}">
                <a16:creationId xmlns:a16="http://schemas.microsoft.com/office/drawing/2014/main" id="{798028F8-4A66-754F-8872-7122011B43E4}"/>
              </a:ext>
            </a:extLst>
          </p:cNvPr>
          <p:cNvSpPr/>
          <p:nvPr/>
        </p:nvSpPr>
        <p:spPr>
          <a:xfrm>
            <a:off x="0" y="6333893"/>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4" name="TextBox 13">
            <a:extLst>
              <a:ext uri="{FF2B5EF4-FFF2-40B4-BE49-F238E27FC236}">
                <a16:creationId xmlns:a16="http://schemas.microsoft.com/office/drawing/2014/main" id="{027C8976-8832-C14F-A651-524D572AADCC}"/>
              </a:ext>
            </a:extLst>
          </p:cNvPr>
          <p:cNvSpPr txBox="1"/>
          <p:nvPr/>
        </p:nvSpPr>
        <p:spPr>
          <a:xfrm>
            <a:off x="995081" y="6302190"/>
            <a:ext cx="10031507" cy="584775"/>
          </a:xfrm>
          <a:prstGeom prst="rect">
            <a:avLst/>
          </a:prstGeom>
          <a:noFill/>
        </p:spPr>
        <p:txBody>
          <a:bodyPr wrap="square" rtlCol="0">
            <a:spAutoFit/>
          </a:bodyPr>
          <a:lstStyle/>
          <a:p>
            <a:pPr algn="r"/>
            <a:r>
              <a:rPr lang="en-US" sz="1600" b="1" dirty="0">
                <a:solidFill>
                  <a:schemeClr val="bg1"/>
                </a:solidFill>
                <a:latin typeface="Century Gothic" panose="020B0502020202020204" pitchFamily="34" charset="0"/>
                <a:ea typeface="Arial" charset="0"/>
                <a:cs typeface="Arial" charset="0"/>
              </a:rPr>
              <a:t>SUPPLIER RELATIONSHIPS / INFORMATION SECURITY INCIDENT MANAGEMENT / </a:t>
            </a:r>
          </a:p>
          <a:p>
            <a:pPr algn="r"/>
            <a:r>
              <a:rPr lang="en-US" sz="1600" b="1" dirty="0">
                <a:solidFill>
                  <a:schemeClr val="bg1"/>
                </a:solidFill>
                <a:latin typeface="Century Gothic" panose="020B0502020202020204" pitchFamily="34" charset="0"/>
                <a:ea typeface="Arial" charset="0"/>
                <a:cs typeface="Arial" charset="0"/>
              </a:rPr>
              <a:t>INFORMATION SECURITY ASPECTS OF BUSINESS CONTINUITY MANAGEMENT / COMPLIANCE</a:t>
            </a:r>
          </a:p>
        </p:txBody>
      </p:sp>
    </p:spTree>
    <p:extLst>
      <p:ext uri="{BB962C8B-B14F-4D97-AF65-F5344CB8AC3E}">
        <p14:creationId xmlns:p14="http://schemas.microsoft.com/office/powerpoint/2010/main" val="3832345124"/>
      </p:ext>
    </p:extLst>
  </p:cSld>
  <p:clrMapOvr>
    <a:masterClrMapping/>
  </p:clrMapOvr>
</p:sld>
</file>

<file path=ppt/theme/theme1.xml><?xml version="1.0" encoding="utf-8"?>
<a:theme xmlns:a="http://schemas.openxmlformats.org/drawingml/2006/main" name="IC-ISO-27001-Business-Continuity-Checklist-Template_Powerpoin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SO-27001-Business-Continuity-Checklist-Template_Powerpoint" id="{E7DD46EA-D6A0-5743-B1AC-655D8423FDE3}" vid="{8779826D-BD77-594C-AC45-4575498D80E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IC-ISO-27001-Business-Continuity-Checklist-Template_Powerpoint - SR edits</Template>
  <TotalTime>0</TotalTime>
  <Words>1461</Words>
  <Application>Microsoft Office PowerPoint</Application>
  <PresentationFormat>Широкоэкранный</PresentationFormat>
  <Paragraphs>492</Paragraphs>
  <Slides>10</Slides>
  <Notes>10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Century Gothic</vt:lpstr>
      <vt:lpstr>IC-ISO-27001-Business-Continuity-Checklist-Template_Powerpoint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2020-06-26T18:45:20Z</dcterms:created>
  <dcterms:modified xsi:type="dcterms:W3CDTF">2020-06-26T18:46:10Z</dcterms:modified>
</cp:coreProperties>
</file>