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1" r:id="rId1"/>
  </p:sldMasterIdLst>
  <p:notesMasterIdLst>
    <p:notesMasterId r:id="rId4"/>
  </p:notesMasterIdLst>
  <p:sldIdLst>
    <p:sldId id="353" r:id="rId2"/>
    <p:sldId id="295" r:id="rId3"/>
  </p:sldIdLst>
  <p:sldSz cx="2437765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p15:clr>
            <a:srgbClr val="A4A3A4"/>
          </p15:clr>
        </p15:guide>
        <p15:guide id="2" pos="767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E8DA"/>
    <a:srgbClr val="FFC737"/>
    <a:srgbClr val="000000"/>
    <a:srgbClr val="001334"/>
    <a:srgbClr val="000820"/>
    <a:srgbClr val="000C28"/>
    <a:srgbClr val="5D77EB"/>
    <a:srgbClr val="CF9600"/>
    <a:srgbClr val="F52552"/>
    <a:srgbClr val="EC72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96327" autoAdjust="0"/>
  </p:normalViewPr>
  <p:slideViewPr>
    <p:cSldViewPr snapToGrid="0" snapToObjects="1">
      <p:cViewPr varScale="1">
        <p:scale>
          <a:sx n="81" d="100"/>
          <a:sy n="81" d="100"/>
        </p:scale>
        <p:origin x="100" y="176"/>
      </p:cViewPr>
      <p:guideLst>
        <p:guide orient="horz" pos="4320"/>
        <p:guide pos="7678"/>
      </p:guideLst>
    </p:cSldViewPr>
  </p:slideViewPr>
  <p:notesTextViewPr>
    <p:cViewPr>
      <p:scale>
        <a:sx n="100" d="100"/>
        <a:sy n="100" d="100"/>
      </p:scale>
      <p:origin x="0" y="0"/>
    </p:cViewPr>
  </p:notesTextViewPr>
  <p:sorterViewPr>
    <p:cViewPr>
      <p:scale>
        <a:sx n="58" d="100"/>
        <a:sy n="58"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Open Sans Light"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Open Sans Light" charset="0"/>
              </a:defRPr>
            </a:lvl1pPr>
          </a:lstStyle>
          <a:p>
            <a:fld id="{EFC10EE1-B198-C942-8235-326C972CBB30}" type="datetimeFigureOut">
              <a:rPr lang="en-US" smtClean="0"/>
              <a:pPr/>
              <a:t>6/12/2020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Open Sans Light"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Open Sans Light"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Open Sans Light" charset="0"/>
        <a:ea typeface="+mn-ea"/>
        <a:cs typeface="+mn-cs"/>
      </a:defRPr>
    </a:lvl1pPr>
    <a:lvl2pPr marL="914217" algn="l" defTabSz="914217" rtl="0" eaLnBrk="1" latinLnBrk="0" hangingPunct="1">
      <a:defRPr sz="2400" b="0" i="0" kern="1200">
        <a:solidFill>
          <a:schemeClr val="tx1"/>
        </a:solidFill>
        <a:latin typeface="Open Sans Light" charset="0"/>
        <a:ea typeface="+mn-ea"/>
        <a:cs typeface="+mn-cs"/>
      </a:defRPr>
    </a:lvl2pPr>
    <a:lvl3pPr marL="1828434" algn="l" defTabSz="914217" rtl="0" eaLnBrk="1" latinLnBrk="0" hangingPunct="1">
      <a:defRPr sz="2400" b="0" i="0" kern="1200">
        <a:solidFill>
          <a:schemeClr val="tx1"/>
        </a:solidFill>
        <a:latin typeface="Open Sans Light" charset="0"/>
        <a:ea typeface="+mn-ea"/>
        <a:cs typeface="+mn-cs"/>
      </a:defRPr>
    </a:lvl3pPr>
    <a:lvl4pPr marL="2742651" algn="l" defTabSz="914217" rtl="0" eaLnBrk="1" latinLnBrk="0" hangingPunct="1">
      <a:defRPr sz="2400" b="0" i="0" kern="1200">
        <a:solidFill>
          <a:schemeClr val="tx1"/>
        </a:solidFill>
        <a:latin typeface="Open Sans Light" charset="0"/>
        <a:ea typeface="+mn-ea"/>
        <a:cs typeface="+mn-cs"/>
      </a:defRPr>
    </a:lvl4pPr>
    <a:lvl5pPr marL="3656868" algn="l" defTabSz="914217" rtl="0" eaLnBrk="1" latinLnBrk="0" hangingPunct="1">
      <a:defRPr sz="2400" b="0" i="0" kern="1200">
        <a:solidFill>
          <a:schemeClr val="tx1"/>
        </a:solidFill>
        <a:latin typeface="Open Sans Light"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79698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109548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lgn="ctr">
              <a:defRPr sz="7598">
                <a:solidFill>
                  <a:srgbClr val="262626"/>
                </a:solidFill>
              </a:defRPr>
            </a:lvl1pPr>
          </a:lstStyle>
          <a:p>
            <a:r>
              <a:rPr lang="ru-RU"/>
              <a:t>Образец заголовка</a:t>
            </a:r>
            <a:endParaRPr lang="en-US" dirty="0"/>
          </a:p>
        </p:txBody>
      </p:sp>
      <p:sp>
        <p:nvSpPr>
          <p:cNvPr id="3" name="Subtitle 2"/>
          <p:cNvSpPr>
            <a:spLocks noGrp="1"/>
          </p:cNvSpPr>
          <p:nvPr>
            <p:ph type="subTitle" idx="1"/>
          </p:nvPr>
        </p:nvSpPr>
        <p:spPr>
          <a:xfrm>
            <a:off x="5388985" y="8705088"/>
            <a:ext cx="13599681" cy="2479788"/>
          </a:xfrm>
          <a:noFill/>
        </p:spPr>
        <p:txBody>
          <a:bodyPr>
            <a:normAutofit/>
          </a:bodyPr>
          <a:lstStyle>
            <a:lvl1pPr marL="0" indent="0" algn="ctr">
              <a:buNone/>
              <a:defRPr sz="3999">
                <a:solidFill>
                  <a:schemeClr val="tx1">
                    <a:lumMod val="75000"/>
                    <a:lumOff val="25000"/>
                  </a:schemeClr>
                </a:solidFill>
              </a:defRPr>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8317492"/>
      </p:ext>
    </p:extLst>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2106723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301717" y="1874520"/>
            <a:ext cx="2596540" cy="99669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4461111" y="1874520"/>
            <a:ext cx="12393750" cy="996696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5291250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046405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defRPr sz="7598">
                <a:solidFill>
                  <a:srgbClr val="262626"/>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388985" y="8704930"/>
            <a:ext cx="13599681" cy="2530164"/>
          </a:xfrm>
        </p:spPr>
        <p:txBody>
          <a:bodyPr anchor="t" anchorCtr="1">
            <a:normAutofit/>
          </a:bodyPr>
          <a:lstStyle>
            <a:lvl1pPr marL="0" indent="0">
              <a:buNone/>
              <a:defRPr sz="3999">
                <a:solidFill>
                  <a:schemeClr val="tx1"/>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2380062"/>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163001" y="5276088"/>
            <a:ext cx="8541317"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12673330" y="5276088"/>
            <a:ext cx="8538270"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5562984"/>
      </p:ext>
    </p:extLst>
  </p:cSld>
  <p:clrMapOvr>
    <a:masterClrMapping/>
  </p:clrMapOvr>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66047"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4" name="Content Placeholder 3"/>
          <p:cNvSpPr>
            <a:spLocks noGrp="1"/>
          </p:cNvSpPr>
          <p:nvPr>
            <p:ph sz="half" idx="2"/>
          </p:nvPr>
        </p:nvSpPr>
        <p:spPr>
          <a:xfrm>
            <a:off x="3166047" y="6286500"/>
            <a:ext cx="8538272" cy="51935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Content Placeholder 5"/>
          <p:cNvSpPr>
            <a:spLocks noGrp="1"/>
          </p:cNvSpPr>
          <p:nvPr>
            <p:ph sz="quarter" idx="4"/>
          </p:nvPr>
        </p:nvSpPr>
        <p:spPr>
          <a:xfrm>
            <a:off x="12673331" y="6286500"/>
            <a:ext cx="8504753" cy="5193552"/>
          </a:xfrm>
        </p:spPr>
        <p:txBody>
          <a:bodyPr/>
          <a:lstStyle>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13"/>
          </p:nvPr>
        </p:nvSpPr>
        <p:spPr>
          <a:xfrm>
            <a:off x="12673331"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141060797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096845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564094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12188825"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08925" y="4487657"/>
            <a:ext cx="8970975" cy="2282994"/>
          </a:xfrm>
          <a:solidFill>
            <a:srgbClr val="FFFFFF"/>
          </a:solidFill>
          <a:ln>
            <a:solidFill>
              <a:srgbClr val="404040"/>
            </a:solidFill>
          </a:ln>
        </p:spPr>
        <p:txBody>
          <a:bodyPr anchor="ctr" anchorCtr="1">
            <a:normAutofit/>
          </a:bodyPr>
          <a:lstStyle>
            <a:lvl1pPr>
              <a:defRPr sz="4399">
                <a:solidFill>
                  <a:srgbClr val="262626"/>
                </a:solidFill>
              </a:defRPr>
            </a:lvl1pPr>
          </a:lstStyle>
          <a:p>
            <a:r>
              <a:rPr lang="ru-RU"/>
              <a:t>Образец заголовка</a:t>
            </a:r>
            <a:endParaRPr lang="en-US" dirty="0"/>
          </a:p>
        </p:txBody>
      </p:sp>
      <p:sp>
        <p:nvSpPr>
          <p:cNvPr id="3" name="Content Placeholder 2"/>
          <p:cNvSpPr>
            <a:spLocks noGrp="1"/>
          </p:cNvSpPr>
          <p:nvPr>
            <p:ph idx="1"/>
          </p:nvPr>
        </p:nvSpPr>
        <p:spPr>
          <a:xfrm>
            <a:off x="13468652" y="1609344"/>
            <a:ext cx="9629172" cy="10497312"/>
          </a:xfrm>
        </p:spPr>
        <p:txBody>
          <a:bodyPr>
            <a:normAutofit/>
          </a:bodyPr>
          <a:lstStyle>
            <a:lvl1pPr>
              <a:defRPr sz="3799">
                <a:solidFill>
                  <a:schemeClr val="tx1"/>
                </a:solidFill>
              </a:defRPr>
            </a:lvl1pPr>
            <a:lvl2pPr>
              <a:defRPr sz="3199">
                <a:solidFill>
                  <a:schemeClr val="tx1"/>
                </a:solidFill>
              </a:defRPr>
            </a:lvl2pPr>
            <a:lvl3pPr>
              <a:defRPr sz="3199">
                <a:solidFill>
                  <a:schemeClr val="tx1"/>
                </a:solidFill>
              </a:defRPr>
            </a:lvl3pPr>
            <a:lvl4pPr>
              <a:defRPr sz="3199">
                <a:solidFill>
                  <a:schemeClr val="tx1"/>
                </a:solidFill>
              </a:defRPr>
            </a:lvl4pPr>
            <a:lvl5pPr>
              <a:defRPr sz="3199">
                <a:solidFill>
                  <a:schemeClr val="tx1"/>
                </a:solidFill>
              </a:defRPr>
            </a:lvl5pPr>
            <a:lvl6pPr>
              <a:defRPr sz="3199"/>
            </a:lvl6pPr>
            <a:lvl7pPr>
              <a:defRPr sz="3199"/>
            </a:lvl7pPr>
            <a:lvl8pPr>
              <a:defRPr sz="3199"/>
            </a:lvl8pPr>
            <a:lvl9pPr>
              <a:defRPr sz="3199"/>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230555" y="7099836"/>
            <a:ext cx="7587544" cy="4388072"/>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6" name="Footer Placeholder 5"/>
          <p:cNvSpPr>
            <a:spLocks noGrp="1"/>
          </p:cNvSpPr>
          <p:nvPr>
            <p:ph type="ftr" sz="quarter" idx="11"/>
          </p:nvPr>
        </p:nvSpPr>
        <p:spPr>
          <a:xfrm>
            <a:off x="1608926" y="12472416"/>
            <a:ext cx="10332315" cy="64008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98799326"/>
      </p:ext>
    </p:extLst>
  </p:cSld>
  <p:clrMapOvr>
    <a:masterClrMapping/>
  </p:clrMapOvr>
  <p:hf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8" name="Rectangle 17"/>
          <p:cNvSpPr/>
          <p:nvPr/>
        </p:nvSpPr>
        <p:spPr>
          <a:xfrm>
            <a:off x="1" y="0"/>
            <a:ext cx="12188823"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16625" y="4487656"/>
            <a:ext cx="8987655" cy="2269280"/>
          </a:xfrm>
          <a:solidFill>
            <a:srgbClr val="FFFFFF"/>
          </a:solidFill>
          <a:ln>
            <a:solidFill>
              <a:srgbClr val="404040"/>
            </a:solidFill>
          </a:ln>
        </p:spPr>
        <p:txBody>
          <a:bodyPr anchor="ctr" anchorCtr="1">
            <a:noAutofit/>
          </a:bodyPr>
          <a:lstStyle>
            <a:lvl1pPr>
              <a:defRPr sz="4399">
                <a:solidFill>
                  <a:srgbClr val="262626"/>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2188824" y="0"/>
            <a:ext cx="12201016" cy="13716000"/>
          </a:xfrm>
          <a:solidFill>
            <a:schemeClr val="bg1">
              <a:lumMod val="75000"/>
            </a:schemeClr>
          </a:solidFill>
        </p:spPr>
        <p:txBody>
          <a:bodyPr anchor="t"/>
          <a:lstStyle>
            <a:lvl1pPr marL="0" indent="0">
              <a:buNone/>
              <a:defRPr sz="6398">
                <a:solidFill>
                  <a:schemeClr val="tx1"/>
                </a:solidFill>
              </a:defRPr>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r>
              <a:rPr lang="ru-RU"/>
              <a:t>Вставка рисунка</a:t>
            </a:r>
            <a:endParaRPr lang="en-US" dirty="0"/>
          </a:p>
        </p:txBody>
      </p:sp>
      <p:sp>
        <p:nvSpPr>
          <p:cNvPr id="4" name="Text Placeholder 3"/>
          <p:cNvSpPr>
            <a:spLocks noGrp="1"/>
          </p:cNvSpPr>
          <p:nvPr>
            <p:ph type="body" sz="half" idx="2"/>
          </p:nvPr>
        </p:nvSpPr>
        <p:spPr>
          <a:xfrm>
            <a:off x="2230555" y="7099837"/>
            <a:ext cx="7587544" cy="4388074"/>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48A87A34-81AB-432B-8DAE-1953F412C126}" type="datetimeFigureOut">
              <a:rPr lang="en-US" smtClean="0"/>
              <a:t>6/12/2020</a:t>
            </a:fld>
            <a:endParaRPr lang="en-US" dirty="0"/>
          </a:p>
        </p:txBody>
      </p:sp>
      <p:sp>
        <p:nvSpPr>
          <p:cNvPr id="6" name="Footer Placeholder 5"/>
          <p:cNvSpPr>
            <a:spLocks noGrp="1"/>
          </p:cNvSpPr>
          <p:nvPr>
            <p:ph type="ftr" sz="quarter" idx="11"/>
          </p:nvPr>
        </p:nvSpPr>
        <p:spPr>
          <a:xfrm>
            <a:off x="1616626" y="12472416"/>
            <a:ext cx="10204800" cy="64008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414322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61110" y="1929384"/>
            <a:ext cx="15455430" cy="237744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4461110" y="5276089"/>
            <a:ext cx="15455430" cy="620396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5638784" y="12477632"/>
            <a:ext cx="5506058" cy="647936"/>
          </a:xfrm>
          <a:prstGeom prst="rect">
            <a:avLst/>
          </a:prstGeom>
        </p:spPr>
        <p:txBody>
          <a:bodyPr vert="horz" lIns="91440" tIns="45720" rIns="91440" bIns="45720" rtlCol="0" anchor="ctr"/>
          <a:lstStyle>
            <a:lvl1pPr algn="r">
              <a:defRPr sz="2099">
                <a:solidFill>
                  <a:schemeClr val="tx1">
                    <a:alpha val="70000"/>
                  </a:schemeClr>
                </a:solidFill>
              </a:defRPr>
            </a:lvl1p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3"/>
          </p:nvPr>
        </p:nvSpPr>
        <p:spPr>
          <a:xfrm>
            <a:off x="3199568" y="12472416"/>
            <a:ext cx="11799304" cy="640080"/>
          </a:xfrm>
          <a:prstGeom prst="rect">
            <a:avLst/>
          </a:prstGeom>
        </p:spPr>
        <p:txBody>
          <a:bodyPr vert="horz" lIns="91440" tIns="45720" rIns="91440" bIns="45720" rtlCol="0" anchor="ctr"/>
          <a:lstStyle>
            <a:lvl1pPr algn="l">
              <a:defRPr sz="2099">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21512240" y="12435840"/>
            <a:ext cx="731330" cy="731520"/>
          </a:xfrm>
          <a:prstGeom prst="ellipse">
            <a:avLst/>
          </a:prstGeom>
          <a:solidFill>
            <a:srgbClr val="1D1D1D">
              <a:alpha val="70000"/>
            </a:srgbClr>
          </a:solidFill>
        </p:spPr>
        <p:txBody>
          <a:bodyPr vert="horz" lIns="18288" tIns="45720" rIns="18288" bIns="45720" rtlCol="0" anchor="ctr">
            <a:noAutofit/>
          </a:bodyPr>
          <a:lstStyle>
            <a:lvl1pPr algn="ctr">
              <a:defRPr sz="2199"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07848458"/>
      </p:ext>
    </p:extLst>
  </p:cSld>
  <p:clrMap bg1="lt1" tx1="dk1" bg2="lt2" tx2="dk2" accent1="accent1" accent2="accent2" accent3="accent3" accent4="accent4" accent5="accent5" accent6="accent6" hlink="hlink" folHlink="folHlink"/>
  <p:sldLayoutIdLst>
    <p:sldLayoutId id="2147484422" r:id="rId1"/>
    <p:sldLayoutId id="2147484423" r:id="rId2"/>
    <p:sldLayoutId id="2147484424" r:id="rId3"/>
    <p:sldLayoutId id="2147484425" r:id="rId4"/>
    <p:sldLayoutId id="2147484426" r:id="rId5"/>
    <p:sldLayoutId id="2147484427" r:id="rId6"/>
    <p:sldLayoutId id="2147484428" r:id="rId7"/>
    <p:sldLayoutId id="2147484429" r:id="rId8"/>
    <p:sldLayoutId id="2147484430" r:id="rId9"/>
    <p:sldLayoutId id="2147484431" r:id="rId10"/>
    <p:sldLayoutId id="2147484432" r:id="rId11"/>
  </p:sldLayoutIdLst>
  <p:hf hdr="0" ftr="0" dt="0"/>
  <p:txStyles>
    <p:titleStyle>
      <a:lvl1pPr algn="ctr" defTabSz="1828343" rtl="0" eaLnBrk="1" latinLnBrk="0" hangingPunct="1">
        <a:lnSpc>
          <a:spcPct val="90000"/>
        </a:lnSpc>
        <a:spcBef>
          <a:spcPct val="0"/>
        </a:spcBef>
        <a:buNone/>
        <a:defRPr sz="5599" kern="1200" cap="all" spc="400" baseline="0">
          <a:solidFill>
            <a:schemeClr val="tx1">
              <a:lumMod val="85000"/>
              <a:lumOff val="15000"/>
            </a:schemeClr>
          </a:solidFill>
          <a:latin typeface="+mj-lt"/>
          <a:ea typeface="+mj-ea"/>
          <a:cs typeface="+mj-cs"/>
        </a:defRPr>
      </a:lvl1pPr>
    </p:titleStyle>
    <p:bodyStyle>
      <a:lvl1pPr marL="457086" indent="-457086" algn="l" defTabSz="1828343" rtl="0" eaLnBrk="1" latinLnBrk="0" hangingPunct="1">
        <a:lnSpc>
          <a:spcPct val="100000"/>
        </a:lnSpc>
        <a:spcBef>
          <a:spcPts val="2000"/>
        </a:spcBef>
        <a:buClr>
          <a:schemeClr val="accent2"/>
        </a:buClr>
        <a:buFont typeface="Arial" panose="020B0604020202020204" pitchFamily="34" charset="0"/>
        <a:buChar char="•"/>
        <a:defRPr sz="3599" kern="1200">
          <a:solidFill>
            <a:schemeClr val="tx1">
              <a:lumMod val="85000"/>
              <a:lumOff val="15000"/>
            </a:schemeClr>
          </a:solidFill>
          <a:latin typeface="+mn-lt"/>
          <a:ea typeface="+mn-ea"/>
          <a:cs typeface="+mn-cs"/>
        </a:defRPr>
      </a:lvl1pPr>
      <a:lvl2pPr marL="9141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2pPr>
      <a:lvl3pPr marL="1371257"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3pPr>
      <a:lvl4pPr marL="1828343"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4pPr>
      <a:lvl5pPr marL="228542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5pPr>
      <a:lvl6pPr marL="2625070"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6pPr>
      <a:lvl7pPr marL="2967884"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7pPr>
      <a:lvl8pPr marL="33138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8pPr>
      <a:lvl9pPr marL="376460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bit.ly/3dXUAR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95000"/>
              </a:schemeClr>
            </a:gs>
            <a:gs pos="100000">
              <a:schemeClr val="tx1">
                <a:lumMod val="85000"/>
              </a:schemeClr>
            </a:gs>
          </a:gsLst>
          <a:lin ang="13500000" scaled="1"/>
        </a:gradFill>
        <a:effectLst/>
      </p:bgPr>
    </p:bg>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16714243" y="616261"/>
            <a:ext cx="6752706" cy="937110"/>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910701" y="616261"/>
            <a:ext cx="11848548" cy="830997"/>
          </a:xfrm>
          <a:prstGeom prst="rect">
            <a:avLst/>
          </a:prstGeom>
          <a:noFill/>
        </p:spPr>
        <p:txBody>
          <a:bodyPr wrap="square" rtlCol="0">
            <a:spAutoFit/>
          </a:bodyPr>
          <a:lstStyle/>
          <a:p>
            <a:r>
              <a:rPr lang="en-US" sz="4800" b="1" dirty="0">
                <a:solidFill>
                  <a:schemeClr val="bg1">
                    <a:lumMod val="65000"/>
                    <a:lumOff val="35000"/>
                  </a:schemeClr>
                </a:solidFill>
                <a:latin typeface="Century Gothic" panose="020B0502020202020204" pitchFamily="34" charset="0"/>
              </a:rPr>
              <a:t>PRODUCT PORTFOLIO RISK ASSESSMENT</a:t>
            </a:r>
            <a:endParaRPr lang="en-US" sz="4800" dirty="0">
              <a:solidFill>
                <a:schemeClr val="bg1">
                  <a:lumMod val="65000"/>
                  <a:lumOff val="35000"/>
                </a:schemeClr>
              </a:solidFill>
              <a:latin typeface="Century Gothic" panose="020B0502020202020204" pitchFamily="34" charset="0"/>
            </a:endParaRPr>
          </a:p>
        </p:txBody>
      </p:sp>
      <p:grpSp>
        <p:nvGrpSpPr>
          <p:cNvPr id="44" name="Group 43">
            <a:extLst>
              <a:ext uri="{FF2B5EF4-FFF2-40B4-BE49-F238E27FC236}">
                <a16:creationId xmlns:a16="http://schemas.microsoft.com/office/drawing/2014/main" id="{BD1C1403-B6C8-E244-B06B-097A452F2A3C}"/>
              </a:ext>
            </a:extLst>
          </p:cNvPr>
          <p:cNvGrpSpPr/>
          <p:nvPr/>
        </p:nvGrpSpPr>
        <p:grpSpPr>
          <a:xfrm>
            <a:off x="755166" y="1754597"/>
            <a:ext cx="15284852" cy="11697408"/>
            <a:chOff x="4333862" y="1754597"/>
            <a:chExt cx="15284852" cy="11697408"/>
          </a:xfrm>
        </p:grpSpPr>
        <p:grpSp>
          <p:nvGrpSpPr>
            <p:cNvPr id="8" name="Group 7">
              <a:extLst>
                <a:ext uri="{FF2B5EF4-FFF2-40B4-BE49-F238E27FC236}">
                  <a16:creationId xmlns:a16="http://schemas.microsoft.com/office/drawing/2014/main" id="{E2C63264-B3AE-8D47-9B54-178BF36F4504}"/>
                </a:ext>
              </a:extLst>
            </p:cNvPr>
            <p:cNvGrpSpPr/>
            <p:nvPr/>
          </p:nvGrpSpPr>
          <p:grpSpPr>
            <a:xfrm>
              <a:off x="7770166" y="1754597"/>
              <a:ext cx="11848548" cy="9569622"/>
              <a:chOff x="5768371" y="1898917"/>
              <a:chExt cx="13078690" cy="10563161"/>
            </a:xfrm>
          </p:grpSpPr>
          <p:sp>
            <p:nvSpPr>
              <p:cNvPr id="12" name="TextBox 11">
                <a:extLst>
                  <a:ext uri="{FF2B5EF4-FFF2-40B4-BE49-F238E27FC236}">
                    <a16:creationId xmlns:a16="http://schemas.microsoft.com/office/drawing/2014/main" id="{F341A7C9-8577-BB48-B61C-B3F11B3BCBAA}"/>
                  </a:ext>
                </a:extLst>
              </p:cNvPr>
              <p:cNvSpPr txBox="1"/>
              <p:nvPr/>
            </p:nvSpPr>
            <p:spPr>
              <a:xfrm>
                <a:off x="6527372" y="1898917"/>
                <a:ext cx="12081904" cy="645488"/>
              </a:xfrm>
              <a:prstGeom prst="rect">
                <a:avLst/>
              </a:prstGeom>
              <a:noFill/>
            </p:spPr>
            <p:txBody>
              <a:bodyPr wrap="square" rtlCol="0">
                <a:spAutoFit/>
              </a:bodyPr>
              <a:lstStyle/>
              <a:p>
                <a:pPr algn="ctr"/>
                <a:r>
                  <a:rPr lang="en-US" sz="3200" dirty="0">
                    <a:solidFill>
                      <a:schemeClr val="bg1">
                        <a:lumMod val="65000"/>
                        <a:lumOff val="35000"/>
                      </a:schemeClr>
                    </a:solidFill>
                    <a:latin typeface="Century Gothic" panose="020B0502020202020204" pitchFamily="34" charset="0"/>
                  </a:rPr>
                  <a:t>% = LIKELIHOOD OF FAILURE</a:t>
                </a:r>
              </a:p>
            </p:txBody>
          </p:sp>
          <p:pic>
            <p:nvPicPr>
              <p:cNvPr id="5" name="Picture 4" descr="A picture containing text, table&#10;&#10;Description automatically generated">
                <a:extLst>
                  <a:ext uri="{FF2B5EF4-FFF2-40B4-BE49-F238E27FC236}">
                    <a16:creationId xmlns:a16="http://schemas.microsoft.com/office/drawing/2014/main" id="{817CDE5D-F7B4-2C49-9DF2-EAD5BBBFDC7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27372" y="2546583"/>
                <a:ext cx="12081905" cy="9222521"/>
              </a:xfrm>
              <a:prstGeom prst="rect">
                <a:avLst/>
              </a:prstGeom>
            </p:spPr>
          </p:pic>
          <p:sp>
            <p:nvSpPr>
              <p:cNvPr id="7" name="TextBox 6">
                <a:extLst>
                  <a:ext uri="{FF2B5EF4-FFF2-40B4-BE49-F238E27FC236}">
                    <a16:creationId xmlns:a16="http://schemas.microsoft.com/office/drawing/2014/main" id="{CE7D09D1-1C60-D747-8837-A8C5EDE9B253}"/>
                  </a:ext>
                </a:extLst>
              </p:cNvPr>
              <p:cNvSpPr txBox="1"/>
              <p:nvPr/>
            </p:nvSpPr>
            <p:spPr>
              <a:xfrm>
                <a:off x="5768371" y="2284973"/>
                <a:ext cx="582211"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35</a:t>
                </a:r>
              </a:p>
            </p:txBody>
          </p:sp>
          <p:sp>
            <p:nvSpPr>
              <p:cNvPr id="17" name="TextBox 16">
                <a:extLst>
                  <a:ext uri="{FF2B5EF4-FFF2-40B4-BE49-F238E27FC236}">
                    <a16:creationId xmlns:a16="http://schemas.microsoft.com/office/drawing/2014/main" id="{DCEFADAF-614A-9442-A5C2-503E4E23F18E}"/>
                  </a:ext>
                </a:extLst>
              </p:cNvPr>
              <p:cNvSpPr txBox="1"/>
              <p:nvPr/>
            </p:nvSpPr>
            <p:spPr>
              <a:xfrm>
                <a:off x="5768371" y="3769478"/>
                <a:ext cx="582211"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30</a:t>
                </a:r>
              </a:p>
            </p:txBody>
          </p:sp>
          <p:sp>
            <p:nvSpPr>
              <p:cNvPr id="18" name="TextBox 17">
                <a:extLst>
                  <a:ext uri="{FF2B5EF4-FFF2-40B4-BE49-F238E27FC236}">
                    <a16:creationId xmlns:a16="http://schemas.microsoft.com/office/drawing/2014/main" id="{AD9E2303-4F97-C14A-9BA4-12E8DCCBA9F5}"/>
                  </a:ext>
                </a:extLst>
              </p:cNvPr>
              <p:cNvSpPr txBox="1"/>
              <p:nvPr/>
            </p:nvSpPr>
            <p:spPr>
              <a:xfrm>
                <a:off x="5768371" y="5303411"/>
                <a:ext cx="582211"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25</a:t>
                </a:r>
              </a:p>
            </p:txBody>
          </p:sp>
          <p:sp>
            <p:nvSpPr>
              <p:cNvPr id="20" name="TextBox 19">
                <a:extLst>
                  <a:ext uri="{FF2B5EF4-FFF2-40B4-BE49-F238E27FC236}">
                    <a16:creationId xmlns:a16="http://schemas.microsoft.com/office/drawing/2014/main" id="{9F71C3F9-D981-AC41-B065-AC9E975F6544}"/>
                  </a:ext>
                </a:extLst>
              </p:cNvPr>
              <p:cNvSpPr txBox="1"/>
              <p:nvPr/>
            </p:nvSpPr>
            <p:spPr>
              <a:xfrm>
                <a:off x="5768371" y="6837344"/>
                <a:ext cx="582211"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20</a:t>
                </a:r>
              </a:p>
            </p:txBody>
          </p:sp>
          <p:sp>
            <p:nvSpPr>
              <p:cNvPr id="21" name="TextBox 20">
                <a:extLst>
                  <a:ext uri="{FF2B5EF4-FFF2-40B4-BE49-F238E27FC236}">
                    <a16:creationId xmlns:a16="http://schemas.microsoft.com/office/drawing/2014/main" id="{AB1DEE3F-D280-7F4D-9D27-2AB21EECC280}"/>
                  </a:ext>
                </a:extLst>
              </p:cNvPr>
              <p:cNvSpPr txBox="1"/>
              <p:nvPr/>
            </p:nvSpPr>
            <p:spPr>
              <a:xfrm>
                <a:off x="5768371" y="8371277"/>
                <a:ext cx="582211"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15</a:t>
                </a:r>
              </a:p>
            </p:txBody>
          </p:sp>
          <p:sp>
            <p:nvSpPr>
              <p:cNvPr id="22" name="TextBox 21">
                <a:extLst>
                  <a:ext uri="{FF2B5EF4-FFF2-40B4-BE49-F238E27FC236}">
                    <a16:creationId xmlns:a16="http://schemas.microsoft.com/office/drawing/2014/main" id="{A5B14C45-373C-DC43-9D42-1290AD817C42}"/>
                  </a:ext>
                </a:extLst>
              </p:cNvPr>
              <p:cNvSpPr txBox="1"/>
              <p:nvPr/>
            </p:nvSpPr>
            <p:spPr>
              <a:xfrm>
                <a:off x="5768371" y="9905210"/>
                <a:ext cx="582211"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10</a:t>
                </a:r>
              </a:p>
            </p:txBody>
          </p:sp>
          <p:sp>
            <p:nvSpPr>
              <p:cNvPr id="23" name="TextBox 22">
                <a:extLst>
                  <a:ext uri="{FF2B5EF4-FFF2-40B4-BE49-F238E27FC236}">
                    <a16:creationId xmlns:a16="http://schemas.microsoft.com/office/drawing/2014/main" id="{BDA91A63-A603-FF42-91B4-D0479228F074}"/>
                  </a:ext>
                </a:extLst>
              </p:cNvPr>
              <p:cNvSpPr txBox="1"/>
              <p:nvPr/>
            </p:nvSpPr>
            <p:spPr>
              <a:xfrm>
                <a:off x="5863820" y="11507494"/>
                <a:ext cx="383438"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5</a:t>
                </a:r>
              </a:p>
            </p:txBody>
          </p:sp>
          <p:sp>
            <p:nvSpPr>
              <p:cNvPr id="24" name="TextBox 23">
                <a:extLst>
                  <a:ext uri="{FF2B5EF4-FFF2-40B4-BE49-F238E27FC236}">
                    <a16:creationId xmlns:a16="http://schemas.microsoft.com/office/drawing/2014/main" id="{CBCBEF65-949D-D94C-9A67-A3C0C879BCE9}"/>
                  </a:ext>
                </a:extLst>
              </p:cNvPr>
              <p:cNvSpPr txBox="1"/>
              <p:nvPr/>
            </p:nvSpPr>
            <p:spPr>
              <a:xfrm>
                <a:off x="6345608" y="11938858"/>
                <a:ext cx="383438"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5</a:t>
                </a:r>
              </a:p>
            </p:txBody>
          </p:sp>
          <p:sp>
            <p:nvSpPr>
              <p:cNvPr id="25" name="TextBox 24">
                <a:extLst>
                  <a:ext uri="{FF2B5EF4-FFF2-40B4-BE49-F238E27FC236}">
                    <a16:creationId xmlns:a16="http://schemas.microsoft.com/office/drawing/2014/main" id="{46619D81-DF3E-424A-B08A-A55FB86DC5AC}"/>
                  </a:ext>
                </a:extLst>
              </p:cNvPr>
              <p:cNvSpPr txBox="1"/>
              <p:nvPr/>
            </p:nvSpPr>
            <p:spPr>
              <a:xfrm>
                <a:off x="8622837" y="11938858"/>
                <a:ext cx="582212"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10</a:t>
                </a:r>
              </a:p>
            </p:txBody>
          </p:sp>
          <p:sp>
            <p:nvSpPr>
              <p:cNvPr id="26" name="TextBox 25">
                <a:extLst>
                  <a:ext uri="{FF2B5EF4-FFF2-40B4-BE49-F238E27FC236}">
                    <a16:creationId xmlns:a16="http://schemas.microsoft.com/office/drawing/2014/main" id="{C1429CC9-EC0F-FD42-9DBE-C2C575D0D965}"/>
                  </a:ext>
                </a:extLst>
              </p:cNvPr>
              <p:cNvSpPr txBox="1"/>
              <p:nvPr/>
            </p:nvSpPr>
            <p:spPr>
              <a:xfrm>
                <a:off x="10999453" y="11938858"/>
                <a:ext cx="582212"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15</a:t>
                </a:r>
              </a:p>
            </p:txBody>
          </p:sp>
          <p:sp>
            <p:nvSpPr>
              <p:cNvPr id="27" name="TextBox 26">
                <a:extLst>
                  <a:ext uri="{FF2B5EF4-FFF2-40B4-BE49-F238E27FC236}">
                    <a16:creationId xmlns:a16="http://schemas.microsoft.com/office/drawing/2014/main" id="{122B05DC-0C0E-F142-B9F4-4A61A813C7B4}"/>
                  </a:ext>
                </a:extLst>
              </p:cNvPr>
              <p:cNvSpPr txBox="1"/>
              <p:nvPr/>
            </p:nvSpPr>
            <p:spPr>
              <a:xfrm>
                <a:off x="13549064" y="11938858"/>
                <a:ext cx="582212"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20</a:t>
                </a:r>
              </a:p>
            </p:txBody>
          </p:sp>
          <p:sp>
            <p:nvSpPr>
              <p:cNvPr id="28" name="TextBox 27">
                <a:extLst>
                  <a:ext uri="{FF2B5EF4-FFF2-40B4-BE49-F238E27FC236}">
                    <a16:creationId xmlns:a16="http://schemas.microsoft.com/office/drawing/2014/main" id="{54E5DA6F-0E12-9043-97C1-7DF41C31BC2B}"/>
                  </a:ext>
                </a:extLst>
              </p:cNvPr>
              <p:cNvSpPr txBox="1"/>
              <p:nvPr/>
            </p:nvSpPr>
            <p:spPr>
              <a:xfrm>
                <a:off x="15906956" y="11938858"/>
                <a:ext cx="582212"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25</a:t>
                </a:r>
              </a:p>
            </p:txBody>
          </p:sp>
          <p:sp>
            <p:nvSpPr>
              <p:cNvPr id="29" name="TextBox 28">
                <a:extLst>
                  <a:ext uri="{FF2B5EF4-FFF2-40B4-BE49-F238E27FC236}">
                    <a16:creationId xmlns:a16="http://schemas.microsoft.com/office/drawing/2014/main" id="{DA2071B5-0486-BF47-B2F9-F9D0A7613C20}"/>
                  </a:ext>
                </a:extLst>
              </p:cNvPr>
              <p:cNvSpPr txBox="1"/>
              <p:nvPr/>
            </p:nvSpPr>
            <p:spPr>
              <a:xfrm>
                <a:off x="18264849" y="11938858"/>
                <a:ext cx="582212" cy="523220"/>
              </a:xfrm>
              <a:prstGeom prst="rect">
                <a:avLst/>
              </a:prstGeom>
              <a:noFill/>
            </p:spPr>
            <p:txBody>
              <a:bodyPr wrap="none" rtlCol="0">
                <a:spAutoFit/>
              </a:bodyPr>
              <a:lstStyle/>
              <a:p>
                <a:pPr algn="ctr"/>
                <a:r>
                  <a:rPr lang="en-US" sz="2800" dirty="0">
                    <a:solidFill>
                      <a:schemeClr val="bg1">
                        <a:lumMod val="65000"/>
                        <a:lumOff val="35000"/>
                      </a:schemeClr>
                    </a:solidFill>
                    <a:latin typeface="Century Gothic" panose="020B0502020202020204" pitchFamily="34" charset="0"/>
                  </a:rPr>
                  <a:t>30</a:t>
                </a:r>
              </a:p>
            </p:txBody>
          </p:sp>
        </p:grpSp>
        <p:sp>
          <p:nvSpPr>
            <p:cNvPr id="10" name="TextBox 9">
              <a:extLst>
                <a:ext uri="{FF2B5EF4-FFF2-40B4-BE49-F238E27FC236}">
                  <a16:creationId xmlns:a16="http://schemas.microsoft.com/office/drawing/2014/main" id="{5240174D-43CA-DA41-A1EA-A06C4C699A68}"/>
                </a:ext>
              </a:extLst>
            </p:cNvPr>
            <p:cNvSpPr txBox="1"/>
            <p:nvPr/>
          </p:nvSpPr>
          <p:spPr>
            <a:xfrm rot="16200000">
              <a:off x="496476" y="6041056"/>
              <a:ext cx="8492753" cy="817981"/>
            </a:xfrm>
            <a:prstGeom prst="rect">
              <a:avLst/>
            </a:prstGeom>
            <a:noFill/>
          </p:spPr>
          <p:txBody>
            <a:bodyPr wrap="square" rtlCol="0">
              <a:spAutoFit/>
            </a:bodyPr>
            <a:lstStyle/>
            <a:p>
              <a:pPr algn="ctr">
                <a:lnSpc>
                  <a:spcPct val="150000"/>
                </a:lnSpc>
              </a:pPr>
              <a:r>
                <a:rPr lang="en-US" sz="3600" dirty="0">
                  <a:solidFill>
                    <a:schemeClr val="bg1"/>
                  </a:solidFill>
                  <a:latin typeface="Century Gothic" panose="020B0502020202020204" pitchFamily="34" charset="0"/>
                </a:rPr>
                <a:t>PRODUCT </a:t>
              </a:r>
              <a:r>
                <a:rPr lang="en-US" sz="3600" dirty="0">
                  <a:solidFill>
                    <a:schemeClr val="tx1">
                      <a:lumMod val="50000"/>
                    </a:schemeClr>
                  </a:solidFill>
                  <a:latin typeface="Century Gothic" panose="020B0502020202020204" pitchFamily="34" charset="0"/>
                </a:rPr>
                <a:t>/ </a:t>
              </a:r>
              <a:r>
                <a:rPr lang="en-US" sz="3600" dirty="0">
                  <a:solidFill>
                    <a:schemeClr val="bg1"/>
                  </a:solidFill>
                  <a:latin typeface="Century Gothic" panose="020B0502020202020204" pitchFamily="34" charset="0"/>
                </a:rPr>
                <a:t>SERVICE </a:t>
              </a:r>
              <a:r>
                <a:rPr lang="en-US" sz="3600" dirty="0">
                  <a:solidFill>
                    <a:schemeClr val="tx1">
                      <a:lumMod val="50000"/>
                    </a:schemeClr>
                  </a:solidFill>
                  <a:latin typeface="Century Gothic" panose="020B0502020202020204" pitchFamily="34" charset="0"/>
                </a:rPr>
                <a:t>/</a:t>
              </a:r>
              <a:r>
                <a:rPr lang="en-US" sz="3600" dirty="0">
                  <a:solidFill>
                    <a:schemeClr val="bg1"/>
                  </a:solidFill>
                  <a:latin typeface="Century Gothic" panose="020B0502020202020204" pitchFamily="34" charset="0"/>
                </a:rPr>
                <a:t> TECHNOLOGY</a:t>
              </a:r>
            </a:p>
          </p:txBody>
        </p:sp>
        <p:sp>
          <p:nvSpPr>
            <p:cNvPr id="30" name="TextBox 29">
              <a:extLst>
                <a:ext uri="{FF2B5EF4-FFF2-40B4-BE49-F238E27FC236}">
                  <a16:creationId xmlns:a16="http://schemas.microsoft.com/office/drawing/2014/main" id="{AFBC5E37-1803-9F45-85A6-2E1ABA50C84B}"/>
                </a:ext>
              </a:extLst>
            </p:cNvPr>
            <p:cNvSpPr txBox="1"/>
            <p:nvPr/>
          </p:nvSpPr>
          <p:spPr>
            <a:xfrm>
              <a:off x="8457778" y="12634024"/>
              <a:ext cx="10945518" cy="817981"/>
            </a:xfrm>
            <a:prstGeom prst="rect">
              <a:avLst/>
            </a:prstGeom>
            <a:noFill/>
          </p:spPr>
          <p:txBody>
            <a:bodyPr wrap="square" rtlCol="0">
              <a:spAutoFit/>
            </a:bodyPr>
            <a:lstStyle/>
            <a:p>
              <a:pPr algn="ctr">
                <a:lnSpc>
                  <a:spcPct val="150000"/>
                </a:lnSpc>
              </a:pPr>
              <a:r>
                <a:rPr lang="en-US" sz="3600" dirty="0">
                  <a:solidFill>
                    <a:schemeClr val="bg1"/>
                  </a:solidFill>
                  <a:latin typeface="Century Gothic" panose="020B0502020202020204" pitchFamily="34" charset="0"/>
                </a:rPr>
                <a:t>PLANNED MARKETS</a:t>
              </a:r>
            </a:p>
          </p:txBody>
        </p:sp>
        <p:sp>
          <p:nvSpPr>
            <p:cNvPr id="31" name="TextBox 30">
              <a:extLst>
                <a:ext uri="{FF2B5EF4-FFF2-40B4-BE49-F238E27FC236}">
                  <a16:creationId xmlns:a16="http://schemas.microsoft.com/office/drawing/2014/main" id="{A2CB4271-C1B4-C24A-9C3B-218F2D503963}"/>
                </a:ext>
              </a:extLst>
            </p:cNvPr>
            <p:cNvSpPr txBox="1"/>
            <p:nvPr/>
          </p:nvSpPr>
          <p:spPr>
            <a:xfrm>
              <a:off x="8457778" y="11556274"/>
              <a:ext cx="2285634" cy="830997"/>
            </a:xfrm>
            <a:prstGeom prst="rect">
              <a:avLst/>
            </a:prstGeom>
            <a:noFill/>
          </p:spPr>
          <p:txBody>
            <a:bodyPr wrap="square" rtlCol="0">
              <a:spAutoFit/>
            </a:bodyPr>
            <a:lstStyle/>
            <a:p>
              <a:pPr algn="ctr"/>
              <a:r>
                <a:rPr lang="en-US" sz="2400" dirty="0">
                  <a:solidFill>
                    <a:schemeClr val="bg1"/>
                  </a:solidFill>
                  <a:latin typeface="Century Gothic" panose="020B0502020202020204" pitchFamily="34" charset="0"/>
                </a:rPr>
                <a:t>SAME AS CURRENT</a:t>
              </a:r>
            </a:p>
          </p:txBody>
        </p:sp>
        <p:sp>
          <p:nvSpPr>
            <p:cNvPr id="32" name="TextBox 31">
              <a:extLst>
                <a:ext uri="{FF2B5EF4-FFF2-40B4-BE49-F238E27FC236}">
                  <a16:creationId xmlns:a16="http://schemas.microsoft.com/office/drawing/2014/main" id="{19C12EB5-FFE8-8540-BAD9-9C052984549B}"/>
                </a:ext>
              </a:extLst>
            </p:cNvPr>
            <p:cNvSpPr txBox="1"/>
            <p:nvPr/>
          </p:nvSpPr>
          <p:spPr>
            <a:xfrm>
              <a:off x="12443913" y="11526131"/>
              <a:ext cx="2973246" cy="830997"/>
            </a:xfrm>
            <a:prstGeom prst="rect">
              <a:avLst/>
            </a:prstGeom>
            <a:noFill/>
          </p:spPr>
          <p:txBody>
            <a:bodyPr wrap="square" rtlCol="0">
              <a:spAutoFit/>
            </a:bodyPr>
            <a:lstStyle/>
            <a:p>
              <a:pPr algn="ctr"/>
              <a:r>
                <a:rPr lang="en-US" sz="2400" dirty="0">
                  <a:solidFill>
                    <a:schemeClr val="bg1"/>
                  </a:solidFill>
                  <a:latin typeface="Century Gothic" panose="020B0502020202020204" pitchFamily="34" charset="0"/>
                </a:rPr>
                <a:t>RELATED TO CURRENT</a:t>
              </a:r>
            </a:p>
          </p:txBody>
        </p:sp>
        <p:sp>
          <p:nvSpPr>
            <p:cNvPr id="33" name="TextBox 32">
              <a:extLst>
                <a:ext uri="{FF2B5EF4-FFF2-40B4-BE49-F238E27FC236}">
                  <a16:creationId xmlns:a16="http://schemas.microsoft.com/office/drawing/2014/main" id="{C5CA255F-AF14-904A-862B-2F05538FD107}"/>
                </a:ext>
              </a:extLst>
            </p:cNvPr>
            <p:cNvSpPr txBox="1"/>
            <p:nvPr/>
          </p:nvSpPr>
          <p:spPr>
            <a:xfrm>
              <a:off x="16430049" y="11504876"/>
              <a:ext cx="2973246" cy="830997"/>
            </a:xfrm>
            <a:prstGeom prst="rect">
              <a:avLst/>
            </a:prstGeom>
            <a:noFill/>
          </p:spPr>
          <p:txBody>
            <a:bodyPr wrap="square" rtlCol="0">
              <a:spAutoFit/>
            </a:bodyPr>
            <a:lstStyle/>
            <a:p>
              <a:pPr algn="ctr"/>
              <a:r>
                <a:rPr lang="en-US" sz="2400" dirty="0">
                  <a:solidFill>
                    <a:schemeClr val="bg1"/>
                  </a:solidFill>
                  <a:latin typeface="Century Gothic" panose="020B0502020202020204" pitchFamily="34" charset="0"/>
                </a:rPr>
                <a:t>NEW MARKET TO COMPANY</a:t>
              </a:r>
            </a:p>
          </p:txBody>
        </p:sp>
        <p:sp>
          <p:nvSpPr>
            <p:cNvPr id="34" name="TextBox 33">
              <a:extLst>
                <a:ext uri="{FF2B5EF4-FFF2-40B4-BE49-F238E27FC236}">
                  <a16:creationId xmlns:a16="http://schemas.microsoft.com/office/drawing/2014/main" id="{C13462AD-593F-AC44-8581-C4986FDFE127}"/>
                </a:ext>
              </a:extLst>
            </p:cNvPr>
            <p:cNvSpPr txBox="1"/>
            <p:nvPr/>
          </p:nvSpPr>
          <p:spPr>
            <a:xfrm>
              <a:off x="5565772" y="2337372"/>
              <a:ext cx="2115294" cy="2677656"/>
            </a:xfrm>
            <a:prstGeom prst="rect">
              <a:avLst/>
            </a:prstGeom>
            <a:noFill/>
          </p:spPr>
          <p:txBody>
            <a:bodyPr wrap="square" rtlCol="0">
              <a:spAutoFit/>
            </a:bodyPr>
            <a:lstStyle/>
            <a:p>
              <a:r>
                <a:rPr lang="en-US" sz="2400" dirty="0">
                  <a:solidFill>
                    <a:schemeClr val="bg1"/>
                  </a:solidFill>
                  <a:latin typeface="Century Gothic" panose="020B0502020202020204" pitchFamily="34" charset="0"/>
                </a:rPr>
                <a:t>TOTALLY NEW PRODUCT / SERVICE AREA FOR COMPANY EXPANSION</a:t>
              </a:r>
            </a:p>
          </p:txBody>
        </p:sp>
        <p:sp>
          <p:nvSpPr>
            <p:cNvPr id="35" name="TextBox 34">
              <a:extLst>
                <a:ext uri="{FF2B5EF4-FFF2-40B4-BE49-F238E27FC236}">
                  <a16:creationId xmlns:a16="http://schemas.microsoft.com/office/drawing/2014/main" id="{D747DBE9-A1A2-0C44-80C8-C3663CF49EF9}"/>
                </a:ext>
              </a:extLst>
            </p:cNvPr>
            <p:cNvSpPr txBox="1"/>
            <p:nvPr/>
          </p:nvSpPr>
          <p:spPr>
            <a:xfrm>
              <a:off x="5562992" y="5798296"/>
              <a:ext cx="2115294" cy="1569660"/>
            </a:xfrm>
            <a:prstGeom prst="rect">
              <a:avLst/>
            </a:prstGeom>
            <a:noFill/>
          </p:spPr>
          <p:txBody>
            <a:bodyPr wrap="square" rtlCol="0">
              <a:spAutoFit/>
            </a:bodyPr>
            <a:lstStyle/>
            <a:p>
              <a:r>
                <a:rPr lang="en-US" sz="2400" dirty="0">
                  <a:solidFill>
                    <a:schemeClr val="bg1"/>
                  </a:solidFill>
                  <a:latin typeface="Century Gothic" panose="020B0502020202020204" pitchFamily="34" charset="0"/>
                </a:rPr>
                <a:t>RELATED TO COMPANY’S CURRENT OFFERINGS</a:t>
              </a:r>
            </a:p>
          </p:txBody>
        </p:sp>
        <p:sp>
          <p:nvSpPr>
            <p:cNvPr id="36" name="TextBox 35">
              <a:extLst>
                <a:ext uri="{FF2B5EF4-FFF2-40B4-BE49-F238E27FC236}">
                  <a16:creationId xmlns:a16="http://schemas.microsoft.com/office/drawing/2014/main" id="{A150599B-1714-4F42-AB96-6113FE714F4E}"/>
                </a:ext>
              </a:extLst>
            </p:cNvPr>
            <p:cNvSpPr txBox="1"/>
            <p:nvPr/>
          </p:nvSpPr>
          <p:spPr>
            <a:xfrm>
              <a:off x="5562992" y="8880542"/>
              <a:ext cx="2115294" cy="1938992"/>
            </a:xfrm>
            <a:prstGeom prst="rect">
              <a:avLst/>
            </a:prstGeom>
            <a:noFill/>
          </p:spPr>
          <p:txBody>
            <a:bodyPr wrap="square" rtlCol="0">
              <a:spAutoFit/>
            </a:bodyPr>
            <a:lstStyle/>
            <a:p>
              <a:r>
                <a:rPr lang="en-US" sz="2400" dirty="0">
                  <a:solidFill>
                    <a:schemeClr val="bg1"/>
                  </a:solidFill>
                  <a:latin typeface="Century Gothic" panose="020B0502020202020204" pitchFamily="34" charset="0"/>
                </a:rPr>
                <a:t>NEW PRODUCT IN COMPANY’S CURRENT OFFERINGS</a:t>
              </a:r>
            </a:p>
          </p:txBody>
        </p:sp>
        <p:cxnSp>
          <p:nvCxnSpPr>
            <p:cNvPr id="37" name="Straight Connector 36">
              <a:extLst>
                <a:ext uri="{FF2B5EF4-FFF2-40B4-BE49-F238E27FC236}">
                  <a16:creationId xmlns:a16="http://schemas.microsoft.com/office/drawing/2014/main" id="{A034BBB3-9F1E-DE42-B4BF-C7A73C3082D6}"/>
                </a:ext>
              </a:extLst>
            </p:cNvPr>
            <p:cNvCxnSpPr/>
            <p:nvPr/>
          </p:nvCxnSpPr>
          <p:spPr>
            <a:xfrm>
              <a:off x="5312004" y="2203672"/>
              <a:ext cx="0" cy="8492752"/>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400405F-0D53-7244-9B57-1C85F9C18FBC}"/>
                </a:ext>
              </a:extLst>
            </p:cNvPr>
            <p:cNvCxnSpPr/>
            <p:nvPr/>
          </p:nvCxnSpPr>
          <p:spPr>
            <a:xfrm>
              <a:off x="8339246" y="12691992"/>
              <a:ext cx="11064240" cy="0"/>
            </a:xfrm>
            <a:prstGeom prst="line">
              <a:avLst/>
            </a:prstGeom>
            <a:ln w="8255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943C4264-4FB1-2D42-818E-55B9C98D8868}"/>
                </a:ext>
              </a:extLst>
            </p:cNvPr>
            <p:cNvSpPr txBox="1"/>
            <p:nvPr/>
          </p:nvSpPr>
          <p:spPr>
            <a:xfrm>
              <a:off x="10987327" y="10062306"/>
              <a:ext cx="1377300" cy="523220"/>
            </a:xfrm>
            <a:prstGeom prst="rect">
              <a:avLst/>
            </a:prstGeom>
            <a:noFill/>
          </p:spPr>
          <p:txBody>
            <a:bodyPr wrap="none" rtlCol="0">
              <a:spAutoFit/>
            </a:bodyPr>
            <a:lstStyle/>
            <a:p>
              <a:pPr algn="ctr"/>
              <a:r>
                <a:rPr lang="en-US" sz="2800" dirty="0">
                  <a:latin typeface="Century Gothic" panose="020B0502020202020204" pitchFamily="34" charset="0"/>
                </a:rPr>
                <a:t>25-40%</a:t>
              </a:r>
            </a:p>
          </p:txBody>
        </p:sp>
        <p:sp>
          <p:nvSpPr>
            <p:cNvPr id="41" name="TextBox 40">
              <a:extLst>
                <a:ext uri="{FF2B5EF4-FFF2-40B4-BE49-F238E27FC236}">
                  <a16:creationId xmlns:a16="http://schemas.microsoft.com/office/drawing/2014/main" id="{23D2BE6B-D044-6943-A31D-A015373DCF23}"/>
                </a:ext>
              </a:extLst>
            </p:cNvPr>
            <p:cNvSpPr txBox="1"/>
            <p:nvPr/>
          </p:nvSpPr>
          <p:spPr>
            <a:xfrm>
              <a:off x="9826061" y="2481988"/>
              <a:ext cx="1377300" cy="523220"/>
            </a:xfrm>
            <a:prstGeom prst="rect">
              <a:avLst/>
            </a:prstGeom>
            <a:noFill/>
          </p:spPr>
          <p:txBody>
            <a:bodyPr wrap="none" rtlCol="0">
              <a:spAutoFit/>
            </a:bodyPr>
            <a:lstStyle/>
            <a:p>
              <a:pPr algn="ctr"/>
              <a:r>
                <a:rPr lang="en-US" sz="2800" dirty="0">
                  <a:latin typeface="Century Gothic" panose="020B0502020202020204" pitchFamily="34" charset="0"/>
                </a:rPr>
                <a:t>40-60%</a:t>
              </a:r>
            </a:p>
          </p:txBody>
        </p:sp>
        <p:sp>
          <p:nvSpPr>
            <p:cNvPr id="42" name="TextBox 41">
              <a:extLst>
                <a:ext uri="{FF2B5EF4-FFF2-40B4-BE49-F238E27FC236}">
                  <a16:creationId xmlns:a16="http://schemas.microsoft.com/office/drawing/2014/main" id="{AD0C7C7A-DCB3-E84C-B819-9B1AC29B30AB}"/>
                </a:ext>
              </a:extLst>
            </p:cNvPr>
            <p:cNvSpPr txBox="1"/>
            <p:nvPr/>
          </p:nvSpPr>
          <p:spPr>
            <a:xfrm>
              <a:off x="13241886" y="2458314"/>
              <a:ext cx="1377300" cy="523220"/>
            </a:xfrm>
            <a:prstGeom prst="rect">
              <a:avLst/>
            </a:prstGeom>
            <a:noFill/>
          </p:spPr>
          <p:txBody>
            <a:bodyPr wrap="none" rtlCol="0">
              <a:spAutoFit/>
            </a:bodyPr>
            <a:lstStyle/>
            <a:p>
              <a:pPr algn="ctr"/>
              <a:r>
                <a:rPr lang="en-US" sz="2800" dirty="0">
                  <a:latin typeface="Century Gothic" panose="020B0502020202020204" pitchFamily="34" charset="0"/>
                </a:rPr>
                <a:t>60-75%</a:t>
              </a:r>
            </a:p>
          </p:txBody>
        </p:sp>
        <p:sp>
          <p:nvSpPr>
            <p:cNvPr id="43" name="TextBox 42">
              <a:extLst>
                <a:ext uri="{FF2B5EF4-FFF2-40B4-BE49-F238E27FC236}">
                  <a16:creationId xmlns:a16="http://schemas.microsoft.com/office/drawing/2014/main" id="{9A92F4C7-682A-9A47-9617-B500BD245835}"/>
                </a:ext>
              </a:extLst>
            </p:cNvPr>
            <p:cNvSpPr txBox="1"/>
            <p:nvPr/>
          </p:nvSpPr>
          <p:spPr>
            <a:xfrm>
              <a:off x="17713963" y="2471054"/>
              <a:ext cx="1377300" cy="523220"/>
            </a:xfrm>
            <a:prstGeom prst="rect">
              <a:avLst/>
            </a:prstGeom>
            <a:noFill/>
          </p:spPr>
          <p:txBody>
            <a:bodyPr wrap="none" rtlCol="0">
              <a:spAutoFit/>
            </a:bodyPr>
            <a:lstStyle/>
            <a:p>
              <a:pPr algn="ctr"/>
              <a:r>
                <a:rPr lang="en-US" sz="2800" dirty="0">
                  <a:latin typeface="Century Gothic" panose="020B0502020202020204" pitchFamily="34" charset="0"/>
                </a:rPr>
                <a:t>75-95%</a:t>
              </a:r>
            </a:p>
          </p:txBody>
        </p:sp>
      </p:grpSp>
      <p:sp>
        <p:nvSpPr>
          <p:cNvPr id="46" name="Oval 45">
            <a:extLst>
              <a:ext uri="{FF2B5EF4-FFF2-40B4-BE49-F238E27FC236}">
                <a16:creationId xmlns:a16="http://schemas.microsoft.com/office/drawing/2014/main" id="{2A32A252-F4F5-534B-AB0A-D8EE138F7B54}"/>
              </a:ext>
            </a:extLst>
          </p:cNvPr>
          <p:cNvSpPr/>
          <p:nvPr/>
        </p:nvSpPr>
        <p:spPr>
          <a:xfrm>
            <a:off x="5061786" y="8191461"/>
            <a:ext cx="2102929" cy="2102929"/>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A   F</a:t>
            </a:r>
          </a:p>
          <a:p>
            <a:pPr algn="ctr"/>
            <a:r>
              <a:rPr lang="en-US" sz="3200" dirty="0">
                <a:solidFill>
                  <a:schemeClr val="bg1"/>
                </a:solidFill>
              </a:rPr>
              <a:t>L</a:t>
            </a:r>
          </a:p>
        </p:txBody>
      </p:sp>
      <p:sp>
        <p:nvSpPr>
          <p:cNvPr id="48" name="Oval 47">
            <a:extLst>
              <a:ext uri="{FF2B5EF4-FFF2-40B4-BE49-F238E27FC236}">
                <a16:creationId xmlns:a16="http://schemas.microsoft.com/office/drawing/2014/main" id="{635BE009-6784-D542-A2D5-5237F1BB6F2D}"/>
              </a:ext>
            </a:extLst>
          </p:cNvPr>
          <p:cNvSpPr/>
          <p:nvPr/>
        </p:nvSpPr>
        <p:spPr>
          <a:xfrm>
            <a:off x="5783510" y="4546870"/>
            <a:ext cx="2102929" cy="2102929"/>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C</a:t>
            </a:r>
          </a:p>
        </p:txBody>
      </p:sp>
      <p:sp>
        <p:nvSpPr>
          <p:cNvPr id="49" name="Oval 48">
            <a:extLst>
              <a:ext uri="{FF2B5EF4-FFF2-40B4-BE49-F238E27FC236}">
                <a16:creationId xmlns:a16="http://schemas.microsoft.com/office/drawing/2014/main" id="{35054366-39D4-9E41-97A8-231F7E7B816B}"/>
              </a:ext>
            </a:extLst>
          </p:cNvPr>
          <p:cNvSpPr/>
          <p:nvPr/>
        </p:nvSpPr>
        <p:spPr>
          <a:xfrm>
            <a:off x="7714069" y="7139996"/>
            <a:ext cx="2645414" cy="2645414"/>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D</a:t>
            </a:r>
          </a:p>
          <a:p>
            <a:pPr algn="ctr"/>
            <a:endParaRPr lang="en-US" sz="3200" dirty="0">
              <a:solidFill>
                <a:schemeClr val="bg1"/>
              </a:solidFill>
            </a:endParaRPr>
          </a:p>
          <a:p>
            <a:pPr algn="ctr"/>
            <a:r>
              <a:rPr lang="en-US" sz="3200" dirty="0">
                <a:solidFill>
                  <a:schemeClr val="bg1"/>
                </a:solidFill>
              </a:rPr>
              <a:t>J      E</a:t>
            </a:r>
          </a:p>
        </p:txBody>
      </p:sp>
      <p:sp>
        <p:nvSpPr>
          <p:cNvPr id="50" name="Oval 49">
            <a:extLst>
              <a:ext uri="{FF2B5EF4-FFF2-40B4-BE49-F238E27FC236}">
                <a16:creationId xmlns:a16="http://schemas.microsoft.com/office/drawing/2014/main" id="{B29E57A2-5225-7845-BB61-3BFB9B3BC586}"/>
              </a:ext>
            </a:extLst>
          </p:cNvPr>
          <p:cNvSpPr/>
          <p:nvPr/>
        </p:nvSpPr>
        <p:spPr>
          <a:xfrm>
            <a:off x="13245796" y="3403795"/>
            <a:ext cx="958252" cy="958252"/>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latin typeface="Century Gothic" panose="020B0502020202020204" pitchFamily="34" charset="0"/>
              </a:rPr>
              <a:t>K</a:t>
            </a:r>
          </a:p>
        </p:txBody>
      </p:sp>
      <p:sp>
        <p:nvSpPr>
          <p:cNvPr id="51" name="Oval 50">
            <a:extLst>
              <a:ext uri="{FF2B5EF4-FFF2-40B4-BE49-F238E27FC236}">
                <a16:creationId xmlns:a16="http://schemas.microsoft.com/office/drawing/2014/main" id="{8290AAAC-4075-FA40-9444-12AB934F99A9}"/>
              </a:ext>
            </a:extLst>
          </p:cNvPr>
          <p:cNvSpPr/>
          <p:nvPr/>
        </p:nvSpPr>
        <p:spPr>
          <a:xfrm>
            <a:off x="8988664" y="3852623"/>
            <a:ext cx="1460260" cy="1460260"/>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G</a:t>
            </a:r>
          </a:p>
        </p:txBody>
      </p:sp>
      <p:graphicFrame>
        <p:nvGraphicFramePr>
          <p:cNvPr id="45" name="Table 44">
            <a:extLst>
              <a:ext uri="{FF2B5EF4-FFF2-40B4-BE49-F238E27FC236}">
                <a16:creationId xmlns:a16="http://schemas.microsoft.com/office/drawing/2014/main" id="{AD5C1D16-26DB-B943-9676-C7629554EECD}"/>
              </a:ext>
            </a:extLst>
          </p:cNvPr>
          <p:cNvGraphicFramePr>
            <a:graphicFrameLocks noGrp="1"/>
          </p:cNvGraphicFramePr>
          <p:nvPr>
            <p:extLst>
              <p:ext uri="{D42A27DB-BD31-4B8C-83A1-F6EECF244321}">
                <p14:modId xmlns:p14="http://schemas.microsoft.com/office/powerpoint/2010/main" val="311835886"/>
              </p:ext>
            </p:extLst>
          </p:nvPr>
        </p:nvGraphicFramePr>
        <p:xfrm>
          <a:off x="16548213" y="2203670"/>
          <a:ext cx="6752706" cy="10508450"/>
        </p:xfrm>
        <a:graphic>
          <a:graphicData uri="http://schemas.openxmlformats.org/drawingml/2006/table">
            <a:tbl>
              <a:tblPr firstRow="1" bandRow="1">
                <a:tableStyleId>{2D5ABB26-0587-4C30-8999-92F81FD0307C}</a:tableStyleId>
              </a:tblPr>
              <a:tblGrid>
                <a:gridCol w="708472">
                  <a:extLst>
                    <a:ext uri="{9D8B030D-6E8A-4147-A177-3AD203B41FA5}">
                      <a16:colId xmlns:a16="http://schemas.microsoft.com/office/drawing/2014/main" val="772759076"/>
                    </a:ext>
                  </a:extLst>
                </a:gridCol>
                <a:gridCol w="6044234">
                  <a:extLst>
                    <a:ext uri="{9D8B030D-6E8A-4147-A177-3AD203B41FA5}">
                      <a16:colId xmlns:a16="http://schemas.microsoft.com/office/drawing/2014/main" val="3423679153"/>
                    </a:ext>
                  </a:extLst>
                </a:gridCol>
              </a:tblGrid>
              <a:tr h="1050845">
                <a:tc>
                  <a:txBody>
                    <a:bodyPr/>
                    <a:lstStyle/>
                    <a:p>
                      <a:pPr algn="ctr"/>
                      <a:r>
                        <a:rPr lang="en-US" sz="2400" dirty="0">
                          <a:solidFill>
                            <a:schemeClr val="bg1"/>
                          </a:solidFill>
                          <a:latin typeface="Century Gothic" panose="020B0502020202020204" pitchFamily="34" charset="0"/>
                        </a:rPr>
                        <a:t>A</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Example</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5926512"/>
                  </a:ext>
                </a:extLst>
              </a:tr>
              <a:tr h="1050845">
                <a:tc>
                  <a:txBody>
                    <a:bodyPr/>
                    <a:lstStyle/>
                    <a:p>
                      <a:pPr algn="ctr"/>
                      <a:r>
                        <a:rPr lang="en-US" sz="2400" dirty="0">
                          <a:solidFill>
                            <a:schemeClr val="bg1"/>
                          </a:solidFill>
                          <a:latin typeface="Century Gothic" panose="020B0502020202020204" pitchFamily="34" charset="0"/>
                        </a:rPr>
                        <a:t>B</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Example</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255782881"/>
                  </a:ext>
                </a:extLst>
              </a:tr>
              <a:tr h="1050845">
                <a:tc>
                  <a:txBody>
                    <a:bodyPr/>
                    <a:lstStyle/>
                    <a:p>
                      <a:pPr algn="ctr"/>
                      <a:r>
                        <a:rPr lang="en-US" sz="2400" dirty="0">
                          <a:solidFill>
                            <a:schemeClr val="bg1"/>
                          </a:solidFill>
                          <a:latin typeface="Century Gothic" panose="020B0502020202020204" pitchFamily="34" charset="0"/>
                        </a:rPr>
                        <a:t>C</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Example</a:t>
                      </a:r>
                      <a:endParaRPr lang="en-US" sz="1800" dirty="0">
                        <a:solidFill>
                          <a:schemeClr val="bg1"/>
                        </a:solidFill>
                        <a:latin typeface="Century Gothic" panose="020B0502020202020204" pitchFamily="34" charset="0"/>
                      </a:endParaRP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09031738"/>
                  </a:ext>
                </a:extLst>
              </a:tr>
              <a:tr h="1050845">
                <a:tc>
                  <a:txBody>
                    <a:bodyPr/>
                    <a:lstStyle/>
                    <a:p>
                      <a:pPr algn="ctr"/>
                      <a:r>
                        <a:rPr lang="en-US" sz="2400" dirty="0">
                          <a:solidFill>
                            <a:schemeClr val="bg1"/>
                          </a:solidFill>
                          <a:latin typeface="Century Gothic" panose="020B0502020202020204" pitchFamily="34" charset="0"/>
                        </a:rPr>
                        <a:t>D</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Example</a:t>
                      </a:r>
                      <a:endParaRPr lang="en-US" sz="1800" dirty="0">
                        <a:solidFill>
                          <a:schemeClr val="bg1"/>
                        </a:solidFill>
                        <a:latin typeface="Century Gothic" panose="020B0502020202020204" pitchFamily="34" charset="0"/>
                      </a:endParaRP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096544282"/>
                  </a:ext>
                </a:extLst>
              </a:tr>
              <a:tr h="1050845">
                <a:tc>
                  <a:txBody>
                    <a:bodyPr/>
                    <a:lstStyle/>
                    <a:p>
                      <a:pPr algn="ctr"/>
                      <a:r>
                        <a:rPr lang="en-US" sz="2400" dirty="0">
                          <a:solidFill>
                            <a:schemeClr val="bg1"/>
                          </a:solidFill>
                          <a:latin typeface="Century Gothic" panose="020B0502020202020204" pitchFamily="34" charset="0"/>
                        </a:rPr>
                        <a:t>E</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Example</a:t>
                      </a:r>
                      <a:endParaRPr lang="en-US" sz="1800" dirty="0">
                        <a:solidFill>
                          <a:schemeClr val="bg1"/>
                        </a:solidFill>
                        <a:latin typeface="Century Gothic" panose="020B0502020202020204" pitchFamily="34" charset="0"/>
                      </a:endParaRP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931381709"/>
                  </a:ext>
                </a:extLst>
              </a:tr>
              <a:tr h="1050845">
                <a:tc>
                  <a:txBody>
                    <a:bodyPr/>
                    <a:lstStyle/>
                    <a:p>
                      <a:pPr algn="ctr"/>
                      <a:r>
                        <a:rPr lang="en-US" sz="2400" dirty="0">
                          <a:solidFill>
                            <a:schemeClr val="bg1"/>
                          </a:solidFill>
                          <a:latin typeface="Century Gothic" panose="020B0502020202020204" pitchFamily="34" charset="0"/>
                        </a:rPr>
                        <a:t>F</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Example</a:t>
                      </a:r>
                      <a:endParaRPr lang="en-US" sz="1800" dirty="0">
                        <a:solidFill>
                          <a:schemeClr val="bg1"/>
                        </a:solidFill>
                        <a:latin typeface="Century Gothic" panose="020B0502020202020204" pitchFamily="34" charset="0"/>
                      </a:endParaRP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19349635"/>
                  </a:ext>
                </a:extLst>
              </a:tr>
              <a:tr h="1050845">
                <a:tc>
                  <a:txBody>
                    <a:bodyPr/>
                    <a:lstStyle/>
                    <a:p>
                      <a:pPr algn="ctr"/>
                      <a:r>
                        <a:rPr lang="en-US" sz="2400" dirty="0">
                          <a:solidFill>
                            <a:schemeClr val="bg1"/>
                          </a:solidFill>
                          <a:latin typeface="Century Gothic" panose="020B0502020202020204" pitchFamily="34" charset="0"/>
                        </a:rPr>
                        <a:t>G</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Example</a:t>
                      </a:r>
                      <a:endParaRPr lang="en-US" sz="1800" dirty="0">
                        <a:solidFill>
                          <a:schemeClr val="bg1"/>
                        </a:solidFill>
                        <a:latin typeface="Century Gothic" panose="020B0502020202020204" pitchFamily="34" charset="0"/>
                      </a:endParaRP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4058676684"/>
                  </a:ext>
                </a:extLst>
              </a:tr>
              <a:tr h="1050845">
                <a:tc>
                  <a:txBody>
                    <a:bodyPr/>
                    <a:lstStyle/>
                    <a:p>
                      <a:pPr algn="ctr"/>
                      <a:r>
                        <a:rPr lang="en-US" sz="2400" dirty="0">
                          <a:solidFill>
                            <a:schemeClr val="bg1"/>
                          </a:solidFill>
                          <a:latin typeface="Century Gothic" panose="020B0502020202020204" pitchFamily="34" charset="0"/>
                        </a:rPr>
                        <a:t>H</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Example</a:t>
                      </a:r>
                      <a:endParaRPr lang="en-US" sz="1800" dirty="0">
                        <a:solidFill>
                          <a:schemeClr val="bg1"/>
                        </a:solidFill>
                        <a:latin typeface="Century Gothic" panose="020B0502020202020204" pitchFamily="34" charset="0"/>
                      </a:endParaRP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6282165"/>
                  </a:ext>
                </a:extLst>
              </a:tr>
              <a:tr h="1050845">
                <a:tc>
                  <a:txBody>
                    <a:bodyPr/>
                    <a:lstStyle/>
                    <a:p>
                      <a:pPr algn="ctr"/>
                      <a:r>
                        <a:rPr lang="en-US" sz="2400" dirty="0">
                          <a:solidFill>
                            <a:schemeClr val="bg1"/>
                          </a:solidFill>
                          <a:latin typeface="Century Gothic" panose="020B0502020202020204" pitchFamily="34" charset="0"/>
                        </a:rPr>
                        <a:t>I</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Example</a:t>
                      </a:r>
                      <a:endParaRPr lang="en-US" sz="1800" dirty="0">
                        <a:solidFill>
                          <a:schemeClr val="bg1"/>
                        </a:solidFill>
                        <a:latin typeface="Century Gothic" panose="020B0502020202020204" pitchFamily="34" charset="0"/>
                      </a:endParaRP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13752472"/>
                  </a:ext>
                </a:extLst>
              </a:tr>
              <a:tr h="1050845">
                <a:tc>
                  <a:txBody>
                    <a:bodyPr/>
                    <a:lstStyle/>
                    <a:p>
                      <a:pPr algn="ctr"/>
                      <a:r>
                        <a:rPr lang="en-US" sz="2400" dirty="0">
                          <a:solidFill>
                            <a:schemeClr val="bg1"/>
                          </a:solidFill>
                          <a:latin typeface="Century Gothic" panose="020B0502020202020204" pitchFamily="34" charset="0"/>
                        </a:rPr>
                        <a:t>J</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0" lang="en-US" sz="18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Example</a:t>
                      </a:r>
                      <a:endParaRPr lang="en-US" sz="1800" dirty="0">
                        <a:solidFill>
                          <a:schemeClr val="bg1"/>
                        </a:solidFill>
                        <a:latin typeface="Century Gothic" panose="020B0502020202020204" pitchFamily="34" charset="0"/>
                      </a:endParaRP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727577250"/>
                  </a:ext>
                </a:extLst>
              </a:tr>
            </a:tbl>
          </a:graphicData>
        </a:graphic>
      </p:graphicFrame>
    </p:spTree>
    <p:extLst>
      <p:ext uri="{BB962C8B-B14F-4D97-AF65-F5344CB8AC3E}">
        <p14:creationId xmlns:p14="http://schemas.microsoft.com/office/powerpoint/2010/main" val="199694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93000">
              <a:schemeClr val="bg1">
                <a:lumMod val="85000"/>
              </a:schemeClr>
            </a:gs>
            <a:gs pos="0">
              <a:schemeClr val="bg1">
                <a:lumMod val="9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1575171" y="2101943"/>
          <a:ext cx="20449099" cy="4935418"/>
        </p:xfrm>
        <a:graphic>
          <a:graphicData uri="http://schemas.openxmlformats.org/drawingml/2006/table">
            <a:tbl>
              <a:tblPr firstRow="1" firstCol="1" bandRow="1">
                <a:tableStyleId>{5C22544A-7EE6-4342-B048-85BDC9FD1C3A}</a:tableStyleId>
              </a:tblPr>
              <a:tblGrid>
                <a:gridCol w="20449099">
                  <a:extLst>
                    <a:ext uri="{9D8B030D-6E8A-4147-A177-3AD203B41FA5}">
                      <a16:colId xmlns:a16="http://schemas.microsoft.com/office/drawing/2014/main" val="2161760999"/>
                    </a:ext>
                  </a:extLst>
                </a:gridCol>
              </a:tblGrid>
              <a:tr h="4935418">
                <a:tc>
                  <a:txBody>
                    <a:bodyPr/>
                    <a:lstStyle/>
                    <a:p>
                      <a:pPr marL="0" marR="0" algn="ctr">
                        <a:spcBef>
                          <a:spcPts val="0"/>
                        </a:spcBef>
                        <a:spcAft>
                          <a:spcPts val="0"/>
                        </a:spcAft>
                      </a:pPr>
                      <a:r>
                        <a:rPr lang="en-US" sz="3200" b="1" dirty="0">
                          <a:solidFill>
                            <a:schemeClr val="tx1"/>
                          </a:solidFill>
                          <a:effectLst/>
                          <a:latin typeface="Century Gothic" panose="020B0502020202020204" pitchFamily="34" charset="0"/>
                        </a:rPr>
                        <a:t>DISCLAIMER</a:t>
                      </a:r>
                      <a:endParaRPr lang="en-US" sz="2400" b="1" dirty="0">
                        <a:solidFill>
                          <a:schemeClr val="tx1"/>
                        </a:solidFill>
                        <a:effectLst/>
                        <a:latin typeface="Century Gothic" panose="020B0502020202020204" pitchFamily="34" charset="0"/>
                      </a:endParaRPr>
                    </a:p>
                    <a:p>
                      <a:pPr marL="0" marR="0">
                        <a:spcBef>
                          <a:spcPts val="0"/>
                        </a:spcBef>
                        <a:spcAft>
                          <a:spcPts val="0"/>
                        </a:spcAft>
                      </a:pPr>
                      <a:r>
                        <a:rPr lang="en-US" sz="2400" b="0" dirty="0">
                          <a:solidFill>
                            <a:schemeClr val="tx1"/>
                          </a:solidFill>
                          <a:effectLst/>
                          <a:latin typeface="Century Gothic" panose="020B0502020202020204" pitchFamily="34" charset="0"/>
                        </a:rPr>
                        <a:t> </a:t>
                      </a:r>
                    </a:p>
                    <a:p>
                      <a:pPr marL="0" marR="0">
                        <a:spcBef>
                          <a:spcPts val="0"/>
                        </a:spcBef>
                        <a:spcAft>
                          <a:spcPts val="0"/>
                        </a:spcAft>
                      </a:pPr>
                      <a:r>
                        <a:rPr lang="en-US" sz="28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2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457081" marR="146012"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3233856876"/>
      </p:ext>
    </p:extLst>
  </p:cSld>
  <p:clrMapOvr>
    <a:masterClrMapping/>
  </p:clrMapOvr>
</p:sld>
</file>

<file path=ppt/theme/theme1.xml><?xml version="1.0" encoding="utf-8"?>
<a:theme xmlns:a="http://schemas.openxmlformats.org/drawingml/2006/main" name="IC-Product-Portfolio-Risk-Assessment_PowerPoint">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IC-Product-Portfolio-Risk-Assessment_PowerPoint" id="{C5A18040-8999-B249-9C1A-3D557486CFED}" vid="{671BDEA4-B923-4B4E-B4C7-165C8264F0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IC-Product-Portfolio-Risk-Assessment_PowerPoint - SR edits</Template>
  <TotalTime>1</TotalTime>
  <Words>193</Words>
  <Application>Microsoft Office PowerPoint</Application>
  <PresentationFormat>Произвольный</PresentationFormat>
  <Paragraphs>60</Paragraphs>
  <Slides>2</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vt:i4>
      </vt:variant>
    </vt:vector>
  </HeadingPairs>
  <TitlesOfParts>
    <vt:vector size="8" baseType="lpstr">
      <vt:lpstr>Arial</vt:lpstr>
      <vt:lpstr>Century Gothic</vt:lpstr>
      <vt:lpstr>Corbel</vt:lpstr>
      <vt:lpstr>Gill Sans MT</vt:lpstr>
      <vt:lpstr>Open Sans Light</vt:lpstr>
      <vt:lpstr>IC-Product-Portfolio-Risk-Assessment_PowerPoint</vt:lpstr>
      <vt:lpstr>Презентация PowerPoint</vt:lpstr>
      <vt:lpstr>Презентация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2020-06-12T17:49:12Z</dcterms:created>
  <dcterms:modified xsi:type="dcterms:W3CDTF">2020-06-12T17:51:09Z</dcterms:modified>
</cp:coreProperties>
</file>