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8746F"/>
    <a:srgbClr val="0C948D"/>
    <a:srgbClr val="11B8AE"/>
    <a:srgbClr val="16D8CB"/>
    <a:srgbClr val="1AE8DA"/>
    <a:srgbClr val="39ADB7"/>
    <a:srgbClr val="A0CE55"/>
    <a:srgbClr val="DDB84F"/>
    <a:srgbClr val="B75B27"/>
    <a:srgbClr val="FFC7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it.ly/37nqwfb"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pic>
        <p:nvPicPr>
          <p:cNvPr id="8" name="Picture 7" descr="A picture containing drawing&#10;&#10;Description automatically generated">
            <a:extLst>
              <a:ext uri="{FF2B5EF4-FFF2-40B4-BE49-F238E27FC236}">
                <a16:creationId xmlns:a16="http://schemas.microsoft.com/office/drawing/2014/main" id="{775C667F-C536-6E4E-B2BF-7F98EB18B272}"/>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2844800" y="2542744"/>
            <a:ext cx="20570134" cy="10407712"/>
          </a:xfrm>
          <a:prstGeom prst="rect">
            <a:avLst/>
          </a:prstGeom>
        </p:spPr>
      </p:pic>
      <p:graphicFrame>
        <p:nvGraphicFramePr>
          <p:cNvPr id="35" name="Table 34">
            <a:extLst>
              <a:ext uri="{FF2B5EF4-FFF2-40B4-BE49-F238E27FC236}">
                <a16:creationId xmlns:a16="http://schemas.microsoft.com/office/drawing/2014/main" id="{CCE37232-A3E5-2044-A79C-249792215117}"/>
              </a:ext>
            </a:extLst>
          </p:cNvPr>
          <p:cNvGraphicFramePr>
            <a:graphicFrameLocks noGrp="1"/>
          </p:cNvGraphicFramePr>
          <p:nvPr>
            <p:extLst>
              <p:ext uri="{D42A27DB-BD31-4B8C-83A1-F6EECF244321}">
                <p14:modId xmlns:p14="http://schemas.microsoft.com/office/powerpoint/2010/main" val="4292420923"/>
              </p:ext>
            </p:extLst>
          </p:nvPr>
        </p:nvGraphicFramePr>
        <p:xfrm>
          <a:off x="910700" y="2374737"/>
          <a:ext cx="22556250" cy="10725004"/>
        </p:xfrm>
        <a:graphic>
          <a:graphicData uri="http://schemas.openxmlformats.org/drawingml/2006/table">
            <a:tbl>
              <a:tblPr firstRow="1" bandRow="1">
                <a:tableStyleId>{2D5ABB26-0587-4C30-8999-92F81FD0307C}</a:tableStyleId>
              </a:tblPr>
              <a:tblGrid>
                <a:gridCol w="1857900">
                  <a:extLst>
                    <a:ext uri="{9D8B030D-6E8A-4147-A177-3AD203B41FA5}">
                      <a16:colId xmlns:a16="http://schemas.microsoft.com/office/drawing/2014/main" val="772759076"/>
                    </a:ext>
                  </a:extLst>
                </a:gridCol>
                <a:gridCol w="4139670">
                  <a:extLst>
                    <a:ext uri="{9D8B030D-6E8A-4147-A177-3AD203B41FA5}">
                      <a16:colId xmlns:a16="http://schemas.microsoft.com/office/drawing/2014/main" val="3423679153"/>
                    </a:ext>
                  </a:extLst>
                </a:gridCol>
                <a:gridCol w="4139670">
                  <a:extLst>
                    <a:ext uri="{9D8B030D-6E8A-4147-A177-3AD203B41FA5}">
                      <a16:colId xmlns:a16="http://schemas.microsoft.com/office/drawing/2014/main" val="3765650138"/>
                    </a:ext>
                  </a:extLst>
                </a:gridCol>
                <a:gridCol w="4139670">
                  <a:extLst>
                    <a:ext uri="{9D8B030D-6E8A-4147-A177-3AD203B41FA5}">
                      <a16:colId xmlns:a16="http://schemas.microsoft.com/office/drawing/2014/main" val="4220331820"/>
                    </a:ext>
                  </a:extLst>
                </a:gridCol>
                <a:gridCol w="4139670">
                  <a:extLst>
                    <a:ext uri="{9D8B030D-6E8A-4147-A177-3AD203B41FA5}">
                      <a16:colId xmlns:a16="http://schemas.microsoft.com/office/drawing/2014/main" val="243248212"/>
                    </a:ext>
                  </a:extLst>
                </a:gridCol>
                <a:gridCol w="4139670">
                  <a:extLst>
                    <a:ext uri="{9D8B030D-6E8A-4147-A177-3AD203B41FA5}">
                      <a16:colId xmlns:a16="http://schemas.microsoft.com/office/drawing/2014/main" val="2617153782"/>
                    </a:ext>
                  </a:extLst>
                </a:gridCol>
              </a:tblGrid>
              <a:tr h="2681251">
                <a:tc>
                  <a:txBody>
                    <a:bodyPr/>
                    <a:lstStyle/>
                    <a:p>
                      <a:pPr algn="ctr"/>
                      <a:r>
                        <a:rPr lang="en-US" sz="3200" b="0" dirty="0">
                          <a:solidFill>
                            <a:schemeClr val="bg1"/>
                          </a:solidFill>
                          <a:latin typeface="Century Gothic" panose="020B0502020202020204" pitchFamily="34" charset="0"/>
                        </a:rPr>
                        <a:t>Product 1</a:t>
                      </a:r>
                    </a:p>
                  </a:txBody>
                  <a:tcPr vert="vert27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B84F"/>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8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25926512"/>
                  </a:ext>
                </a:extLst>
              </a:tr>
              <a:tr h="2681251">
                <a:tc>
                  <a:txBody>
                    <a:bodyPr/>
                    <a:lstStyle/>
                    <a:p>
                      <a:pPr algn="ctr"/>
                      <a:r>
                        <a:rPr lang="en-US" sz="3200" b="0" dirty="0">
                          <a:solidFill>
                            <a:schemeClr val="bg1"/>
                          </a:solidFill>
                          <a:latin typeface="Century Gothic" panose="020B0502020202020204" pitchFamily="34" charset="0"/>
                        </a:rPr>
                        <a:t>Product 2</a:t>
                      </a:r>
                    </a:p>
                  </a:txBody>
                  <a:tcPr vert="vert27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0CE55"/>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8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3255782881"/>
                  </a:ext>
                </a:extLst>
              </a:tr>
              <a:tr h="2681251">
                <a:tc>
                  <a:txBody>
                    <a:bodyPr/>
                    <a:lstStyle/>
                    <a:p>
                      <a:pPr algn="ctr"/>
                      <a:r>
                        <a:rPr lang="en-US" sz="3200" b="0" dirty="0">
                          <a:solidFill>
                            <a:schemeClr val="bg1"/>
                          </a:solidFill>
                          <a:latin typeface="Century Gothic" panose="020B0502020202020204" pitchFamily="34" charset="0"/>
                        </a:rPr>
                        <a:t>Product 3</a:t>
                      </a:r>
                    </a:p>
                  </a:txBody>
                  <a:tcPr vert="vert27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E8DA"/>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8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1209031738"/>
                  </a:ext>
                </a:extLst>
              </a:tr>
              <a:tr h="2681251">
                <a:tc>
                  <a:txBody>
                    <a:bodyPr/>
                    <a:lstStyle/>
                    <a:p>
                      <a:pPr algn="ctr"/>
                      <a:r>
                        <a:rPr lang="en-US" sz="3200" b="0" dirty="0">
                          <a:solidFill>
                            <a:schemeClr val="bg1"/>
                          </a:solidFill>
                          <a:latin typeface="Century Gothic" panose="020B0502020202020204" pitchFamily="34" charset="0"/>
                        </a:rPr>
                        <a:t>Product 4</a:t>
                      </a:r>
                    </a:p>
                  </a:txBody>
                  <a:tcPr vert="vert27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9ADB7"/>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8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38100" cap="flat" cmpd="sng" algn="ctr">
                      <a:solidFill>
                        <a:schemeClr val="tx1"/>
                      </a:solidFill>
                      <a:prstDash val="sysDot"/>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38100" cap="flat" cmpd="sng" algn="ctr">
                      <a:solidFill>
                        <a:schemeClr val="tx1"/>
                      </a:solidFill>
                      <a:prstDash val="sysDot"/>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2096544282"/>
                  </a:ext>
                </a:extLst>
              </a:tr>
            </a:tbl>
          </a:graphicData>
        </a:graphic>
      </p:graphicFrame>
      <p:pic>
        <p:nvPicPr>
          <p:cNvPr id="6" name="Picture 5">
            <a:hlinkClick r:id="rId4"/>
            <a:extLst>
              <a:ext uri="{FF2B5EF4-FFF2-40B4-BE49-F238E27FC236}">
                <a16:creationId xmlns:a16="http://schemas.microsoft.com/office/drawing/2014/main" id="{011ABEA2-A0A4-2545-BC5F-D7F8CEFC99DC}"/>
              </a:ext>
            </a:extLst>
          </p:cNvPr>
          <p:cNvPicPr>
            <a:picLocks noChangeAspect="1"/>
          </p:cNvPicPr>
          <p:nvPr/>
        </p:nvPicPr>
        <p:blipFill>
          <a:blip r:embed="rId5"/>
          <a:stretch>
            <a:fillRect/>
          </a:stretch>
        </p:blipFill>
        <p:spPr>
          <a:xfrm>
            <a:off x="16932800" y="450272"/>
            <a:ext cx="6534150" cy="90678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0" y="516628"/>
            <a:ext cx="14719309"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PRODUCT STAGES ROADMAP</a:t>
            </a:r>
            <a:endParaRPr lang="en-US" sz="4800" dirty="0">
              <a:solidFill>
                <a:schemeClr val="bg1">
                  <a:lumMod val="65000"/>
                  <a:lumOff val="35000"/>
                </a:schemeClr>
              </a:solidFill>
              <a:latin typeface="Century Gothic" panose="020B0502020202020204" pitchFamily="34" charset="0"/>
            </a:endParaRPr>
          </a:p>
        </p:txBody>
      </p:sp>
      <p:sp>
        <p:nvSpPr>
          <p:cNvPr id="47" name="Rectangle 46">
            <a:extLst>
              <a:ext uri="{FF2B5EF4-FFF2-40B4-BE49-F238E27FC236}">
                <a16:creationId xmlns:a16="http://schemas.microsoft.com/office/drawing/2014/main" id="{1D5D3F6A-184A-8E42-BD85-30995C2CCE55}"/>
              </a:ext>
            </a:extLst>
          </p:cNvPr>
          <p:cNvSpPr/>
          <p:nvPr/>
        </p:nvSpPr>
        <p:spPr>
          <a:xfrm>
            <a:off x="2844800" y="1553371"/>
            <a:ext cx="4023360" cy="715253"/>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spc="300" dirty="0">
                <a:solidFill>
                  <a:schemeClr val="bg1"/>
                </a:solidFill>
                <a:latin typeface="Century Gothic" panose="020B0502020202020204" pitchFamily="34" charset="0"/>
              </a:rPr>
              <a:t>research</a:t>
            </a:r>
          </a:p>
        </p:txBody>
      </p:sp>
      <p:sp>
        <p:nvSpPr>
          <p:cNvPr id="53" name="Rounded Rectangle 52">
            <a:extLst>
              <a:ext uri="{FF2B5EF4-FFF2-40B4-BE49-F238E27FC236}">
                <a16:creationId xmlns:a16="http://schemas.microsoft.com/office/drawing/2014/main" id="{1E8D9B59-3222-9248-9598-A74D92CFC66D}"/>
              </a:ext>
            </a:extLst>
          </p:cNvPr>
          <p:cNvSpPr/>
          <p:nvPr/>
        </p:nvSpPr>
        <p:spPr>
          <a:xfrm>
            <a:off x="11311681" y="5382228"/>
            <a:ext cx="3521919" cy="830998"/>
          </a:xfrm>
          <a:prstGeom prst="roundRect">
            <a:avLst/>
          </a:prstGeom>
          <a:gradFill>
            <a:gsLst>
              <a:gs pos="0">
                <a:schemeClr val="tx1">
                  <a:lumMod val="95000"/>
                  <a:alpha val="70000"/>
                </a:schemeClr>
              </a:gs>
              <a:gs pos="100000">
                <a:schemeClr val="tx1"/>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bg1"/>
                </a:solidFill>
                <a:latin typeface="Century Gothic" panose="020B0502020202020204" pitchFamily="34" charset="0"/>
              </a:rPr>
              <a:t>Mobile App</a:t>
            </a:r>
          </a:p>
        </p:txBody>
      </p:sp>
      <p:sp>
        <p:nvSpPr>
          <p:cNvPr id="21" name="Rectangle 20">
            <a:extLst>
              <a:ext uri="{FF2B5EF4-FFF2-40B4-BE49-F238E27FC236}">
                <a16:creationId xmlns:a16="http://schemas.microsoft.com/office/drawing/2014/main" id="{2190847C-458B-9747-B144-66F5E981C3C0}"/>
              </a:ext>
            </a:extLst>
          </p:cNvPr>
          <p:cNvSpPr/>
          <p:nvPr/>
        </p:nvSpPr>
        <p:spPr>
          <a:xfrm>
            <a:off x="6981493" y="1553371"/>
            <a:ext cx="4023360" cy="715253"/>
          </a:xfrm>
          <a:prstGeom prst="rect">
            <a:avLst/>
          </a:pr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spc="300" dirty="0">
                <a:solidFill>
                  <a:schemeClr val="bg1"/>
                </a:solidFill>
                <a:latin typeface="Century Gothic" panose="020B0502020202020204" pitchFamily="34" charset="0"/>
              </a:rPr>
              <a:t>planning</a:t>
            </a:r>
          </a:p>
        </p:txBody>
      </p:sp>
      <p:sp>
        <p:nvSpPr>
          <p:cNvPr id="22" name="Rectangle 21">
            <a:extLst>
              <a:ext uri="{FF2B5EF4-FFF2-40B4-BE49-F238E27FC236}">
                <a16:creationId xmlns:a16="http://schemas.microsoft.com/office/drawing/2014/main" id="{4E11224D-7CA9-1942-B342-E13410139D7A}"/>
              </a:ext>
            </a:extLst>
          </p:cNvPr>
          <p:cNvSpPr/>
          <p:nvPr/>
        </p:nvSpPr>
        <p:spPr>
          <a:xfrm>
            <a:off x="11118187" y="1553371"/>
            <a:ext cx="4023360" cy="715253"/>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spc="300" dirty="0">
                <a:solidFill>
                  <a:schemeClr val="bg1"/>
                </a:solidFill>
                <a:latin typeface="Century Gothic" panose="020B0502020202020204" pitchFamily="34" charset="0"/>
              </a:rPr>
              <a:t>testing</a:t>
            </a:r>
          </a:p>
        </p:txBody>
      </p:sp>
      <p:sp>
        <p:nvSpPr>
          <p:cNvPr id="23" name="Rectangle 22">
            <a:extLst>
              <a:ext uri="{FF2B5EF4-FFF2-40B4-BE49-F238E27FC236}">
                <a16:creationId xmlns:a16="http://schemas.microsoft.com/office/drawing/2014/main" id="{9C5A70AA-EEFD-CD48-AC81-DD1A68B9657E}"/>
              </a:ext>
            </a:extLst>
          </p:cNvPr>
          <p:cNvSpPr/>
          <p:nvPr/>
        </p:nvSpPr>
        <p:spPr>
          <a:xfrm>
            <a:off x="15254880" y="1553371"/>
            <a:ext cx="4023360" cy="715253"/>
          </a:xfrm>
          <a:prstGeom prst="rect">
            <a:avLst/>
          </a:pr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spc="300" dirty="0">
                <a:solidFill>
                  <a:schemeClr val="bg1"/>
                </a:solidFill>
                <a:latin typeface="Century Gothic" panose="020B0502020202020204" pitchFamily="34" charset="0"/>
              </a:rPr>
              <a:t>release</a:t>
            </a:r>
          </a:p>
        </p:txBody>
      </p:sp>
      <p:sp>
        <p:nvSpPr>
          <p:cNvPr id="24" name="Rectangle 23">
            <a:extLst>
              <a:ext uri="{FF2B5EF4-FFF2-40B4-BE49-F238E27FC236}">
                <a16:creationId xmlns:a16="http://schemas.microsoft.com/office/drawing/2014/main" id="{909C2E1D-7FFD-0B46-AA96-8182A2DC7274}"/>
              </a:ext>
            </a:extLst>
          </p:cNvPr>
          <p:cNvSpPr/>
          <p:nvPr/>
        </p:nvSpPr>
        <p:spPr>
          <a:xfrm>
            <a:off x="19391574" y="1553371"/>
            <a:ext cx="4023360" cy="715253"/>
          </a:xfrm>
          <a:prstGeom prst="rec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spc="300" dirty="0">
                <a:solidFill>
                  <a:schemeClr val="bg1"/>
                </a:solidFill>
                <a:latin typeface="Century Gothic" panose="020B0502020202020204" pitchFamily="34" charset="0"/>
              </a:rPr>
              <a:t>assessment</a:t>
            </a:r>
          </a:p>
        </p:txBody>
      </p:sp>
      <p:sp>
        <p:nvSpPr>
          <p:cNvPr id="27" name="Rounded Rectangle 26">
            <a:extLst>
              <a:ext uri="{FF2B5EF4-FFF2-40B4-BE49-F238E27FC236}">
                <a16:creationId xmlns:a16="http://schemas.microsoft.com/office/drawing/2014/main" id="{AE453698-93BB-E643-85A3-19D1A910D80A}"/>
              </a:ext>
            </a:extLst>
          </p:cNvPr>
          <p:cNvSpPr/>
          <p:nvPr/>
        </p:nvSpPr>
        <p:spPr>
          <a:xfrm>
            <a:off x="19518574" y="10690828"/>
            <a:ext cx="3595426" cy="1170972"/>
          </a:xfrm>
          <a:prstGeom prst="roundRect">
            <a:avLst/>
          </a:prstGeom>
          <a:gradFill>
            <a:gsLst>
              <a:gs pos="0">
                <a:schemeClr val="tx1">
                  <a:lumMod val="95000"/>
                  <a:alpha val="70000"/>
                </a:schemeClr>
              </a:gs>
              <a:gs pos="100000">
                <a:schemeClr val="tx1"/>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bg1"/>
                </a:solidFill>
                <a:latin typeface="Century Gothic" panose="020B0502020202020204" pitchFamily="34" charset="0"/>
              </a:rPr>
              <a:t>Launch Event Scheduled</a:t>
            </a:r>
          </a:p>
        </p:txBody>
      </p:sp>
      <p:sp>
        <p:nvSpPr>
          <p:cNvPr id="28" name="Rectangle 27">
            <a:extLst>
              <a:ext uri="{FF2B5EF4-FFF2-40B4-BE49-F238E27FC236}">
                <a16:creationId xmlns:a16="http://schemas.microsoft.com/office/drawing/2014/main" id="{BCFBC255-26C1-454E-A23C-8A2377F239FC}"/>
              </a:ext>
            </a:extLst>
          </p:cNvPr>
          <p:cNvSpPr/>
          <p:nvPr/>
        </p:nvSpPr>
        <p:spPr>
          <a:xfrm>
            <a:off x="2826908" y="1553371"/>
            <a:ext cx="182880" cy="715253"/>
          </a:xfrm>
          <a:prstGeom prst="rect">
            <a:avLst/>
          </a:prstGeom>
          <a:solidFill>
            <a:srgbClr val="1AE8D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29" name="Rectangle 28">
            <a:extLst>
              <a:ext uri="{FF2B5EF4-FFF2-40B4-BE49-F238E27FC236}">
                <a16:creationId xmlns:a16="http://schemas.microsoft.com/office/drawing/2014/main" id="{E8C56C57-9DAB-3A40-A56B-7A58F5104DE7}"/>
              </a:ext>
            </a:extLst>
          </p:cNvPr>
          <p:cNvSpPr/>
          <p:nvPr/>
        </p:nvSpPr>
        <p:spPr>
          <a:xfrm>
            <a:off x="6963601" y="1553371"/>
            <a:ext cx="182880" cy="715253"/>
          </a:xfrm>
          <a:prstGeom prst="rect">
            <a:avLst/>
          </a:prstGeom>
          <a:solidFill>
            <a:srgbClr val="16D8CB">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31" name="Rectangle 30">
            <a:extLst>
              <a:ext uri="{FF2B5EF4-FFF2-40B4-BE49-F238E27FC236}">
                <a16:creationId xmlns:a16="http://schemas.microsoft.com/office/drawing/2014/main" id="{8CA9A57C-AC4B-E849-BC00-D02A035811C5}"/>
              </a:ext>
            </a:extLst>
          </p:cNvPr>
          <p:cNvSpPr/>
          <p:nvPr/>
        </p:nvSpPr>
        <p:spPr>
          <a:xfrm>
            <a:off x="11100295" y="1553371"/>
            <a:ext cx="182880" cy="715253"/>
          </a:xfrm>
          <a:prstGeom prst="rect">
            <a:avLst/>
          </a:prstGeom>
          <a:solidFill>
            <a:srgbClr val="11B8AE">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32" name="Rectangle 31">
            <a:extLst>
              <a:ext uri="{FF2B5EF4-FFF2-40B4-BE49-F238E27FC236}">
                <a16:creationId xmlns:a16="http://schemas.microsoft.com/office/drawing/2014/main" id="{12B41A86-4AF0-EA49-8996-F267EE697257}"/>
              </a:ext>
            </a:extLst>
          </p:cNvPr>
          <p:cNvSpPr/>
          <p:nvPr/>
        </p:nvSpPr>
        <p:spPr>
          <a:xfrm>
            <a:off x="15236988" y="1553371"/>
            <a:ext cx="182880" cy="715253"/>
          </a:xfrm>
          <a:prstGeom prst="rect">
            <a:avLst/>
          </a:prstGeom>
          <a:solidFill>
            <a:srgbClr val="0C948D">
              <a:alpha val="6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33" name="Rectangle 32">
            <a:extLst>
              <a:ext uri="{FF2B5EF4-FFF2-40B4-BE49-F238E27FC236}">
                <a16:creationId xmlns:a16="http://schemas.microsoft.com/office/drawing/2014/main" id="{605116D6-A939-1341-9A7E-EE0E4EBD2A82}"/>
              </a:ext>
            </a:extLst>
          </p:cNvPr>
          <p:cNvSpPr/>
          <p:nvPr/>
        </p:nvSpPr>
        <p:spPr>
          <a:xfrm>
            <a:off x="19373682" y="1553371"/>
            <a:ext cx="182880" cy="715253"/>
          </a:xfrm>
          <a:prstGeom prst="rect">
            <a:avLst/>
          </a:prstGeom>
          <a:solidFill>
            <a:srgbClr val="08746F">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36" name="Rectangle 35">
            <a:extLst>
              <a:ext uri="{FF2B5EF4-FFF2-40B4-BE49-F238E27FC236}">
                <a16:creationId xmlns:a16="http://schemas.microsoft.com/office/drawing/2014/main" id="{A9174C3C-936D-914E-8521-537D7DC191A6}"/>
              </a:ext>
            </a:extLst>
          </p:cNvPr>
          <p:cNvSpPr/>
          <p:nvPr/>
        </p:nvSpPr>
        <p:spPr>
          <a:xfrm>
            <a:off x="6560213" y="1819557"/>
            <a:ext cx="182880" cy="182880"/>
          </a:xfrm>
          <a:prstGeom prst="rect">
            <a:avLst/>
          </a:prstGeom>
          <a:solidFill>
            <a:schemeClr val="tx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39" name="Rectangle 38">
            <a:extLst>
              <a:ext uri="{FF2B5EF4-FFF2-40B4-BE49-F238E27FC236}">
                <a16:creationId xmlns:a16="http://schemas.microsoft.com/office/drawing/2014/main" id="{629E73FC-907F-984F-AE5F-13EBE9C251FD}"/>
              </a:ext>
            </a:extLst>
          </p:cNvPr>
          <p:cNvSpPr/>
          <p:nvPr/>
        </p:nvSpPr>
        <p:spPr>
          <a:xfrm>
            <a:off x="10696906" y="1819557"/>
            <a:ext cx="182880" cy="182880"/>
          </a:xfrm>
          <a:prstGeom prst="rect">
            <a:avLst/>
          </a:prstGeom>
          <a:solidFill>
            <a:schemeClr val="tx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40" name="Rectangle 39">
            <a:extLst>
              <a:ext uri="{FF2B5EF4-FFF2-40B4-BE49-F238E27FC236}">
                <a16:creationId xmlns:a16="http://schemas.microsoft.com/office/drawing/2014/main" id="{CE25947F-F023-7245-B62F-3EF968C305F7}"/>
              </a:ext>
            </a:extLst>
          </p:cNvPr>
          <p:cNvSpPr/>
          <p:nvPr/>
        </p:nvSpPr>
        <p:spPr>
          <a:xfrm>
            <a:off x="14833600" y="1819557"/>
            <a:ext cx="182880" cy="182880"/>
          </a:xfrm>
          <a:prstGeom prst="rect">
            <a:avLst/>
          </a:prstGeom>
          <a:solidFill>
            <a:schemeClr val="tx1">
              <a:lumMod val="65000"/>
              <a:alpha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41" name="Rectangle 40">
            <a:extLst>
              <a:ext uri="{FF2B5EF4-FFF2-40B4-BE49-F238E27FC236}">
                <a16:creationId xmlns:a16="http://schemas.microsoft.com/office/drawing/2014/main" id="{C92D11D1-3039-414C-B7D3-59092F9CE92D}"/>
              </a:ext>
            </a:extLst>
          </p:cNvPr>
          <p:cNvSpPr/>
          <p:nvPr/>
        </p:nvSpPr>
        <p:spPr>
          <a:xfrm>
            <a:off x="18970293" y="1819557"/>
            <a:ext cx="182880" cy="182880"/>
          </a:xfrm>
          <a:prstGeom prst="rect">
            <a:avLst/>
          </a:prstGeom>
          <a:solidFill>
            <a:schemeClr val="tx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
        <p:nvSpPr>
          <p:cNvPr id="42" name="Rectangle 41">
            <a:extLst>
              <a:ext uri="{FF2B5EF4-FFF2-40B4-BE49-F238E27FC236}">
                <a16:creationId xmlns:a16="http://schemas.microsoft.com/office/drawing/2014/main" id="{53EF7A82-1D44-4B42-B0C3-F1C410B4CD1B}"/>
              </a:ext>
            </a:extLst>
          </p:cNvPr>
          <p:cNvSpPr/>
          <p:nvPr/>
        </p:nvSpPr>
        <p:spPr>
          <a:xfrm>
            <a:off x="23106987" y="1819557"/>
            <a:ext cx="182880" cy="182880"/>
          </a:xfrm>
          <a:prstGeom prst="rect">
            <a:avLst/>
          </a:prstGeom>
          <a:solidFill>
            <a:schemeClr val="bg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spc="3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Product-Stages-Roadmap-Template_PowerPoint" id="{3E75C1C0-F6A5-1348-981B-3A7EFDD41472}" vid="{DE33E55A-63E0-B645-8655-7806E9A3BA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IC-Product-Stages-Roadmap-Template_PowerPoint</Template>
  <TotalTime>5</TotalTime>
  <Words>118</Words>
  <Application>Microsoft Office PowerPoint</Application>
  <PresentationFormat>Произвольный</PresentationFormat>
  <Paragraphs>17</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2020-06-12T17:14:55Z</dcterms:created>
  <dcterms:modified xsi:type="dcterms:W3CDTF">2020-06-12T17:19:56Z</dcterms:modified>
  <cp:category/>
</cp:coreProperties>
</file>