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8" r:id="rId2"/>
    <p:sldId id="2235" r:id="rId3"/>
    <p:sldId id="316" r:id="rId4"/>
    <p:sldId id="355" r:id="rId5"/>
    <p:sldId id="2236" r:id="rId6"/>
    <p:sldId id="2237" r:id="rId7"/>
    <p:sldId id="2238" r:id="rId8"/>
    <p:sldId id="354" r:id="rId9"/>
    <p:sldId id="2239" r:id="rId10"/>
    <p:sldId id="2240" r:id="rId11"/>
    <p:sldId id="2241" r:id="rId12"/>
    <p:sldId id="2242" r:id="rId13"/>
    <p:sldId id="356"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61" d="100"/>
          <a:sy n="161" d="100"/>
        </p:scale>
        <p:origin x="128" y="18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6/12/2020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83200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212001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2763727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3713316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171836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723159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6/12/2020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0FDwv9"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0.xml"/><Relationship Id="rId12" Type="http://schemas.openxmlformats.org/officeDocument/2006/relationships/slide" Target="slide1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8.xml"/><Relationship Id="rId11" Type="http://schemas.openxmlformats.org/officeDocument/2006/relationships/slide" Target="slide6.xml"/><Relationship Id="rId5" Type="http://schemas.openxmlformats.org/officeDocument/2006/relationships/slide" Target="slide3.xml"/><Relationship Id="rId10" Type="http://schemas.openxmlformats.org/officeDocument/2006/relationships/slide" Target="slide12.xml"/><Relationship Id="rId4" Type="http://schemas.openxmlformats.org/officeDocument/2006/relationships/slide" Target="slide5.xml"/><Relationship Id="rId9" Type="http://schemas.openxmlformats.org/officeDocument/2006/relationships/slide" Target="slide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POSTMORTEM TEMPLATE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POSTMORTEM</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Project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ID:  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Date: 00/00/0000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MANAGER: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 COULD HAVE BEEN BETTER? </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Weaknesses of project team: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081476"/>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dirty="0">
                <a:latin typeface="Century Gothic" panose="020B0502020202020204" pitchFamily="34" charset="0"/>
              </a:rPr>
              <a:t>Client relationship:</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dirty="0">
                <a:latin typeface="Century Gothic" panose="020B0502020202020204" pitchFamily="34" charset="0"/>
              </a:rPr>
              <a:t>Processes that worked poorly:</a:t>
            </a:r>
          </a:p>
        </p:txBody>
      </p:sp>
    </p:spTree>
    <p:extLst>
      <p:ext uri="{BB962C8B-B14F-4D97-AF65-F5344CB8AC3E}">
        <p14:creationId xmlns:p14="http://schemas.microsoft.com/office/powerpoint/2010/main" val="3792519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KEY TAKEAWAYS</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Lesson 1: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Lesson 2: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21955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Lesson 3: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180508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ACTION ITEMS</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390731532"/>
              </p:ext>
            </p:extLst>
          </p:nvPr>
        </p:nvGraphicFramePr>
        <p:xfrm>
          <a:off x="130335" y="1172294"/>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79198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Action 1: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566282"/>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Action 2: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35402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Action 3: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0" name="Table 9">
            <a:extLst>
              <a:ext uri="{FF2B5EF4-FFF2-40B4-BE49-F238E27FC236}">
                <a16:creationId xmlns:a16="http://schemas.microsoft.com/office/drawing/2014/main" id="{D4E2BAD3-0F43-FB4C-A353-C19C355E8901}"/>
              </a:ext>
            </a:extLst>
          </p:cNvPr>
          <p:cNvGraphicFramePr>
            <a:graphicFrameLocks noGrp="1"/>
          </p:cNvGraphicFramePr>
          <p:nvPr>
            <p:extLst>
              <p:ext uri="{D42A27DB-BD31-4B8C-83A1-F6EECF244321}">
                <p14:modId xmlns:p14="http://schemas.microsoft.com/office/powerpoint/2010/main" val="1811635275"/>
              </p:ext>
            </p:extLst>
          </p:nvPr>
        </p:nvGraphicFramePr>
        <p:xfrm>
          <a:off x="130335" y="2960040"/>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3" name="Table 12">
            <a:extLst>
              <a:ext uri="{FF2B5EF4-FFF2-40B4-BE49-F238E27FC236}">
                <a16:creationId xmlns:a16="http://schemas.microsoft.com/office/drawing/2014/main" id="{0377861E-F418-9947-94FC-8B3BB220AD0F}"/>
              </a:ext>
            </a:extLst>
          </p:cNvPr>
          <p:cNvGraphicFramePr>
            <a:graphicFrameLocks noGrp="1"/>
          </p:cNvGraphicFramePr>
          <p:nvPr>
            <p:extLst>
              <p:ext uri="{D42A27DB-BD31-4B8C-83A1-F6EECF244321}">
                <p14:modId xmlns:p14="http://schemas.microsoft.com/office/powerpoint/2010/main" val="4066156258"/>
              </p:ext>
            </p:extLst>
          </p:nvPr>
        </p:nvGraphicFramePr>
        <p:xfrm>
          <a:off x="130335" y="4747786"/>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BD40C563-B9D3-D84B-B22E-BF148A70458B}"/>
              </a:ext>
            </a:extLst>
          </p:cNvPr>
          <p:cNvSpPr txBox="1">
            <a:spLocks/>
          </p:cNvSpPr>
          <p:nvPr/>
        </p:nvSpPr>
        <p:spPr>
          <a:xfrm>
            <a:off x="0" y="159970"/>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b="1" dirty="0">
                <a:latin typeface="Century Gothic" panose="020B0502020202020204" pitchFamily="34" charset="0"/>
              </a:rPr>
              <a:t>STEPS WE CAN TAKE NOW</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81518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FUTURE PROJECTS</a:t>
            </a:r>
          </a:p>
        </p:txBody>
      </p:sp>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2730236267"/>
              </p:ext>
            </p:extLst>
          </p:nvPr>
        </p:nvGraphicFramePr>
        <p:xfrm>
          <a:off x="309283" y="826526"/>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a:lnSpc>
                          <a:spcPct val="107000"/>
                        </a:lnSpc>
                        <a:spcBef>
                          <a:spcPts val="0"/>
                        </a:spcBef>
                        <a:spcAft>
                          <a:spcPts val="0"/>
                        </a:spcAft>
                      </a:pPr>
                      <a:r>
                        <a:rPr lang="en-US" sz="1200" dirty="0">
                          <a:solidFill>
                            <a:schemeClr val="tx1"/>
                          </a:solidFill>
                          <a:effectLst/>
                          <a:latin typeface="Century Gothic" panose="020B0502020202020204" pitchFamily="34" charset="0"/>
                        </a:rPr>
                        <a:t>DATE</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IDEAS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COMMENTS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2</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3</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4</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5</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6</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7</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8</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9</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10</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188258" y="159970"/>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b="1" dirty="0">
                <a:latin typeface="Century Gothic" panose="020B0502020202020204" pitchFamily="34" charset="0"/>
              </a:rPr>
              <a:t>RECOMMENDATIONS FOR FUTURE PROJECTS</a:t>
            </a:r>
          </a:p>
        </p:txBody>
      </p:sp>
    </p:spTree>
    <p:extLst>
      <p:ext uri="{BB962C8B-B14F-4D97-AF65-F5344CB8AC3E}">
        <p14:creationId xmlns:p14="http://schemas.microsoft.com/office/powerpoint/2010/main" val="2486643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Box 90"/>
          <p:cNvSpPr txBox="1"/>
          <p:nvPr/>
        </p:nvSpPr>
        <p:spPr>
          <a:xfrm>
            <a:off x="3984018" y="371857"/>
            <a:ext cx="4229043" cy="665439"/>
          </a:xfrm>
          <a:prstGeom prst="rect">
            <a:avLst/>
          </a:prstGeom>
          <a:noFill/>
        </p:spPr>
        <p:txBody>
          <a:bodyPr wrap="none" rtlCol="0">
            <a:spAutoFit/>
          </a:bodyPr>
          <a:lstStyle/>
          <a:p>
            <a:pPr algn="ctr">
              <a:lnSpc>
                <a:spcPts val="5000"/>
              </a:lnSpc>
            </a:pPr>
            <a:r>
              <a:rPr lang="en-US" sz="3300" b="1" dirty="0">
                <a:solidFill>
                  <a:schemeClr val="tx2"/>
                </a:solidFill>
                <a:latin typeface="Century Gothic" panose="020B0502020202020204" pitchFamily="34" charset="0"/>
                <a:ea typeface="Montserrat Bold" charset="0"/>
                <a:cs typeface="Montserrat Bold" charset="0"/>
              </a:rPr>
              <a:t>TABLE OF CONTENTS</a:t>
            </a:r>
          </a:p>
        </p:txBody>
      </p:sp>
      <p:sp>
        <p:nvSpPr>
          <p:cNvPr id="68" name="TextBox 67"/>
          <p:cNvSpPr txBox="1"/>
          <p:nvPr/>
        </p:nvSpPr>
        <p:spPr>
          <a:xfrm>
            <a:off x="996666" y="1652681"/>
            <a:ext cx="3009157" cy="553998"/>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EVALUATING PERFORMANCES: </a:t>
            </a:r>
          </a:p>
          <a:p>
            <a:r>
              <a:rPr lang="en-US" sz="1500" b="1" dirty="0">
                <a:solidFill>
                  <a:schemeClr val="tx2"/>
                </a:solidFill>
                <a:latin typeface="Century Gothic" panose="020B0502020202020204" pitchFamily="34" charset="0"/>
                <a:ea typeface="Montserrat Bold" charset="0"/>
                <a:cs typeface="Montserrat Bold" charset="0"/>
              </a:rPr>
              <a:t>GOALS</a:t>
            </a:r>
          </a:p>
        </p:txBody>
      </p:sp>
      <p:sp>
        <p:nvSpPr>
          <p:cNvPr id="71" name="Subtitle 2"/>
          <p:cNvSpPr txBox="1">
            <a:spLocks/>
          </p:cNvSpPr>
          <p:nvPr/>
        </p:nvSpPr>
        <p:spPr>
          <a:xfrm>
            <a:off x="984935" y="210993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2" name="TextBox 71"/>
          <p:cNvSpPr txBox="1"/>
          <p:nvPr/>
        </p:nvSpPr>
        <p:spPr>
          <a:xfrm>
            <a:off x="996666" y="3014097"/>
            <a:ext cx="252184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TIMELINE PERFORMANCES</a:t>
            </a:r>
          </a:p>
        </p:txBody>
      </p:sp>
      <p:sp>
        <p:nvSpPr>
          <p:cNvPr id="73" name="Subtitle 2"/>
          <p:cNvSpPr txBox="1">
            <a:spLocks/>
          </p:cNvSpPr>
          <p:nvPr/>
        </p:nvSpPr>
        <p:spPr>
          <a:xfrm>
            <a:off x="984936"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4" name="TextBox 73">
            <a:hlinkClick r:id="rId3" action="ppaction://hlinksldjump"/>
          </p:cNvPr>
          <p:cNvSpPr txBox="1"/>
          <p:nvPr/>
        </p:nvSpPr>
        <p:spPr>
          <a:xfrm>
            <a:off x="364857" y="274129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75" name="TextBox 74">
            <a:hlinkClick r:id="rId4" action="ppaction://hlinksldjump"/>
          </p:cNvPr>
          <p:cNvSpPr txBox="1"/>
          <p:nvPr/>
        </p:nvSpPr>
        <p:spPr>
          <a:xfrm>
            <a:off x="364856" y="4077055"/>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76" name="TextBox 75">
            <a:hlinkClick r:id="rId5" action="ppaction://hlinksldjump"/>
          </p:cNvPr>
          <p:cNvSpPr txBox="1"/>
          <p:nvPr/>
        </p:nvSpPr>
        <p:spPr>
          <a:xfrm>
            <a:off x="364856" y="138223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996666" y="4363924"/>
            <a:ext cx="2400016"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QUALITY PERFORMANCE</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984936"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39" name="TextBox 38">
            <a:extLst>
              <a:ext uri="{FF2B5EF4-FFF2-40B4-BE49-F238E27FC236}">
                <a16:creationId xmlns:a16="http://schemas.microsoft.com/office/drawing/2014/main" id="{2E873965-B4B5-7649-813A-60B72867106D}"/>
              </a:ext>
            </a:extLst>
          </p:cNvPr>
          <p:cNvSpPr txBox="1"/>
          <p:nvPr/>
        </p:nvSpPr>
        <p:spPr>
          <a:xfrm>
            <a:off x="4886495" y="1635826"/>
            <a:ext cx="1521570" cy="355482"/>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PROJECT PLAN</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4874765" y="1877707"/>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1" name="TextBox 40">
            <a:extLst>
              <a:ext uri="{FF2B5EF4-FFF2-40B4-BE49-F238E27FC236}">
                <a16:creationId xmlns:a16="http://schemas.microsoft.com/office/drawing/2014/main" id="{4AA528A5-04F8-5641-BFBB-7EE167C2D6ED}"/>
              </a:ext>
            </a:extLst>
          </p:cNvPr>
          <p:cNvSpPr txBox="1"/>
          <p:nvPr/>
        </p:nvSpPr>
        <p:spPr>
          <a:xfrm>
            <a:off x="4886495" y="3014097"/>
            <a:ext cx="175881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WENT WELL</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4874765"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5" name="TextBox 44">
            <a:hlinkClick r:id="rId6" action="ppaction://hlinksldjump"/>
            <a:extLst>
              <a:ext uri="{FF2B5EF4-FFF2-40B4-BE49-F238E27FC236}">
                <a16:creationId xmlns:a16="http://schemas.microsoft.com/office/drawing/2014/main" id="{CEB460F6-D2CC-2549-B204-6D2FC6E96268}"/>
              </a:ext>
            </a:extLst>
          </p:cNvPr>
          <p:cNvSpPr txBox="1"/>
          <p:nvPr/>
        </p:nvSpPr>
        <p:spPr>
          <a:xfrm>
            <a:off x="4254686" y="274129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47" name="TextBox 46">
            <a:hlinkClick r:id="rId7" action="ppaction://hlinksldjump"/>
            <a:extLst>
              <a:ext uri="{FF2B5EF4-FFF2-40B4-BE49-F238E27FC236}">
                <a16:creationId xmlns:a16="http://schemas.microsoft.com/office/drawing/2014/main" id="{E7EE68EC-AC78-524A-8041-4BBE245030A6}"/>
              </a:ext>
            </a:extLst>
          </p:cNvPr>
          <p:cNvSpPr txBox="1"/>
          <p:nvPr/>
        </p:nvSpPr>
        <p:spPr>
          <a:xfrm>
            <a:off x="4254685" y="4077055"/>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48" name="TextBox 47">
            <a:hlinkClick r:id="rId8" action="ppaction://hlinksldjump"/>
            <a:extLst>
              <a:ext uri="{FF2B5EF4-FFF2-40B4-BE49-F238E27FC236}">
                <a16:creationId xmlns:a16="http://schemas.microsoft.com/office/drawing/2014/main" id="{C5C82C3E-9D59-9C42-9541-EA6A340A4E5B}"/>
              </a:ext>
            </a:extLst>
          </p:cNvPr>
          <p:cNvSpPr txBox="1"/>
          <p:nvPr/>
        </p:nvSpPr>
        <p:spPr>
          <a:xfrm>
            <a:off x="4254685" y="138223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4886495" y="4363924"/>
            <a:ext cx="3076483"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COULD’VE GONE BETTER?</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4874765"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2" name="TextBox 51">
            <a:extLst>
              <a:ext uri="{FF2B5EF4-FFF2-40B4-BE49-F238E27FC236}">
                <a16:creationId xmlns:a16="http://schemas.microsoft.com/office/drawing/2014/main" id="{4EEAA16D-B0FC-DF44-817B-C7716BDF070C}"/>
              </a:ext>
            </a:extLst>
          </p:cNvPr>
          <p:cNvSpPr txBox="1"/>
          <p:nvPr/>
        </p:nvSpPr>
        <p:spPr>
          <a:xfrm>
            <a:off x="8834382" y="1651985"/>
            <a:ext cx="1478290"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ACTION ITEMS</a:t>
            </a:r>
          </a:p>
        </p:txBody>
      </p:sp>
      <p:sp>
        <p:nvSpPr>
          <p:cNvPr id="53" name="Subtitle 2">
            <a:extLst>
              <a:ext uri="{FF2B5EF4-FFF2-40B4-BE49-F238E27FC236}">
                <a16:creationId xmlns:a16="http://schemas.microsoft.com/office/drawing/2014/main" id="{2BE3F6A3-74CF-D845-80A9-0EBE7F0E7380}"/>
              </a:ext>
            </a:extLst>
          </p:cNvPr>
          <p:cNvSpPr txBox="1">
            <a:spLocks/>
          </p:cNvSpPr>
          <p:nvPr/>
        </p:nvSpPr>
        <p:spPr>
          <a:xfrm>
            <a:off x="8822651" y="1877704"/>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4" name="TextBox 53">
            <a:extLst>
              <a:ext uri="{FF2B5EF4-FFF2-40B4-BE49-F238E27FC236}">
                <a16:creationId xmlns:a16="http://schemas.microsoft.com/office/drawing/2014/main" id="{BF09ACE5-2B8E-BC4C-B189-ED40CFDF7464}"/>
              </a:ext>
            </a:extLst>
          </p:cNvPr>
          <p:cNvSpPr txBox="1"/>
          <p:nvPr/>
        </p:nvSpPr>
        <p:spPr>
          <a:xfrm>
            <a:off x="8834382" y="3014097"/>
            <a:ext cx="177484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FUTURE PROJECTS</a:t>
            </a:r>
          </a:p>
        </p:txBody>
      </p:sp>
      <p:sp>
        <p:nvSpPr>
          <p:cNvPr id="55" name="Subtitle 2">
            <a:extLst>
              <a:ext uri="{FF2B5EF4-FFF2-40B4-BE49-F238E27FC236}">
                <a16:creationId xmlns:a16="http://schemas.microsoft.com/office/drawing/2014/main" id="{119B4597-DD91-A942-9131-DC246271B30F}"/>
              </a:ext>
            </a:extLst>
          </p:cNvPr>
          <p:cNvSpPr txBox="1">
            <a:spLocks/>
          </p:cNvSpPr>
          <p:nvPr/>
        </p:nvSpPr>
        <p:spPr>
          <a:xfrm>
            <a:off x="8822652"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6" name="TextBox 55">
            <a:hlinkClick r:id="rId9" action="ppaction://hlinksldjump"/>
            <a:extLst>
              <a:ext uri="{FF2B5EF4-FFF2-40B4-BE49-F238E27FC236}">
                <a16:creationId xmlns:a16="http://schemas.microsoft.com/office/drawing/2014/main" id="{C5E8B69A-2BD7-F342-ADF5-37815ECD0C26}"/>
              </a:ext>
            </a:extLst>
          </p:cNvPr>
          <p:cNvSpPr txBox="1"/>
          <p:nvPr/>
        </p:nvSpPr>
        <p:spPr>
          <a:xfrm>
            <a:off x="7988311" y="2741290"/>
            <a:ext cx="86754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
        <p:nvSpPr>
          <p:cNvPr id="58" name="TextBox 57">
            <a:hlinkClick r:id="rId10" action="ppaction://hlinksldjump"/>
            <a:extLst>
              <a:ext uri="{FF2B5EF4-FFF2-40B4-BE49-F238E27FC236}">
                <a16:creationId xmlns:a16="http://schemas.microsoft.com/office/drawing/2014/main" id="{527FAEEA-94FF-8245-A80F-B31597AF5642}"/>
              </a:ext>
            </a:extLst>
          </p:cNvPr>
          <p:cNvSpPr txBox="1"/>
          <p:nvPr/>
        </p:nvSpPr>
        <p:spPr>
          <a:xfrm>
            <a:off x="8202572" y="138223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61" name="TextBox 60">
            <a:hlinkClick r:id="rId11" action="ppaction://hlinksldjump"/>
            <a:extLst>
              <a:ext uri="{FF2B5EF4-FFF2-40B4-BE49-F238E27FC236}">
                <a16:creationId xmlns:a16="http://schemas.microsoft.com/office/drawing/2014/main" id="{96B9BF9A-861B-6F4D-977D-EDB41ACC602B}"/>
              </a:ext>
            </a:extLst>
          </p:cNvPr>
          <p:cNvSpPr txBox="1"/>
          <p:nvPr/>
        </p:nvSpPr>
        <p:spPr>
          <a:xfrm>
            <a:off x="364856" y="533979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996666" y="5626667"/>
            <a:ext cx="234551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BUDGET PERFORMANCE</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984936"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9" name="TextBox 68">
            <a:hlinkClick r:id="rId12" action="ppaction://hlinksldjump"/>
            <a:extLst>
              <a:ext uri="{FF2B5EF4-FFF2-40B4-BE49-F238E27FC236}">
                <a16:creationId xmlns:a16="http://schemas.microsoft.com/office/drawing/2014/main" id="{0C065E1B-C0BA-F343-9957-9BA716804E13}"/>
              </a:ext>
            </a:extLst>
          </p:cNvPr>
          <p:cNvSpPr txBox="1"/>
          <p:nvPr/>
        </p:nvSpPr>
        <p:spPr>
          <a:xfrm>
            <a:off x="4254685" y="533979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70" name="TextBox 69">
            <a:extLst>
              <a:ext uri="{FF2B5EF4-FFF2-40B4-BE49-F238E27FC236}">
                <a16:creationId xmlns:a16="http://schemas.microsoft.com/office/drawing/2014/main" id="{09FAC46B-C220-5942-83DF-C2BD98963F9D}"/>
              </a:ext>
            </a:extLst>
          </p:cNvPr>
          <p:cNvSpPr txBox="1"/>
          <p:nvPr/>
        </p:nvSpPr>
        <p:spPr>
          <a:xfrm>
            <a:off x="4886495" y="5626667"/>
            <a:ext cx="1693092"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KEY TAKEAWAYS</a:t>
            </a:r>
          </a:p>
        </p:txBody>
      </p:sp>
      <p:sp>
        <p:nvSpPr>
          <p:cNvPr id="77" name="Subtitle 2">
            <a:extLst>
              <a:ext uri="{FF2B5EF4-FFF2-40B4-BE49-F238E27FC236}">
                <a16:creationId xmlns:a16="http://schemas.microsoft.com/office/drawing/2014/main" id="{8F417AE3-73AC-D64D-85DB-E0902C8CF09D}"/>
              </a:ext>
            </a:extLst>
          </p:cNvPr>
          <p:cNvSpPr txBox="1">
            <a:spLocks/>
          </p:cNvSpPr>
          <p:nvPr/>
        </p:nvSpPr>
        <p:spPr>
          <a:xfrm>
            <a:off x="4874765"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EVALUATING PERFORMANCES: GOALS</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535637781"/>
              </p:ext>
            </p:extLst>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ORIGINAL PROJECT GOAL</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2580514918"/>
              </p:ext>
            </p:extLst>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914731770"/>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OUTCOME</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17222"/>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6358191"/>
            <a:ext cx="12192000" cy="521834"/>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TIMELINE PERFORMANCES</a:t>
            </a:r>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451153"/>
            <a:ext cx="11980394" cy="2490166"/>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70167" y="2294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b="1" dirty="0">
                <a:solidFill>
                  <a:schemeClr val="tx2">
                    <a:lumMod val="75000"/>
                  </a:schemeClr>
                </a:solidFill>
                <a:latin typeface="Century Gothic" panose="020B0502020202020204" pitchFamily="34" charset="0"/>
                <a:ea typeface="Montserrat Light" charset="0"/>
                <a:cs typeface="Montserrat Light" charset="0"/>
              </a:rPr>
              <a:t>ORIGINAL PROJECT SCHEDULE</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3745799"/>
            <a:ext cx="11980394" cy="2490166"/>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35760" y="329485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b="1" dirty="0">
                <a:solidFill>
                  <a:schemeClr val="tx2">
                    <a:lumMod val="75000"/>
                  </a:schemeClr>
                </a:solidFill>
                <a:latin typeface="Century Gothic" panose="020B0502020202020204" pitchFamily="34" charset="0"/>
                <a:ea typeface="Montserrat Light" charset="0"/>
                <a:cs typeface="Montserrat Light" charset="0"/>
              </a:rPr>
              <a:t>ACTUAL PROJECT TIMELINE</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QUALITY PERFORMANCE</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INITIAL GOAL FOR QUALITY STANDARDS</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OUTCOME</a:t>
            </a:r>
          </a:p>
        </p:txBody>
      </p:sp>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BUDGET PERFORMANCE</a:t>
            </a:r>
          </a:p>
        </p:txBody>
      </p:sp>
      <p:sp>
        <p:nvSpPr>
          <p:cNvPr id="12" name="Subtitle 2">
            <a:extLst>
              <a:ext uri="{FF2B5EF4-FFF2-40B4-BE49-F238E27FC236}">
                <a16:creationId xmlns:a16="http://schemas.microsoft.com/office/drawing/2014/main" id="{E51412AC-55D1-D94D-8840-2F65AF4AD16F}"/>
              </a:ext>
            </a:extLst>
          </p:cNvPr>
          <p:cNvSpPr txBox="1">
            <a:spLocks/>
          </p:cNvSpPr>
          <p:nvPr/>
        </p:nvSpPr>
        <p:spPr>
          <a:xfrm>
            <a:off x="237798" y="11304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ORIGINAL COST GOALS</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427691" y="8132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BUDGET EXPENDITURES</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2804865225"/>
              </p:ext>
            </p:extLst>
          </p:nvPr>
        </p:nvGraphicFramePr>
        <p:xfrm>
          <a:off x="237798"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398307210"/>
              </p:ext>
            </p:extLst>
          </p:nvPr>
        </p:nvGraphicFramePr>
        <p:xfrm>
          <a:off x="6463785"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PLAN</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559750083"/>
              </p:ext>
            </p:extLst>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85438"/>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latin typeface="Century Gothic" panose="020B0502020202020204" pitchFamily="34" charset="0"/>
              </a:rPr>
              <a:t>Was the plan clearly defined and communicated?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886192704"/>
              </p:ext>
            </p:extLst>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latin typeface="Century Gothic" panose="020B0502020202020204" pitchFamily="34" charset="0"/>
              </a:rPr>
              <a:t>Was it the right plan for this project?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271789849"/>
              </p:ext>
            </p:extLst>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179216"/>
            <a:ext cx="6979024" cy="41027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800" dirty="0">
                <a:latin typeface="Century Gothic" panose="020B0502020202020204" pitchFamily="34" charset="0"/>
              </a:rPr>
              <a:t>What could have been improved?</a:t>
            </a:r>
          </a:p>
        </p:txBody>
      </p:sp>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066DCD-31D9-1940-8CB0-FE9C2DAAA120}"/>
              </a:ext>
            </a:extLst>
          </p:cNvPr>
          <p:cNvSpPr txBox="1"/>
          <p:nvPr/>
        </p:nvSpPr>
        <p:spPr>
          <a:xfrm>
            <a:off x="0" y="2891116"/>
            <a:ext cx="12192000" cy="1200329"/>
          </a:xfrm>
          <a:prstGeom prst="rect">
            <a:avLst/>
          </a:prstGeom>
          <a:noFill/>
        </p:spPr>
        <p:txBody>
          <a:bodyPr wrap="square" rtlCol="0">
            <a:spAutoFit/>
          </a:bodyPr>
          <a:lstStyle/>
          <a:p>
            <a:pPr algn="ctr"/>
            <a:r>
              <a:rPr lang="en-US" sz="7200" dirty="0">
                <a:solidFill>
                  <a:schemeClr val="tx2">
                    <a:lumMod val="40000"/>
                    <a:lumOff val="60000"/>
                  </a:schemeClr>
                </a:solidFill>
                <a:latin typeface="Century Gothic" panose="020B0502020202020204" pitchFamily="34" charset="0"/>
              </a:rPr>
              <a:t>WHAT WENT WELL</a:t>
            </a:r>
          </a:p>
        </p:txBody>
      </p:sp>
    </p:spTree>
    <p:extLst>
      <p:ext uri="{BB962C8B-B14F-4D97-AF65-F5344CB8AC3E}">
        <p14:creationId xmlns:p14="http://schemas.microsoft.com/office/powerpoint/2010/main" val="3542638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 WENT WELL?</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Strengths of project team:</a:t>
            </a:r>
            <a:r>
              <a:rPr lang="en-US" sz="1800" dirty="0">
                <a:latin typeface="Century Gothic" panose="020B0502020202020204" pitchFamily="34" charset="0"/>
              </a:rPr>
              <a:t>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Client relationship:</a:t>
            </a:r>
            <a:r>
              <a:rPr lang="en-US" sz="1800" dirty="0">
                <a:latin typeface="Century Gothic" panose="020B0502020202020204" pitchFamily="34" charset="0"/>
              </a:rPr>
              <a:t>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52069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dirty="0">
                <a:latin typeface="Century Gothic" panose="020B0502020202020204" pitchFamily="34" charset="0"/>
              </a:rPr>
              <a:t>Processes that worked well:</a:t>
            </a:r>
            <a:r>
              <a:rPr lang="en-US" sz="1800" dirty="0">
                <a:latin typeface="Century Gothic" panose="020B0502020202020204" pitchFamily="34" charset="0"/>
              </a:rPr>
              <a:t> </a:t>
            </a:r>
          </a:p>
        </p:txBody>
      </p:sp>
    </p:spTree>
    <p:extLst>
      <p:ext uri="{BB962C8B-B14F-4D97-AF65-F5344CB8AC3E}">
        <p14:creationId xmlns:p14="http://schemas.microsoft.com/office/powerpoint/2010/main" val="383234512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2</TotalTime>
  <Words>464</Words>
  <Application>Microsoft Office PowerPoint</Application>
  <PresentationFormat>Широкоэкранный</PresentationFormat>
  <Paragraphs>202</Paragraphs>
  <Slides>14</Slides>
  <Notes>14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2020-06-12T18:00:34Z</dcterms:created>
  <dcterms:modified xsi:type="dcterms:W3CDTF">2020-06-12T18:02:57Z</dcterms:modified>
</cp:coreProperties>
</file>