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280B478-6961-4753-8FB5-A3E9A4ADCA19}">
  <a:tblStyle styleId="{1280B478-6961-4753-8FB5-A3E9A4ADCA1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CECE7"/>
          </a:solidFill>
        </a:fill>
      </a:tcStyle>
    </a:wholeTbl>
    <a:band1H>
      <a:tcStyle>
        <a:tcBdr/>
        <a:fill>
          <a:solidFill>
            <a:srgbClr val="F8D6CC"/>
          </a:solidFill>
        </a:fill>
      </a:tcStyle>
    </a:band1H>
    <a:band1V>
      <a:tcStyle>
        <a:tcBdr/>
        <a:fill>
          <a:solidFill>
            <a:srgbClr val="F8D6CC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2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>
        <p:scale>
          <a:sx n="159" d="100"/>
          <a:sy n="159" d="100"/>
        </p:scale>
        <p:origin x="132" y="2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398978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ru-RU"/>
              <a:t>Образец подзаголовка</a:t>
            </a: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Char char="●"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Char char="○"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Char char="■"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Char char="●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Char char="○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Char char="■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Char char="●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Char char="○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Char char="■"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●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●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ru-RU"/>
              <a:t>Вставка рисунка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○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■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CGvs3J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10625070" y="908650"/>
            <a:ext cx="1442433" cy="425002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BUDGET</a:t>
            </a:r>
          </a:p>
        </p:txBody>
      </p:sp>
      <p:sp>
        <p:nvSpPr>
          <p:cNvPr id="85" name="Shape 85"/>
          <p:cNvSpPr/>
          <p:nvPr/>
        </p:nvSpPr>
        <p:spPr>
          <a:xfrm>
            <a:off x="5337217" y="489395"/>
            <a:ext cx="3863662" cy="425002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BALANCED SCORECARD</a:t>
            </a:r>
          </a:p>
        </p:txBody>
      </p:sp>
      <p:sp>
        <p:nvSpPr>
          <p:cNvPr id="86" name="Shape 86"/>
          <p:cNvSpPr/>
          <p:nvPr/>
        </p:nvSpPr>
        <p:spPr>
          <a:xfrm>
            <a:off x="5337217" y="914400"/>
            <a:ext cx="1882462" cy="425002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87" name="Shape 87"/>
          <p:cNvSpPr/>
          <p:nvPr/>
        </p:nvSpPr>
        <p:spPr>
          <a:xfrm>
            <a:off x="7219681" y="914400"/>
            <a:ext cx="1981199" cy="425002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88" name="Shape 88"/>
          <p:cNvSpPr/>
          <p:nvPr/>
        </p:nvSpPr>
        <p:spPr>
          <a:xfrm>
            <a:off x="9404796" y="487247"/>
            <a:ext cx="2662707" cy="425002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 </a:t>
            </a:r>
          </a:p>
        </p:txBody>
      </p:sp>
      <p:sp>
        <p:nvSpPr>
          <p:cNvPr id="89" name="Shape 89"/>
          <p:cNvSpPr/>
          <p:nvPr/>
        </p:nvSpPr>
        <p:spPr>
          <a:xfrm>
            <a:off x="9404796" y="912251"/>
            <a:ext cx="1220272" cy="425002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</a:t>
            </a:r>
          </a:p>
        </p:txBody>
      </p:sp>
      <p:sp>
        <p:nvSpPr>
          <p:cNvPr id="90" name="Shape 90"/>
          <p:cNvSpPr/>
          <p:nvPr/>
        </p:nvSpPr>
        <p:spPr>
          <a:xfrm>
            <a:off x="110539" y="912251"/>
            <a:ext cx="5022761" cy="425002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110539" y="487247"/>
            <a:ext cx="5022761" cy="836627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STRATEGY MAP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77267" y="2798209"/>
            <a:ext cx="1661031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CUSTOMER PERSPECTIVE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77269" y="1355809"/>
            <a:ext cx="1616148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FINANCIAL PERSPECTIVE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77270" y="4036457"/>
            <a:ext cx="227337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INTERNAL PROCESSES PERSPECTIVE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77267" y="5497923"/>
            <a:ext cx="2311851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&amp; GROWTH PERSPECTIVE</a:t>
            </a:r>
          </a:p>
        </p:txBody>
      </p:sp>
      <p:sp>
        <p:nvSpPr>
          <p:cNvPr id="96" name="Shape 96"/>
          <p:cNvSpPr/>
          <p:nvPr/>
        </p:nvSpPr>
        <p:spPr>
          <a:xfrm>
            <a:off x="818875" y="1569940"/>
            <a:ext cx="2086377" cy="605276"/>
          </a:xfrm>
          <a:prstGeom prst="ellipse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Objectives</a:t>
            </a:r>
          </a:p>
        </p:txBody>
      </p:sp>
      <p:sp>
        <p:nvSpPr>
          <p:cNvPr id="97" name="Shape 97"/>
          <p:cNvSpPr/>
          <p:nvPr/>
        </p:nvSpPr>
        <p:spPr>
          <a:xfrm>
            <a:off x="318639" y="2230342"/>
            <a:ext cx="1487246" cy="466999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 </a:t>
            </a:r>
          </a:p>
        </p:txBody>
      </p:sp>
      <p:sp>
        <p:nvSpPr>
          <p:cNvPr id="98" name="Shape 98"/>
          <p:cNvSpPr/>
          <p:nvPr/>
        </p:nvSpPr>
        <p:spPr>
          <a:xfrm>
            <a:off x="1908207" y="2243222"/>
            <a:ext cx="1487246" cy="466999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cxnSp>
        <p:nvCxnSpPr>
          <p:cNvPr id="99" name="Shape 99"/>
          <p:cNvCxnSpPr/>
          <p:nvPr/>
        </p:nvCxnSpPr>
        <p:spPr>
          <a:xfrm>
            <a:off x="110539" y="2785197"/>
            <a:ext cx="11947305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miter/>
            <a:headEnd type="none" w="med" len="med"/>
            <a:tailEnd type="none" w="med" len="med"/>
          </a:ln>
        </p:spPr>
      </p:cxnSp>
      <p:cxnSp>
        <p:nvCxnSpPr>
          <p:cNvPr id="100" name="Shape 100"/>
          <p:cNvCxnSpPr/>
          <p:nvPr/>
        </p:nvCxnSpPr>
        <p:spPr>
          <a:xfrm>
            <a:off x="110539" y="4053876"/>
            <a:ext cx="11947305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miter/>
            <a:headEnd type="none" w="med" len="med"/>
            <a:tailEnd type="none" w="med" len="med"/>
          </a:ln>
        </p:spPr>
      </p:cxnSp>
      <p:cxnSp>
        <p:nvCxnSpPr>
          <p:cNvPr id="101" name="Shape 101"/>
          <p:cNvCxnSpPr/>
          <p:nvPr/>
        </p:nvCxnSpPr>
        <p:spPr>
          <a:xfrm>
            <a:off x="110539" y="5532760"/>
            <a:ext cx="11947305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miter/>
            <a:headEnd type="none" w="med" len="med"/>
            <a:tailEnd type="none" w="med" len="med"/>
          </a:ln>
        </p:spPr>
      </p:cxnSp>
      <p:sp>
        <p:nvSpPr>
          <p:cNvPr id="102" name="Shape 102"/>
          <p:cNvSpPr/>
          <p:nvPr/>
        </p:nvSpPr>
        <p:spPr>
          <a:xfrm>
            <a:off x="3626130" y="1378057"/>
            <a:ext cx="1487246" cy="370235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03" name="Shape 103"/>
          <p:cNvSpPr/>
          <p:nvPr/>
        </p:nvSpPr>
        <p:spPr>
          <a:xfrm>
            <a:off x="3626130" y="1740059"/>
            <a:ext cx="1487246" cy="358178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04" name="Shape 104"/>
          <p:cNvSpPr/>
          <p:nvPr/>
        </p:nvSpPr>
        <p:spPr>
          <a:xfrm>
            <a:off x="3626130" y="2080674"/>
            <a:ext cx="1487246" cy="325094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05" name="Shape 105"/>
          <p:cNvSpPr/>
          <p:nvPr/>
        </p:nvSpPr>
        <p:spPr>
          <a:xfrm>
            <a:off x="3626130" y="2396427"/>
            <a:ext cx="1487246" cy="341721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06" name="Shape 106"/>
          <p:cNvSpPr/>
          <p:nvPr/>
        </p:nvSpPr>
        <p:spPr>
          <a:xfrm>
            <a:off x="5334321" y="1384237"/>
            <a:ext cx="1882219" cy="338404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 </a:t>
            </a:r>
          </a:p>
        </p:txBody>
      </p:sp>
      <p:sp>
        <p:nvSpPr>
          <p:cNvPr id="107" name="Shape 107"/>
          <p:cNvSpPr/>
          <p:nvPr/>
        </p:nvSpPr>
        <p:spPr>
          <a:xfrm>
            <a:off x="7216540" y="1384237"/>
            <a:ext cx="1982191" cy="338404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 </a:t>
            </a:r>
          </a:p>
        </p:txBody>
      </p:sp>
      <p:sp>
        <p:nvSpPr>
          <p:cNvPr id="108" name="Shape 108"/>
          <p:cNvSpPr/>
          <p:nvPr/>
        </p:nvSpPr>
        <p:spPr>
          <a:xfrm>
            <a:off x="5336469" y="2412078"/>
            <a:ext cx="1880072" cy="314191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09" name="Shape 109"/>
          <p:cNvSpPr/>
          <p:nvPr/>
        </p:nvSpPr>
        <p:spPr>
          <a:xfrm>
            <a:off x="7218606" y="2409482"/>
            <a:ext cx="1976037" cy="314191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 </a:t>
            </a:r>
          </a:p>
        </p:txBody>
      </p:sp>
      <p:sp>
        <p:nvSpPr>
          <p:cNvPr id="110" name="Shape 110"/>
          <p:cNvSpPr/>
          <p:nvPr/>
        </p:nvSpPr>
        <p:spPr>
          <a:xfrm>
            <a:off x="5338673" y="1736941"/>
            <a:ext cx="1882219" cy="338404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11" name="Shape 111"/>
          <p:cNvSpPr/>
          <p:nvPr/>
        </p:nvSpPr>
        <p:spPr>
          <a:xfrm>
            <a:off x="7220892" y="1736941"/>
            <a:ext cx="1977838" cy="338404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12" name="Shape 112"/>
          <p:cNvSpPr/>
          <p:nvPr/>
        </p:nvSpPr>
        <p:spPr>
          <a:xfrm>
            <a:off x="5337314" y="2068083"/>
            <a:ext cx="1881291" cy="338404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13" name="Shape 113"/>
          <p:cNvSpPr/>
          <p:nvPr/>
        </p:nvSpPr>
        <p:spPr>
          <a:xfrm>
            <a:off x="7225245" y="2068083"/>
            <a:ext cx="1969398" cy="347346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14" name="Shape 114"/>
          <p:cNvSpPr/>
          <p:nvPr/>
        </p:nvSpPr>
        <p:spPr>
          <a:xfrm>
            <a:off x="9403664" y="1378057"/>
            <a:ext cx="1227255" cy="359060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  </a:t>
            </a:r>
          </a:p>
        </p:txBody>
      </p:sp>
      <p:sp>
        <p:nvSpPr>
          <p:cNvPr id="115" name="Shape 115"/>
          <p:cNvSpPr/>
          <p:nvPr/>
        </p:nvSpPr>
        <p:spPr>
          <a:xfrm>
            <a:off x="9405728" y="2372430"/>
            <a:ext cx="1225189" cy="357015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  </a:t>
            </a:r>
          </a:p>
        </p:txBody>
      </p:sp>
      <p:sp>
        <p:nvSpPr>
          <p:cNvPr id="116" name="Shape 116"/>
          <p:cNvSpPr/>
          <p:nvPr/>
        </p:nvSpPr>
        <p:spPr>
          <a:xfrm>
            <a:off x="9408017" y="1736941"/>
            <a:ext cx="1224560" cy="352881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 </a:t>
            </a:r>
          </a:p>
        </p:txBody>
      </p:sp>
      <p:sp>
        <p:nvSpPr>
          <p:cNvPr id="117" name="Shape 117"/>
          <p:cNvSpPr/>
          <p:nvPr/>
        </p:nvSpPr>
        <p:spPr>
          <a:xfrm>
            <a:off x="9403664" y="2068083"/>
            <a:ext cx="1228982" cy="317251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 </a:t>
            </a:r>
          </a:p>
        </p:txBody>
      </p:sp>
      <p:sp>
        <p:nvSpPr>
          <p:cNvPr id="118" name="Shape 118"/>
          <p:cNvSpPr/>
          <p:nvPr/>
        </p:nvSpPr>
        <p:spPr>
          <a:xfrm>
            <a:off x="318639" y="3040909"/>
            <a:ext cx="3076813" cy="307356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Objectives</a:t>
            </a:r>
          </a:p>
        </p:txBody>
      </p:sp>
      <p:sp>
        <p:nvSpPr>
          <p:cNvPr id="119" name="Shape 119"/>
          <p:cNvSpPr/>
          <p:nvPr/>
        </p:nvSpPr>
        <p:spPr>
          <a:xfrm>
            <a:off x="538625" y="3382067"/>
            <a:ext cx="1267259" cy="295533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20" name="Shape 120"/>
          <p:cNvSpPr/>
          <p:nvPr/>
        </p:nvSpPr>
        <p:spPr>
          <a:xfrm>
            <a:off x="538625" y="3709537"/>
            <a:ext cx="1267259" cy="295533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 </a:t>
            </a:r>
          </a:p>
        </p:txBody>
      </p:sp>
      <p:sp>
        <p:nvSpPr>
          <p:cNvPr id="121" name="Shape 121"/>
          <p:cNvSpPr/>
          <p:nvPr/>
        </p:nvSpPr>
        <p:spPr>
          <a:xfrm>
            <a:off x="1988290" y="3382067"/>
            <a:ext cx="1267259" cy="295533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 </a:t>
            </a:r>
          </a:p>
        </p:txBody>
      </p:sp>
      <p:sp>
        <p:nvSpPr>
          <p:cNvPr id="122" name="Shape 122"/>
          <p:cNvSpPr/>
          <p:nvPr/>
        </p:nvSpPr>
        <p:spPr>
          <a:xfrm>
            <a:off x="1988290" y="3719478"/>
            <a:ext cx="1267259" cy="295533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23" name="Shape 123"/>
          <p:cNvSpPr/>
          <p:nvPr/>
        </p:nvSpPr>
        <p:spPr>
          <a:xfrm>
            <a:off x="3641900" y="2891201"/>
            <a:ext cx="1479739" cy="186657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24" name="Shape 124"/>
          <p:cNvSpPr/>
          <p:nvPr/>
        </p:nvSpPr>
        <p:spPr>
          <a:xfrm>
            <a:off x="3641900" y="3075626"/>
            <a:ext cx="1479739" cy="186657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25" name="Shape 125"/>
          <p:cNvSpPr/>
          <p:nvPr/>
        </p:nvSpPr>
        <p:spPr>
          <a:xfrm>
            <a:off x="3641900" y="3266016"/>
            <a:ext cx="1479739" cy="186657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26" name="Shape 126"/>
          <p:cNvSpPr/>
          <p:nvPr/>
        </p:nvSpPr>
        <p:spPr>
          <a:xfrm>
            <a:off x="3641900" y="3445096"/>
            <a:ext cx="1479739" cy="186657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27" name="Shape 127"/>
          <p:cNvSpPr/>
          <p:nvPr/>
        </p:nvSpPr>
        <p:spPr>
          <a:xfrm>
            <a:off x="3641900" y="3631755"/>
            <a:ext cx="1479739" cy="186657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28" name="Shape 128"/>
          <p:cNvSpPr/>
          <p:nvPr/>
        </p:nvSpPr>
        <p:spPr>
          <a:xfrm>
            <a:off x="3637589" y="3818412"/>
            <a:ext cx="1479739" cy="186657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29" name="Shape 129"/>
          <p:cNvSpPr/>
          <p:nvPr/>
        </p:nvSpPr>
        <p:spPr>
          <a:xfrm>
            <a:off x="5363153" y="2865153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30" name="Shape 130"/>
          <p:cNvSpPr/>
          <p:nvPr/>
        </p:nvSpPr>
        <p:spPr>
          <a:xfrm>
            <a:off x="5363153" y="3049578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31" name="Shape 131"/>
          <p:cNvSpPr/>
          <p:nvPr/>
        </p:nvSpPr>
        <p:spPr>
          <a:xfrm>
            <a:off x="5363153" y="3239967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32" name="Shape 132"/>
          <p:cNvSpPr/>
          <p:nvPr/>
        </p:nvSpPr>
        <p:spPr>
          <a:xfrm>
            <a:off x="5363153" y="3419048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33" name="Shape 133"/>
          <p:cNvSpPr/>
          <p:nvPr/>
        </p:nvSpPr>
        <p:spPr>
          <a:xfrm>
            <a:off x="5363153" y="3605707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34" name="Shape 134"/>
          <p:cNvSpPr/>
          <p:nvPr/>
        </p:nvSpPr>
        <p:spPr>
          <a:xfrm>
            <a:off x="5367551" y="3779112"/>
            <a:ext cx="1863205" cy="221602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35" name="Shape 135"/>
          <p:cNvSpPr/>
          <p:nvPr/>
        </p:nvSpPr>
        <p:spPr>
          <a:xfrm>
            <a:off x="7309522" y="2860793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36" name="Shape 136"/>
          <p:cNvSpPr/>
          <p:nvPr/>
        </p:nvSpPr>
        <p:spPr>
          <a:xfrm>
            <a:off x="7309522" y="3045218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37" name="Shape 137"/>
          <p:cNvSpPr/>
          <p:nvPr/>
        </p:nvSpPr>
        <p:spPr>
          <a:xfrm>
            <a:off x="7309522" y="3235608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38" name="Shape 138"/>
          <p:cNvSpPr/>
          <p:nvPr/>
        </p:nvSpPr>
        <p:spPr>
          <a:xfrm>
            <a:off x="7309522" y="3414689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39" name="Shape 139"/>
          <p:cNvSpPr/>
          <p:nvPr/>
        </p:nvSpPr>
        <p:spPr>
          <a:xfrm>
            <a:off x="7309522" y="3601346"/>
            <a:ext cx="1867603" cy="208349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40" name="Shape 140"/>
          <p:cNvSpPr/>
          <p:nvPr/>
        </p:nvSpPr>
        <p:spPr>
          <a:xfrm>
            <a:off x="7309522" y="3809685"/>
            <a:ext cx="1872000" cy="186670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41" name="Shape 141"/>
          <p:cNvSpPr/>
          <p:nvPr/>
        </p:nvSpPr>
        <p:spPr>
          <a:xfrm>
            <a:off x="9421350" y="2860792"/>
            <a:ext cx="1203054" cy="195284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</a:t>
            </a:r>
          </a:p>
        </p:txBody>
      </p:sp>
      <p:sp>
        <p:nvSpPr>
          <p:cNvPr id="142" name="Shape 142"/>
          <p:cNvSpPr/>
          <p:nvPr/>
        </p:nvSpPr>
        <p:spPr>
          <a:xfrm>
            <a:off x="9421350" y="3045217"/>
            <a:ext cx="1203054" cy="195284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</a:t>
            </a:r>
          </a:p>
        </p:txBody>
      </p:sp>
      <p:sp>
        <p:nvSpPr>
          <p:cNvPr id="143" name="Shape 143"/>
          <p:cNvSpPr/>
          <p:nvPr/>
        </p:nvSpPr>
        <p:spPr>
          <a:xfrm>
            <a:off x="9421350" y="3235607"/>
            <a:ext cx="1203054" cy="195284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</a:t>
            </a:r>
          </a:p>
        </p:txBody>
      </p:sp>
      <p:sp>
        <p:nvSpPr>
          <p:cNvPr id="144" name="Shape 144"/>
          <p:cNvSpPr/>
          <p:nvPr/>
        </p:nvSpPr>
        <p:spPr>
          <a:xfrm>
            <a:off x="9421350" y="3414687"/>
            <a:ext cx="1203054" cy="195284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</a:t>
            </a:r>
          </a:p>
        </p:txBody>
      </p:sp>
      <p:sp>
        <p:nvSpPr>
          <p:cNvPr id="145" name="Shape 145"/>
          <p:cNvSpPr/>
          <p:nvPr/>
        </p:nvSpPr>
        <p:spPr>
          <a:xfrm>
            <a:off x="9421350" y="3601346"/>
            <a:ext cx="1203054" cy="195284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</a:t>
            </a:r>
          </a:p>
        </p:txBody>
      </p:sp>
      <p:sp>
        <p:nvSpPr>
          <p:cNvPr id="146" name="Shape 146"/>
          <p:cNvSpPr/>
          <p:nvPr/>
        </p:nvSpPr>
        <p:spPr>
          <a:xfrm>
            <a:off x="9421352" y="3808326"/>
            <a:ext cx="1205888" cy="174964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</a:t>
            </a:r>
          </a:p>
        </p:txBody>
      </p:sp>
      <p:sp>
        <p:nvSpPr>
          <p:cNvPr id="147" name="Shape 147"/>
          <p:cNvSpPr/>
          <p:nvPr/>
        </p:nvSpPr>
        <p:spPr>
          <a:xfrm>
            <a:off x="279447" y="4308001"/>
            <a:ext cx="3076813" cy="307356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Objectives</a:t>
            </a:r>
          </a:p>
        </p:txBody>
      </p:sp>
      <p:sp>
        <p:nvSpPr>
          <p:cNvPr id="148" name="Shape 148"/>
          <p:cNvSpPr/>
          <p:nvPr/>
        </p:nvSpPr>
        <p:spPr>
          <a:xfrm>
            <a:off x="499433" y="4649158"/>
            <a:ext cx="1267259" cy="295533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49" name="Shape 149"/>
          <p:cNvSpPr/>
          <p:nvPr/>
        </p:nvSpPr>
        <p:spPr>
          <a:xfrm>
            <a:off x="499433" y="4976628"/>
            <a:ext cx="1267259" cy="295533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 </a:t>
            </a:r>
          </a:p>
        </p:txBody>
      </p:sp>
      <p:sp>
        <p:nvSpPr>
          <p:cNvPr id="150" name="Shape 150"/>
          <p:cNvSpPr/>
          <p:nvPr/>
        </p:nvSpPr>
        <p:spPr>
          <a:xfrm>
            <a:off x="1949098" y="4649158"/>
            <a:ext cx="1267259" cy="295533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 </a:t>
            </a:r>
          </a:p>
        </p:txBody>
      </p:sp>
      <p:sp>
        <p:nvSpPr>
          <p:cNvPr id="151" name="Shape 151"/>
          <p:cNvSpPr/>
          <p:nvPr/>
        </p:nvSpPr>
        <p:spPr>
          <a:xfrm>
            <a:off x="1949098" y="4986569"/>
            <a:ext cx="1267259" cy="295533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52" name="Shape 152"/>
          <p:cNvSpPr/>
          <p:nvPr/>
        </p:nvSpPr>
        <p:spPr>
          <a:xfrm>
            <a:off x="3631789" y="4099492"/>
            <a:ext cx="1487246" cy="370235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53" name="Shape 153"/>
          <p:cNvSpPr/>
          <p:nvPr/>
        </p:nvSpPr>
        <p:spPr>
          <a:xfrm>
            <a:off x="3631789" y="4461496"/>
            <a:ext cx="1487246" cy="358178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54" name="Shape 154"/>
          <p:cNvSpPr/>
          <p:nvPr/>
        </p:nvSpPr>
        <p:spPr>
          <a:xfrm>
            <a:off x="3631789" y="4802110"/>
            <a:ext cx="1487246" cy="325094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55" name="Shape 155"/>
          <p:cNvSpPr/>
          <p:nvPr/>
        </p:nvSpPr>
        <p:spPr>
          <a:xfrm>
            <a:off x="3631789" y="5117864"/>
            <a:ext cx="1487246" cy="341721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56" name="Shape 156"/>
          <p:cNvSpPr/>
          <p:nvPr/>
        </p:nvSpPr>
        <p:spPr>
          <a:xfrm>
            <a:off x="5382216" y="4114389"/>
            <a:ext cx="1882219" cy="338404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 </a:t>
            </a:r>
          </a:p>
        </p:txBody>
      </p:sp>
      <p:sp>
        <p:nvSpPr>
          <p:cNvPr id="157" name="Shape 157"/>
          <p:cNvSpPr/>
          <p:nvPr/>
        </p:nvSpPr>
        <p:spPr>
          <a:xfrm>
            <a:off x="7264435" y="4114389"/>
            <a:ext cx="1982191" cy="338404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 </a:t>
            </a:r>
          </a:p>
        </p:txBody>
      </p:sp>
      <p:sp>
        <p:nvSpPr>
          <p:cNvPr id="158" name="Shape 158"/>
          <p:cNvSpPr/>
          <p:nvPr/>
        </p:nvSpPr>
        <p:spPr>
          <a:xfrm>
            <a:off x="5384364" y="5142230"/>
            <a:ext cx="1880072" cy="314191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59" name="Shape 159"/>
          <p:cNvSpPr/>
          <p:nvPr/>
        </p:nvSpPr>
        <p:spPr>
          <a:xfrm>
            <a:off x="7266500" y="5139633"/>
            <a:ext cx="1976037" cy="314191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 </a:t>
            </a:r>
          </a:p>
        </p:txBody>
      </p:sp>
      <p:sp>
        <p:nvSpPr>
          <p:cNvPr id="160" name="Shape 160"/>
          <p:cNvSpPr/>
          <p:nvPr/>
        </p:nvSpPr>
        <p:spPr>
          <a:xfrm>
            <a:off x="5386567" y="4467092"/>
            <a:ext cx="1882219" cy="338404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61" name="Shape 161"/>
          <p:cNvSpPr/>
          <p:nvPr/>
        </p:nvSpPr>
        <p:spPr>
          <a:xfrm>
            <a:off x="7268788" y="4467092"/>
            <a:ext cx="1977838" cy="338404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62" name="Shape 162"/>
          <p:cNvSpPr/>
          <p:nvPr/>
        </p:nvSpPr>
        <p:spPr>
          <a:xfrm>
            <a:off x="5385208" y="4798235"/>
            <a:ext cx="1875268" cy="332392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63" name="Shape 163"/>
          <p:cNvSpPr/>
          <p:nvPr/>
        </p:nvSpPr>
        <p:spPr>
          <a:xfrm>
            <a:off x="7260547" y="4798233"/>
            <a:ext cx="1981992" cy="343996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64" name="Shape 164"/>
          <p:cNvSpPr/>
          <p:nvPr/>
        </p:nvSpPr>
        <p:spPr>
          <a:xfrm>
            <a:off x="9397150" y="4116914"/>
            <a:ext cx="1227255" cy="359060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  </a:t>
            </a:r>
          </a:p>
        </p:txBody>
      </p:sp>
      <p:sp>
        <p:nvSpPr>
          <p:cNvPr id="165" name="Shape 165"/>
          <p:cNvSpPr/>
          <p:nvPr/>
        </p:nvSpPr>
        <p:spPr>
          <a:xfrm>
            <a:off x="9399217" y="5111287"/>
            <a:ext cx="1218675" cy="365721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  </a:t>
            </a:r>
          </a:p>
        </p:txBody>
      </p:sp>
      <p:sp>
        <p:nvSpPr>
          <p:cNvPr id="166" name="Shape 166"/>
          <p:cNvSpPr/>
          <p:nvPr/>
        </p:nvSpPr>
        <p:spPr>
          <a:xfrm>
            <a:off x="9401503" y="4475798"/>
            <a:ext cx="1224560" cy="352881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 </a:t>
            </a:r>
          </a:p>
        </p:txBody>
      </p:sp>
      <p:sp>
        <p:nvSpPr>
          <p:cNvPr id="167" name="Shape 167"/>
          <p:cNvSpPr/>
          <p:nvPr/>
        </p:nvSpPr>
        <p:spPr>
          <a:xfrm>
            <a:off x="9397150" y="4806941"/>
            <a:ext cx="1228982" cy="317251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 </a:t>
            </a:r>
          </a:p>
        </p:txBody>
      </p:sp>
      <p:sp>
        <p:nvSpPr>
          <p:cNvPr id="168" name="Shape 168"/>
          <p:cNvSpPr/>
          <p:nvPr/>
        </p:nvSpPr>
        <p:spPr>
          <a:xfrm>
            <a:off x="348219" y="5855682"/>
            <a:ext cx="3008040" cy="259128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Objectives</a:t>
            </a:r>
          </a:p>
        </p:txBody>
      </p:sp>
      <p:sp>
        <p:nvSpPr>
          <p:cNvPr id="169" name="Shape 169"/>
          <p:cNvSpPr/>
          <p:nvPr/>
        </p:nvSpPr>
        <p:spPr>
          <a:xfrm>
            <a:off x="517166" y="6197069"/>
            <a:ext cx="1176251" cy="353986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70" name="Shape 170"/>
          <p:cNvSpPr/>
          <p:nvPr/>
        </p:nvSpPr>
        <p:spPr>
          <a:xfrm>
            <a:off x="2063703" y="6210957"/>
            <a:ext cx="1176251" cy="353986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71" name="Shape 171"/>
          <p:cNvSpPr/>
          <p:nvPr/>
        </p:nvSpPr>
        <p:spPr>
          <a:xfrm>
            <a:off x="3805573" y="5808251"/>
            <a:ext cx="1176251" cy="353986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72" name="Shape 172"/>
          <p:cNvSpPr/>
          <p:nvPr/>
        </p:nvSpPr>
        <p:spPr>
          <a:xfrm>
            <a:off x="3805573" y="6162382"/>
            <a:ext cx="1176251" cy="353986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</a:t>
            </a:r>
          </a:p>
        </p:txBody>
      </p:sp>
      <p:sp>
        <p:nvSpPr>
          <p:cNvPr id="173" name="Shape 173"/>
          <p:cNvSpPr/>
          <p:nvPr/>
        </p:nvSpPr>
        <p:spPr>
          <a:xfrm>
            <a:off x="5382214" y="5815271"/>
            <a:ext cx="1896434" cy="342634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74" name="Shape 174"/>
          <p:cNvSpPr/>
          <p:nvPr/>
        </p:nvSpPr>
        <p:spPr>
          <a:xfrm>
            <a:off x="5391358" y="6166910"/>
            <a:ext cx="1834326" cy="352704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Measurement</a:t>
            </a:r>
          </a:p>
        </p:txBody>
      </p:sp>
      <p:sp>
        <p:nvSpPr>
          <p:cNvPr id="175" name="Shape 175"/>
          <p:cNvSpPr/>
          <p:nvPr/>
        </p:nvSpPr>
        <p:spPr>
          <a:xfrm>
            <a:off x="7230757" y="5815271"/>
            <a:ext cx="1896434" cy="342634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76" name="Shape 176"/>
          <p:cNvSpPr/>
          <p:nvPr/>
        </p:nvSpPr>
        <p:spPr>
          <a:xfrm>
            <a:off x="7230757" y="6162267"/>
            <a:ext cx="1896434" cy="361361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Target</a:t>
            </a:r>
          </a:p>
        </p:txBody>
      </p:sp>
      <p:sp>
        <p:nvSpPr>
          <p:cNvPr id="177" name="Shape 177"/>
          <p:cNvSpPr/>
          <p:nvPr/>
        </p:nvSpPr>
        <p:spPr>
          <a:xfrm>
            <a:off x="9397152" y="5811376"/>
            <a:ext cx="1233767" cy="351171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</a:t>
            </a:r>
          </a:p>
        </p:txBody>
      </p:sp>
      <p:sp>
        <p:nvSpPr>
          <p:cNvPr id="178" name="Shape 178"/>
          <p:cNvSpPr/>
          <p:nvPr/>
        </p:nvSpPr>
        <p:spPr>
          <a:xfrm>
            <a:off x="9397152" y="6157905"/>
            <a:ext cx="1233767" cy="370366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Initiative</a:t>
            </a:r>
          </a:p>
        </p:txBody>
      </p:sp>
      <p:sp>
        <p:nvSpPr>
          <p:cNvPr id="179" name="Shape 179"/>
          <p:cNvSpPr/>
          <p:nvPr/>
        </p:nvSpPr>
        <p:spPr>
          <a:xfrm>
            <a:off x="3521798" y="487247"/>
            <a:ext cx="1611038" cy="847645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</a:p>
        </p:txBody>
      </p:sp>
      <p:cxnSp>
        <p:nvCxnSpPr>
          <p:cNvPr id="180" name="Shape 180"/>
          <p:cNvCxnSpPr/>
          <p:nvPr/>
        </p:nvCxnSpPr>
        <p:spPr>
          <a:xfrm>
            <a:off x="3519010" y="484885"/>
            <a:ext cx="2789" cy="6235954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miter/>
            <a:headEnd type="none" w="med" len="med"/>
            <a:tailEnd type="none" w="med" len="med"/>
          </a:ln>
        </p:spPr>
      </p:cxnSp>
      <p:sp>
        <p:nvSpPr>
          <p:cNvPr id="181" name="Shape 181"/>
          <p:cNvSpPr/>
          <p:nvPr/>
        </p:nvSpPr>
        <p:spPr>
          <a:xfrm>
            <a:off x="10698607" y="1386112"/>
            <a:ext cx="1295357" cy="13192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10698607" y="2864833"/>
            <a:ext cx="1295357" cy="111845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10711353" y="4107037"/>
            <a:ext cx="1273467" cy="134678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10711307" y="5585921"/>
            <a:ext cx="1273467" cy="113491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Рисунок 3">
            <a:hlinkClick r:id="rId3"/>
            <a:extLst>
              <a:ext uri="{FF2B5EF4-FFF2-40B4-BE49-F238E27FC236}">
                <a16:creationId xmlns:a16="http://schemas.microsoft.com/office/drawing/2014/main" id="{3F6D0862-23F6-4C8E-BB3C-DDCAFB0146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7400" y="109024"/>
            <a:ext cx="1715276" cy="2383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/>
        </p:nvSpPr>
        <p:spPr>
          <a:xfrm>
            <a:off x="198781" y="1453424"/>
            <a:ext cx="1815547" cy="5337937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/>
          <p:nvPr/>
        </p:nvSpPr>
        <p:spPr>
          <a:xfrm>
            <a:off x="2199860" y="132521"/>
            <a:ext cx="9793355" cy="410817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Mission: Our hospital brings health and healing to the community.</a:t>
            </a:r>
          </a:p>
        </p:txBody>
      </p:sp>
      <p:sp>
        <p:nvSpPr>
          <p:cNvPr id="191" name="Shape 191"/>
          <p:cNvSpPr/>
          <p:nvPr/>
        </p:nvSpPr>
        <p:spPr>
          <a:xfrm>
            <a:off x="2199860" y="543339"/>
            <a:ext cx="9793355" cy="410817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rgbClr val="42719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Vision: Our hospital will be the best place to work and get health care.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198782" y="1510748"/>
            <a:ext cx="1815547" cy="954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Stakeholders: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should we appear to our stakeholders?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 txBox="1"/>
          <p:nvPr/>
        </p:nvSpPr>
        <p:spPr>
          <a:xfrm>
            <a:off x="198781" y="2649519"/>
            <a:ext cx="1815547" cy="16004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Internal Processes: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which internal processes should we excel to better serve our patients?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Shape 194"/>
          <p:cNvSpPr txBox="1"/>
          <p:nvPr/>
        </p:nvSpPr>
        <p:spPr>
          <a:xfrm>
            <a:off x="198781" y="4219180"/>
            <a:ext cx="1815547" cy="1169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Learning: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should we better develop our systems to serve our patients?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Shape 195"/>
          <p:cNvSpPr txBox="1"/>
          <p:nvPr/>
        </p:nvSpPr>
        <p:spPr>
          <a:xfrm>
            <a:off x="198781" y="5638801"/>
            <a:ext cx="1815547" cy="1169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Financial: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sustain our mission financially, what should our focus be?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6" name="Shape 196"/>
          <p:cNvGraphicFramePr/>
          <p:nvPr>
            <p:extLst>
              <p:ext uri="{D42A27DB-BD31-4B8C-83A1-F6EECF244321}">
                <p14:modId xmlns:p14="http://schemas.microsoft.com/office/powerpoint/2010/main" val="3698189161"/>
              </p:ext>
            </p:extLst>
          </p:nvPr>
        </p:nvGraphicFramePr>
        <p:xfrm>
          <a:off x="2199860" y="1073426"/>
          <a:ext cx="9793400" cy="5709295"/>
        </p:xfrm>
        <a:graphic>
          <a:graphicData uri="http://schemas.openxmlformats.org/drawingml/2006/table">
            <a:tbl>
              <a:tblPr firstRow="1" bandRow="1">
                <a:noFill/>
                <a:tableStyleId>{1280B478-6961-4753-8FB5-A3E9A4ADCA19}</a:tableStyleId>
              </a:tblPr>
              <a:tblGrid>
                <a:gridCol w="244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93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lt1"/>
                          </a:solidFill>
                        </a:rPr>
                        <a:t>Objectives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>
                          <a:solidFill>
                            <a:schemeClr val="lt1"/>
                          </a:solidFill>
                        </a:rPr>
                        <a:t>Measures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>
                          <a:solidFill>
                            <a:schemeClr val="lt1"/>
                          </a:solidFill>
                        </a:rPr>
                        <a:t>Targets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>
                          <a:solidFill>
                            <a:schemeClr val="lt1"/>
                          </a:solidFill>
                        </a:rPr>
                        <a:t>Initiatives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2475"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u="none" strike="noStrike" cap="none" dirty="0"/>
                        <a:t>Overall patient satisfaction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u="none" strike="noStrike" cap="none" dirty="0"/>
                        <a:t>Patient perception of quality index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100" u="none" strike="noStrike" cap="none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1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Overall rating of care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% Family physicians that receive discharge summaries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Employee and physician engagement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Community consultation measures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75% good or better rating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90%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endParaRPr sz="110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As per survey, &gt;50%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endParaRPr sz="110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Meet 8 of 10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Management staff leadership initiative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Develop charter for community group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2475"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Processes are patient</a:t>
                      </a:r>
                      <a:r>
                        <a:rPr lang="en-US" sz="1100" baseline="0" dirty="0"/>
                        <a:t> centered, </a:t>
                      </a:r>
                      <a:r>
                        <a:rPr lang="en-US" sz="1100" dirty="0"/>
                        <a:t>focused on quality</a:t>
                      </a:r>
                      <a:r>
                        <a:rPr lang="en-US" sz="1100" baseline="0" dirty="0"/>
                        <a:t> and </a:t>
                      </a:r>
                      <a:r>
                        <a:rPr lang="en-US" sz="1100" dirty="0"/>
                        <a:t>patient safety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% Medication reconciliation on admission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Rate of inpatient falls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Surgical safety compliance checklist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% Compliance with hand hygiene policy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# Publicly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reported infection measures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95%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endParaRPr sz="110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&lt;5%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98% completed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95% compliant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endParaRPr sz="110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5 per month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Revamp infection-reporting process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Converge report form review group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2475"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Enhance and maintain a healthy work environment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Vacancy rate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% Performance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development plans completed 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# Grievances received and resolved prior to arbitration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 dirty="0"/>
                        <a:t>Leader learning development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3%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80% by end of quarter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endParaRPr sz="110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4/5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endParaRPr sz="110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100% completion rate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Hire new HR lead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2475"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Demonstrate accountability and efficiency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% Alternative level of care patients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% Nursing purchased service worked hours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Absenteeism rate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&lt;15%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80%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endParaRPr sz="110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n-US" sz="1100"/>
                        <a:t>&lt;7%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1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7833A1CC-BC9F-483C-AF66-8E30670A7CC2}" vid="{81D31DFD-6C6C-4EA0-8197-0D9B3EB53ED0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IC-BSC-Examples-PPT</Template>
  <TotalTime>1</TotalTime>
  <Words>371</Words>
  <Application>Microsoft Office PowerPoint</Application>
  <PresentationFormat>Широкоэкранный</PresentationFormat>
  <Paragraphs>153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Alexandra Ragazhinskaya</cp:lastModifiedBy>
  <cp:revision>1</cp:revision>
  <dcterms:created xsi:type="dcterms:W3CDTF">2020-07-23T17:58:16Z</dcterms:created>
  <dcterms:modified xsi:type="dcterms:W3CDTF">2020-07-23T17:59:43Z</dcterms:modified>
</cp:coreProperties>
</file>