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8"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F0A622"/>
    <a:srgbClr val="CE1D02"/>
    <a:srgbClr val="00BD32"/>
    <a:srgbClr val="E3EAF6"/>
    <a:srgbClr val="5B7191"/>
    <a:srgbClr val="CDD5DD"/>
    <a:srgbClr val="74859B"/>
    <a:srgbClr val="C4D2E7"/>
    <a:srgbClr val="5E91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51" autoAdjust="0"/>
    <p:restoredTop sz="86447"/>
  </p:normalViewPr>
  <p:slideViewPr>
    <p:cSldViewPr snapToGrid="0" snapToObjects="1">
      <p:cViewPr>
        <p:scale>
          <a:sx n="159" d="100"/>
          <a:sy n="159" d="100"/>
        </p:scale>
        <p:origin x="104" y="23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8/31/2020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bi8nkH"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106E6D4A-76D3-274D-A6DA-C6815A4AD8E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7" name="Parallelogram 16">
            <a:extLst>
              <a:ext uri="{FF2B5EF4-FFF2-40B4-BE49-F238E27FC236}">
                <a16:creationId xmlns:a16="http://schemas.microsoft.com/office/drawing/2014/main" id="{603DE3E8-BB3C-BC44-8A82-9B7EA20FA1F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587500" y="6477000"/>
            <a:ext cx="978575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CRITICAL PATH CHART</a:t>
            </a:r>
          </a:p>
        </p:txBody>
      </p:sp>
      <p:sp>
        <p:nvSpPr>
          <p:cNvPr id="11" name="TextBox 10">
            <a:extLst>
              <a:ext uri="{FF2B5EF4-FFF2-40B4-BE49-F238E27FC236}">
                <a16:creationId xmlns:a16="http://schemas.microsoft.com/office/drawing/2014/main" id="{D25B69A5-3B0C-C540-8CC8-9794435EA004}"/>
              </a:ext>
            </a:extLst>
          </p:cNvPr>
          <p:cNvSpPr txBox="1"/>
          <p:nvPr/>
        </p:nvSpPr>
        <p:spPr>
          <a:xfrm>
            <a:off x="384026" y="260478"/>
            <a:ext cx="4337060" cy="400110"/>
          </a:xfrm>
          <a:prstGeom prst="rect">
            <a:avLst/>
          </a:prstGeom>
          <a:noFill/>
        </p:spPr>
        <p:txBody>
          <a:bodyPr wrap="square" lIns="0" rtlCol="0">
            <a:spAutoFit/>
          </a:bodyPr>
          <a:lstStyle/>
          <a:p>
            <a:r>
              <a:rPr lang="en-US" sz="2000" dirty="0">
                <a:latin typeface="Century Gothic" panose="020B0502020202020204" pitchFamily="34" charset="0"/>
              </a:rPr>
              <a:t>CRITICAL PATH CHART TEMPLATE</a:t>
            </a:r>
          </a:p>
        </p:txBody>
      </p:sp>
      <p:pic>
        <p:nvPicPr>
          <p:cNvPr id="18" name="Picture 17">
            <a:hlinkClick r:id="rId3"/>
            <a:extLst>
              <a:ext uri="{FF2B5EF4-FFF2-40B4-BE49-F238E27FC236}">
                <a16:creationId xmlns:a16="http://schemas.microsoft.com/office/drawing/2014/main" id="{8DFF370E-60AD-9F4E-A8B0-EF5627D4E89B}"/>
              </a:ext>
            </a:extLst>
          </p:cNvPr>
          <p:cNvPicPr>
            <a:picLocks noChangeAspect="1"/>
          </p:cNvPicPr>
          <p:nvPr/>
        </p:nvPicPr>
        <p:blipFill>
          <a:blip r:embed="rId4"/>
          <a:stretch>
            <a:fillRect/>
          </a:stretch>
        </p:blipFill>
        <p:spPr>
          <a:xfrm>
            <a:off x="8914996" y="210909"/>
            <a:ext cx="2892978" cy="401474"/>
          </a:xfrm>
          <a:prstGeom prst="rect">
            <a:avLst/>
          </a:prstGeom>
        </p:spPr>
      </p:pic>
      <p:graphicFrame>
        <p:nvGraphicFramePr>
          <p:cNvPr id="2" name="Table 1">
            <a:extLst>
              <a:ext uri="{FF2B5EF4-FFF2-40B4-BE49-F238E27FC236}">
                <a16:creationId xmlns:a16="http://schemas.microsoft.com/office/drawing/2014/main" id="{CCB4EF62-323B-A443-84D0-77EE4A14429D}"/>
              </a:ext>
            </a:extLst>
          </p:cNvPr>
          <p:cNvGraphicFramePr>
            <a:graphicFrameLocks noGrp="1"/>
          </p:cNvGraphicFramePr>
          <p:nvPr>
            <p:extLst>
              <p:ext uri="{D42A27DB-BD31-4B8C-83A1-F6EECF244321}">
                <p14:modId xmlns:p14="http://schemas.microsoft.com/office/powerpoint/2010/main" val="658180967"/>
              </p:ext>
            </p:extLst>
          </p:nvPr>
        </p:nvGraphicFramePr>
        <p:xfrm>
          <a:off x="384026" y="708792"/>
          <a:ext cx="11409952" cy="5514945"/>
        </p:xfrm>
        <a:graphic>
          <a:graphicData uri="http://schemas.openxmlformats.org/drawingml/2006/table">
            <a:tbl>
              <a:tblPr>
                <a:tableStyleId>{5C22544A-7EE6-4342-B048-85BDC9FD1C3A}</a:tableStyleId>
              </a:tblPr>
              <a:tblGrid>
                <a:gridCol w="365377">
                  <a:extLst>
                    <a:ext uri="{9D8B030D-6E8A-4147-A177-3AD203B41FA5}">
                      <a16:colId xmlns:a16="http://schemas.microsoft.com/office/drawing/2014/main" val="3079737412"/>
                    </a:ext>
                  </a:extLst>
                </a:gridCol>
                <a:gridCol w="365377">
                  <a:extLst>
                    <a:ext uri="{9D8B030D-6E8A-4147-A177-3AD203B41FA5}">
                      <a16:colId xmlns:a16="http://schemas.microsoft.com/office/drawing/2014/main" val="1409634612"/>
                    </a:ext>
                  </a:extLst>
                </a:gridCol>
                <a:gridCol w="365377">
                  <a:extLst>
                    <a:ext uri="{9D8B030D-6E8A-4147-A177-3AD203B41FA5}">
                      <a16:colId xmlns:a16="http://schemas.microsoft.com/office/drawing/2014/main" val="3739130887"/>
                    </a:ext>
                  </a:extLst>
                </a:gridCol>
                <a:gridCol w="365377">
                  <a:extLst>
                    <a:ext uri="{9D8B030D-6E8A-4147-A177-3AD203B41FA5}">
                      <a16:colId xmlns:a16="http://schemas.microsoft.com/office/drawing/2014/main" val="285789810"/>
                    </a:ext>
                  </a:extLst>
                </a:gridCol>
                <a:gridCol w="365377">
                  <a:extLst>
                    <a:ext uri="{9D8B030D-6E8A-4147-A177-3AD203B41FA5}">
                      <a16:colId xmlns:a16="http://schemas.microsoft.com/office/drawing/2014/main" val="2693249368"/>
                    </a:ext>
                  </a:extLst>
                </a:gridCol>
                <a:gridCol w="365377">
                  <a:extLst>
                    <a:ext uri="{9D8B030D-6E8A-4147-A177-3AD203B41FA5}">
                      <a16:colId xmlns:a16="http://schemas.microsoft.com/office/drawing/2014/main" val="427049895"/>
                    </a:ext>
                  </a:extLst>
                </a:gridCol>
                <a:gridCol w="365377">
                  <a:extLst>
                    <a:ext uri="{9D8B030D-6E8A-4147-A177-3AD203B41FA5}">
                      <a16:colId xmlns:a16="http://schemas.microsoft.com/office/drawing/2014/main" val="3400905707"/>
                    </a:ext>
                  </a:extLst>
                </a:gridCol>
                <a:gridCol w="738529">
                  <a:extLst>
                    <a:ext uri="{9D8B030D-6E8A-4147-A177-3AD203B41FA5}">
                      <a16:colId xmlns:a16="http://schemas.microsoft.com/office/drawing/2014/main" val="596046890"/>
                    </a:ext>
                  </a:extLst>
                </a:gridCol>
                <a:gridCol w="8113784">
                  <a:extLst>
                    <a:ext uri="{9D8B030D-6E8A-4147-A177-3AD203B41FA5}">
                      <a16:colId xmlns:a16="http://schemas.microsoft.com/office/drawing/2014/main" val="2240385731"/>
                    </a:ext>
                  </a:extLst>
                </a:gridCol>
              </a:tblGrid>
              <a:tr h="401879">
                <a:tc>
                  <a:txBody>
                    <a:bodyPr/>
                    <a:lstStyle/>
                    <a:p>
                      <a:pPr algn="ctr" fontAlgn="ctr"/>
                      <a:r>
                        <a:rPr lang="en-US" sz="1000" u="none" strike="noStrike" dirty="0">
                          <a:effectLst/>
                          <a:latin typeface="Century Gothic" panose="020B0502020202020204" pitchFamily="34" charset="0"/>
                        </a:rPr>
                        <a:t>ID</a:t>
                      </a:r>
                      <a:endParaRPr lang="en-US" sz="1000" b="1"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gridSpan="6">
                  <a:txBody>
                    <a:bodyPr/>
                    <a:lstStyle/>
                    <a:p>
                      <a:pPr algn="l" fontAlgn="ctr"/>
                      <a:r>
                        <a:rPr lang="en-US" sz="1000" u="none" strike="noStrike" dirty="0">
                          <a:effectLst/>
                          <a:latin typeface="Century Gothic" panose="020B0502020202020204" pitchFamily="34" charset="0"/>
                        </a:rPr>
                        <a:t>PREDECESSOR ACTIVITIES  </a:t>
                      </a:r>
                      <a:br>
                        <a:rPr lang="en-US" sz="10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enter separately in columns</a:t>
                      </a:r>
                      <a:endParaRPr lang="en-US" sz="1000" b="1" i="0" u="none" strike="noStrike" dirty="0">
                        <a:solidFill>
                          <a:srgbClr val="000000"/>
                        </a:solidFill>
                        <a:effectLst/>
                        <a:latin typeface="Century Gothic" panose="020B0502020202020204" pitchFamily="34" charset="0"/>
                      </a:endParaRPr>
                    </a:p>
                  </a:txBody>
                  <a:tcPr marL="90555" marR="90555" marT="45278" marB="45278"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DURATION</a:t>
                      </a:r>
                      <a:br>
                        <a:rPr lang="en-US" sz="10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in days</a:t>
                      </a:r>
                      <a:endParaRPr lang="en-US" sz="1000" b="1"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ACTIVITY DESCRIPTION</a:t>
                      </a:r>
                      <a:endParaRPr lang="en-US" sz="1000" b="1"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417715155"/>
                  </a:ext>
                </a:extLst>
              </a:tr>
              <a:tr h="365219">
                <a:tc>
                  <a:txBody>
                    <a:bodyPr/>
                    <a:lstStyle/>
                    <a:p>
                      <a:pPr algn="ctr" fontAlgn="ctr"/>
                      <a:r>
                        <a:rPr lang="en-US" sz="1000" u="none" strike="noStrike" dirty="0">
                          <a:effectLst/>
                          <a:latin typeface="Century Gothic" panose="020B0502020202020204" pitchFamily="34" charset="0"/>
                        </a:rPr>
                        <a:t>A</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2</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1</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2876330"/>
                  </a:ext>
                </a:extLst>
              </a:tr>
              <a:tr h="365219">
                <a:tc>
                  <a:txBody>
                    <a:bodyPr/>
                    <a:lstStyle/>
                    <a:p>
                      <a:pPr algn="ctr" fontAlgn="ctr"/>
                      <a:r>
                        <a:rPr lang="en-US" sz="1000" u="none" strike="noStrike" dirty="0">
                          <a:effectLst/>
                          <a:latin typeface="Century Gothic" panose="020B0502020202020204" pitchFamily="34" charset="0"/>
                        </a:rPr>
                        <a:t>B</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A</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4</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2</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6538562"/>
                  </a:ext>
                </a:extLst>
              </a:tr>
              <a:tr h="365219">
                <a:tc>
                  <a:txBody>
                    <a:bodyPr/>
                    <a:lstStyle/>
                    <a:p>
                      <a:pPr algn="ctr" fontAlgn="ctr"/>
                      <a:r>
                        <a:rPr lang="en-US" sz="1000" u="none" strike="noStrike" dirty="0">
                          <a:effectLst/>
                          <a:latin typeface="Century Gothic" panose="020B0502020202020204" pitchFamily="34" charset="0"/>
                        </a:rPr>
                        <a:t>C</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B</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10</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3</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19447496"/>
                  </a:ext>
                </a:extLst>
              </a:tr>
              <a:tr h="365219">
                <a:tc>
                  <a:txBody>
                    <a:bodyPr/>
                    <a:lstStyle/>
                    <a:p>
                      <a:pPr algn="ctr" fontAlgn="ctr"/>
                      <a:r>
                        <a:rPr lang="en-US" sz="1000" u="none" strike="noStrike" dirty="0">
                          <a:effectLst/>
                          <a:latin typeface="Century Gothic" panose="020B0502020202020204" pitchFamily="34" charset="0"/>
                        </a:rPr>
                        <a:t>D</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C</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6</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4</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45812146"/>
                  </a:ext>
                </a:extLst>
              </a:tr>
              <a:tr h="365219">
                <a:tc>
                  <a:txBody>
                    <a:bodyPr/>
                    <a:lstStyle/>
                    <a:p>
                      <a:pPr algn="ctr" fontAlgn="ctr"/>
                      <a:r>
                        <a:rPr lang="en-US" sz="1000" u="none" strike="noStrike" dirty="0">
                          <a:effectLst/>
                          <a:latin typeface="Century Gothic" panose="020B0502020202020204" pitchFamily="34" charset="0"/>
                        </a:rPr>
                        <a:t>E</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C</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4</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5</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8211242"/>
                  </a:ext>
                </a:extLst>
              </a:tr>
              <a:tr h="365219">
                <a:tc>
                  <a:txBody>
                    <a:bodyPr/>
                    <a:lstStyle/>
                    <a:p>
                      <a:pPr algn="ctr" fontAlgn="ctr"/>
                      <a:r>
                        <a:rPr lang="en-US" sz="1000" u="none" strike="noStrike" dirty="0">
                          <a:effectLst/>
                          <a:latin typeface="Century Gothic" panose="020B0502020202020204" pitchFamily="34" charset="0"/>
                        </a:rPr>
                        <a:t>F</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E</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5</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6</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23871834"/>
                  </a:ext>
                </a:extLst>
              </a:tr>
              <a:tr h="365219">
                <a:tc>
                  <a:txBody>
                    <a:bodyPr/>
                    <a:lstStyle/>
                    <a:p>
                      <a:pPr algn="ctr" fontAlgn="ctr"/>
                      <a:r>
                        <a:rPr lang="en-US" sz="1000" u="none" strike="noStrike" dirty="0">
                          <a:effectLst/>
                          <a:latin typeface="Century Gothic" panose="020B0502020202020204" pitchFamily="34" charset="0"/>
                        </a:rPr>
                        <a:t>G</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D</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7</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7</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8035115"/>
                  </a:ext>
                </a:extLst>
              </a:tr>
              <a:tr h="365219">
                <a:tc>
                  <a:txBody>
                    <a:bodyPr/>
                    <a:lstStyle/>
                    <a:p>
                      <a:pPr algn="ctr" fontAlgn="ctr"/>
                      <a:r>
                        <a:rPr lang="en-US" sz="1000" u="none" strike="noStrike" dirty="0">
                          <a:effectLst/>
                          <a:latin typeface="Century Gothic" panose="020B0502020202020204" pitchFamily="34" charset="0"/>
                        </a:rPr>
                        <a:t>H</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E</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G</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9</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8</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9831907"/>
                  </a:ext>
                </a:extLst>
              </a:tr>
              <a:tr h="365219">
                <a:tc>
                  <a:txBody>
                    <a:bodyPr/>
                    <a:lstStyle/>
                    <a:p>
                      <a:pPr algn="ctr" fontAlgn="ctr"/>
                      <a:r>
                        <a:rPr lang="en-US" sz="1000" u="none" strike="noStrike" dirty="0">
                          <a:effectLst/>
                          <a:latin typeface="Century Gothic" panose="020B0502020202020204" pitchFamily="34" charset="0"/>
                        </a:rPr>
                        <a:t>I</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C</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7</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9</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12195300"/>
                  </a:ext>
                </a:extLst>
              </a:tr>
              <a:tr h="365219">
                <a:tc>
                  <a:txBody>
                    <a:bodyPr/>
                    <a:lstStyle/>
                    <a:p>
                      <a:pPr algn="ctr" fontAlgn="ctr"/>
                      <a:r>
                        <a:rPr lang="en-US" sz="1000" u="none" strike="noStrike" dirty="0">
                          <a:effectLst/>
                          <a:latin typeface="Century Gothic" panose="020B0502020202020204" pitchFamily="34" charset="0"/>
                        </a:rPr>
                        <a:t>J</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F</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I</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8</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10</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5297803"/>
                  </a:ext>
                </a:extLst>
              </a:tr>
              <a:tr h="365219">
                <a:tc>
                  <a:txBody>
                    <a:bodyPr/>
                    <a:lstStyle/>
                    <a:p>
                      <a:pPr algn="ctr" fontAlgn="ctr"/>
                      <a:r>
                        <a:rPr lang="en-US" sz="1000" u="none" strike="noStrike" dirty="0">
                          <a:effectLst/>
                          <a:latin typeface="Century Gothic" panose="020B0502020202020204" pitchFamily="34" charset="0"/>
                        </a:rPr>
                        <a:t>K</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J</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4</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11</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50517653"/>
                  </a:ext>
                </a:extLst>
              </a:tr>
              <a:tr h="365219">
                <a:tc>
                  <a:txBody>
                    <a:bodyPr/>
                    <a:lstStyle/>
                    <a:p>
                      <a:pPr algn="ctr" fontAlgn="ctr"/>
                      <a:r>
                        <a:rPr lang="en-US" sz="1000" u="none" strike="noStrike" dirty="0">
                          <a:effectLst/>
                          <a:latin typeface="Century Gothic" panose="020B0502020202020204" pitchFamily="34" charset="0"/>
                        </a:rPr>
                        <a:t>L</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J</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5</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12</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50210470"/>
                  </a:ext>
                </a:extLst>
              </a:tr>
              <a:tr h="365219">
                <a:tc>
                  <a:txBody>
                    <a:bodyPr/>
                    <a:lstStyle/>
                    <a:p>
                      <a:pPr algn="ctr" fontAlgn="ctr"/>
                      <a:r>
                        <a:rPr lang="en-US" sz="1000" u="none" strike="noStrike" dirty="0">
                          <a:effectLst/>
                          <a:latin typeface="Century Gothic" panose="020B0502020202020204" pitchFamily="34" charset="0"/>
                        </a:rPr>
                        <a:t>M</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H</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2</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13</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0837147"/>
                  </a:ext>
                </a:extLst>
              </a:tr>
              <a:tr h="365219">
                <a:tc>
                  <a:txBody>
                    <a:bodyPr/>
                    <a:lstStyle/>
                    <a:p>
                      <a:pPr algn="ctr" fontAlgn="ctr"/>
                      <a:r>
                        <a:rPr lang="en-US" sz="1000" u="none" strike="noStrike" dirty="0">
                          <a:effectLst/>
                          <a:latin typeface="Century Gothic" panose="020B0502020202020204" pitchFamily="34" charset="0"/>
                        </a:rPr>
                        <a:t>N</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K</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L</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6</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14</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0477432"/>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CRITICAL PATH</a:t>
            </a:r>
          </a:p>
        </p:txBody>
      </p:sp>
      <p:sp>
        <p:nvSpPr>
          <p:cNvPr id="7" name="TextBox 6">
            <a:extLst>
              <a:ext uri="{FF2B5EF4-FFF2-40B4-BE49-F238E27FC236}">
                <a16:creationId xmlns:a16="http://schemas.microsoft.com/office/drawing/2014/main" id="{E741B8D3-84D7-5749-AC5C-BCB64D1CF339}"/>
              </a:ext>
            </a:extLst>
          </p:cNvPr>
          <p:cNvSpPr txBox="1"/>
          <p:nvPr/>
        </p:nvSpPr>
        <p:spPr>
          <a:xfrm>
            <a:off x="384026" y="260478"/>
            <a:ext cx="4337060" cy="400110"/>
          </a:xfrm>
          <a:prstGeom prst="rect">
            <a:avLst/>
          </a:prstGeom>
          <a:noFill/>
        </p:spPr>
        <p:txBody>
          <a:bodyPr wrap="square" lIns="0" rtlCol="0">
            <a:spAutoFit/>
          </a:bodyPr>
          <a:lstStyle/>
          <a:p>
            <a:r>
              <a:rPr lang="en-US" sz="2000" dirty="0">
                <a:latin typeface="Century Gothic" panose="020B0502020202020204" pitchFamily="34" charset="0"/>
              </a:rPr>
              <a:t>CRITICAL PATH</a:t>
            </a:r>
          </a:p>
        </p:txBody>
      </p:sp>
      <p:sp>
        <p:nvSpPr>
          <p:cNvPr id="2" name="TextBox 1">
            <a:extLst>
              <a:ext uri="{FF2B5EF4-FFF2-40B4-BE49-F238E27FC236}">
                <a16:creationId xmlns:a16="http://schemas.microsoft.com/office/drawing/2014/main" id="{5BB2928A-C155-7C48-BE49-FB77B950E754}"/>
              </a:ext>
            </a:extLst>
          </p:cNvPr>
          <p:cNvSpPr txBox="1"/>
          <p:nvPr/>
        </p:nvSpPr>
        <p:spPr>
          <a:xfrm>
            <a:off x="384026" y="678625"/>
            <a:ext cx="2842445" cy="246221"/>
          </a:xfrm>
          <a:prstGeom prst="rect">
            <a:avLst/>
          </a:prstGeom>
          <a:noFill/>
        </p:spPr>
        <p:txBody>
          <a:bodyPr wrap="none" lIns="0" rtlCol="0">
            <a:spAutoFit/>
          </a:bodyPr>
          <a:lstStyle/>
          <a:p>
            <a:r>
              <a:rPr lang="en-US" sz="1000" dirty="0">
                <a:latin typeface="Century Gothic" panose="020B0502020202020204" pitchFamily="34" charset="0"/>
              </a:rPr>
              <a:t>Use red arrows to illustrate the critical path.</a:t>
            </a:r>
          </a:p>
        </p:txBody>
      </p:sp>
      <p:sp>
        <p:nvSpPr>
          <p:cNvPr id="15" name="Oval 14">
            <a:extLst>
              <a:ext uri="{FF2B5EF4-FFF2-40B4-BE49-F238E27FC236}">
                <a16:creationId xmlns:a16="http://schemas.microsoft.com/office/drawing/2014/main" id="{D6C1B2BD-B5DF-A54E-AC9A-EE38EE621C84}"/>
              </a:ext>
            </a:extLst>
          </p:cNvPr>
          <p:cNvSpPr/>
          <p:nvPr/>
        </p:nvSpPr>
        <p:spPr>
          <a:xfrm>
            <a:off x="333808" y="1022740"/>
            <a:ext cx="975602" cy="975602"/>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ACTIVITY</a:t>
            </a:r>
            <a:r>
              <a:rPr lang="en-US" sz="900" baseline="0" dirty="0">
                <a:solidFill>
                  <a:schemeClr val="tx1"/>
                </a:solidFill>
                <a:latin typeface="Century Gothic" panose="020B0502020202020204" pitchFamily="34" charset="0"/>
              </a:rPr>
              <a:t> ID</a:t>
            </a:r>
          </a:p>
          <a:p>
            <a:pPr algn="ctr"/>
            <a:r>
              <a:rPr lang="en-US" sz="900" dirty="0">
                <a:solidFill>
                  <a:schemeClr val="tx1"/>
                </a:solidFill>
                <a:latin typeface="Century Gothic" panose="020B0502020202020204" pitchFamily="34" charset="0"/>
              </a:rPr>
              <a:t>–––––––––––</a:t>
            </a:r>
          </a:p>
          <a:p>
            <a:pPr algn="ctr"/>
            <a:r>
              <a:rPr lang="en-US" sz="900" dirty="0">
                <a:solidFill>
                  <a:schemeClr val="tx1"/>
                </a:solidFill>
                <a:latin typeface="Century Gothic" panose="020B0502020202020204" pitchFamily="34" charset="0"/>
              </a:rPr>
              <a:t>DURATION</a:t>
            </a:r>
            <a:r>
              <a:rPr lang="en-US" sz="900" baseline="0" dirty="0">
                <a:solidFill>
                  <a:schemeClr val="tx1"/>
                </a:solidFill>
                <a:latin typeface="Century Gothic" panose="020B0502020202020204" pitchFamily="34" charset="0"/>
              </a:rPr>
              <a:t> IN DAYS</a:t>
            </a:r>
          </a:p>
        </p:txBody>
      </p:sp>
      <p:sp>
        <p:nvSpPr>
          <p:cNvPr id="16" name="Oval 15">
            <a:extLst>
              <a:ext uri="{FF2B5EF4-FFF2-40B4-BE49-F238E27FC236}">
                <a16:creationId xmlns:a16="http://schemas.microsoft.com/office/drawing/2014/main" id="{B50AD5CF-6755-5B4E-98D2-2E6905A6EC0D}"/>
              </a:ext>
            </a:extLst>
          </p:cNvPr>
          <p:cNvSpPr/>
          <p:nvPr/>
        </p:nvSpPr>
        <p:spPr>
          <a:xfrm>
            <a:off x="1988543" y="3296670"/>
            <a:ext cx="585361" cy="585361"/>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A</a:t>
            </a:r>
            <a:endParaRPr lang="en-US" sz="12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2</a:t>
            </a:r>
            <a:endParaRPr lang="en-US" sz="1000" baseline="0" dirty="0">
              <a:solidFill>
                <a:schemeClr val="tx1"/>
              </a:solidFill>
              <a:latin typeface="Century Gothic" panose="020B0502020202020204" pitchFamily="34" charset="0"/>
            </a:endParaRPr>
          </a:p>
        </p:txBody>
      </p:sp>
      <p:sp>
        <p:nvSpPr>
          <p:cNvPr id="17" name="Oval 16">
            <a:extLst>
              <a:ext uri="{FF2B5EF4-FFF2-40B4-BE49-F238E27FC236}">
                <a16:creationId xmlns:a16="http://schemas.microsoft.com/office/drawing/2014/main" id="{50DCC071-9686-914C-83FC-7FB5F5F5B369}"/>
              </a:ext>
            </a:extLst>
          </p:cNvPr>
          <p:cNvSpPr/>
          <p:nvPr/>
        </p:nvSpPr>
        <p:spPr>
          <a:xfrm>
            <a:off x="3130132" y="3296670"/>
            <a:ext cx="585361" cy="585361"/>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B</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4</a:t>
            </a:r>
            <a:endParaRPr lang="en-US" sz="1000" baseline="0" dirty="0">
              <a:solidFill>
                <a:schemeClr val="tx1"/>
              </a:solidFill>
              <a:latin typeface="Century Gothic" panose="020B0502020202020204" pitchFamily="34" charset="0"/>
            </a:endParaRPr>
          </a:p>
        </p:txBody>
      </p:sp>
      <p:sp>
        <p:nvSpPr>
          <p:cNvPr id="18" name="Oval 17">
            <a:extLst>
              <a:ext uri="{FF2B5EF4-FFF2-40B4-BE49-F238E27FC236}">
                <a16:creationId xmlns:a16="http://schemas.microsoft.com/office/drawing/2014/main" id="{CFFA350C-9F31-1240-AA13-CA9B76D68BFC}"/>
              </a:ext>
            </a:extLst>
          </p:cNvPr>
          <p:cNvSpPr/>
          <p:nvPr/>
        </p:nvSpPr>
        <p:spPr>
          <a:xfrm>
            <a:off x="4271722" y="3296670"/>
            <a:ext cx="585361" cy="585361"/>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C</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10</a:t>
            </a:r>
            <a:endParaRPr lang="en-US" sz="1000" baseline="0" dirty="0">
              <a:solidFill>
                <a:schemeClr val="tx1"/>
              </a:solidFill>
              <a:latin typeface="Century Gothic" panose="020B0502020202020204" pitchFamily="34" charset="0"/>
            </a:endParaRPr>
          </a:p>
        </p:txBody>
      </p:sp>
      <p:sp>
        <p:nvSpPr>
          <p:cNvPr id="19" name="Oval 18">
            <a:extLst>
              <a:ext uri="{FF2B5EF4-FFF2-40B4-BE49-F238E27FC236}">
                <a16:creationId xmlns:a16="http://schemas.microsoft.com/office/drawing/2014/main" id="{83EAB567-B73C-9841-AA63-DA5125F92C90}"/>
              </a:ext>
            </a:extLst>
          </p:cNvPr>
          <p:cNvSpPr/>
          <p:nvPr/>
        </p:nvSpPr>
        <p:spPr>
          <a:xfrm>
            <a:off x="5413311" y="3296670"/>
            <a:ext cx="585361" cy="585361"/>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E</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4</a:t>
            </a:r>
            <a:endParaRPr lang="en-US" sz="1000" baseline="0" dirty="0">
              <a:solidFill>
                <a:schemeClr val="tx1"/>
              </a:solidFill>
              <a:latin typeface="Century Gothic" panose="020B0502020202020204" pitchFamily="34" charset="0"/>
            </a:endParaRPr>
          </a:p>
        </p:txBody>
      </p:sp>
      <p:sp>
        <p:nvSpPr>
          <p:cNvPr id="20" name="Oval 19">
            <a:extLst>
              <a:ext uri="{FF2B5EF4-FFF2-40B4-BE49-F238E27FC236}">
                <a16:creationId xmlns:a16="http://schemas.microsoft.com/office/drawing/2014/main" id="{FC87D618-B62D-3D4B-B05E-F8FFA897027A}"/>
              </a:ext>
            </a:extLst>
          </p:cNvPr>
          <p:cNvSpPr/>
          <p:nvPr/>
        </p:nvSpPr>
        <p:spPr>
          <a:xfrm>
            <a:off x="5020360" y="1575817"/>
            <a:ext cx="585361" cy="585361"/>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I</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7</a:t>
            </a:r>
            <a:endParaRPr lang="en-US" sz="1000" baseline="0" dirty="0">
              <a:solidFill>
                <a:schemeClr val="tx1"/>
              </a:solidFill>
              <a:latin typeface="Century Gothic" panose="020B0502020202020204" pitchFamily="34" charset="0"/>
            </a:endParaRPr>
          </a:p>
        </p:txBody>
      </p:sp>
      <p:sp>
        <p:nvSpPr>
          <p:cNvPr id="21" name="Oval 20">
            <a:extLst>
              <a:ext uri="{FF2B5EF4-FFF2-40B4-BE49-F238E27FC236}">
                <a16:creationId xmlns:a16="http://schemas.microsoft.com/office/drawing/2014/main" id="{81514114-608B-5245-B939-FCB6D5ECA1CC}"/>
              </a:ext>
            </a:extLst>
          </p:cNvPr>
          <p:cNvSpPr/>
          <p:nvPr/>
        </p:nvSpPr>
        <p:spPr>
          <a:xfrm>
            <a:off x="5020360" y="5234323"/>
            <a:ext cx="585361" cy="585361"/>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D</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6</a:t>
            </a:r>
            <a:endParaRPr lang="en-US" sz="1000" baseline="0" dirty="0">
              <a:solidFill>
                <a:schemeClr val="tx1"/>
              </a:solidFill>
              <a:latin typeface="Century Gothic" panose="020B0502020202020204" pitchFamily="34" charset="0"/>
            </a:endParaRPr>
          </a:p>
        </p:txBody>
      </p:sp>
      <p:sp>
        <p:nvSpPr>
          <p:cNvPr id="22" name="Rounded Rectangle 21">
            <a:extLst>
              <a:ext uri="{FF2B5EF4-FFF2-40B4-BE49-F238E27FC236}">
                <a16:creationId xmlns:a16="http://schemas.microsoft.com/office/drawing/2014/main" id="{E9E36D85-23A6-EF47-A089-544380B9A7C6}"/>
              </a:ext>
            </a:extLst>
          </p:cNvPr>
          <p:cNvSpPr/>
          <p:nvPr/>
        </p:nvSpPr>
        <p:spPr>
          <a:xfrm>
            <a:off x="982454" y="3296670"/>
            <a:ext cx="585361" cy="585361"/>
          </a:xfrm>
          <a:prstGeom prst="roundRect">
            <a:avLst/>
          </a:prstGeom>
          <a:solidFill>
            <a:srgbClr val="BCE659"/>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aseline="0" dirty="0">
                <a:solidFill>
                  <a:schemeClr val="tx1"/>
                </a:solidFill>
                <a:latin typeface="Century Gothic" panose="020B0502020202020204" pitchFamily="34" charset="0"/>
              </a:rPr>
              <a:t>START</a:t>
            </a:r>
            <a:endParaRPr lang="en-US" sz="1050" baseline="0" dirty="0">
              <a:solidFill>
                <a:schemeClr val="tx1"/>
              </a:solidFill>
              <a:latin typeface="Century Gothic" panose="020B0502020202020204" pitchFamily="34" charset="0"/>
            </a:endParaRPr>
          </a:p>
        </p:txBody>
      </p:sp>
      <p:sp>
        <p:nvSpPr>
          <p:cNvPr id="23" name="Rounded Rectangle 22">
            <a:extLst>
              <a:ext uri="{FF2B5EF4-FFF2-40B4-BE49-F238E27FC236}">
                <a16:creationId xmlns:a16="http://schemas.microsoft.com/office/drawing/2014/main" id="{2A94547F-AE2E-DE40-8256-134FD03E26DF}"/>
              </a:ext>
            </a:extLst>
          </p:cNvPr>
          <p:cNvSpPr/>
          <p:nvPr/>
        </p:nvSpPr>
        <p:spPr>
          <a:xfrm>
            <a:off x="10738469" y="3296670"/>
            <a:ext cx="585361" cy="585361"/>
          </a:xfrm>
          <a:prstGeom prst="roundRect">
            <a:avLst/>
          </a:prstGeom>
          <a:solidFill>
            <a:srgbClr val="00B050"/>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aseline="0" dirty="0">
                <a:solidFill>
                  <a:schemeClr val="tx1"/>
                </a:solidFill>
                <a:latin typeface="Century Gothic" panose="020B0502020202020204" pitchFamily="34" charset="0"/>
              </a:rPr>
              <a:t>FINISH</a:t>
            </a:r>
            <a:endParaRPr lang="en-US" sz="1050" baseline="0" dirty="0">
              <a:solidFill>
                <a:schemeClr val="tx1"/>
              </a:solidFill>
              <a:latin typeface="Century Gothic" panose="020B0502020202020204" pitchFamily="34" charset="0"/>
            </a:endParaRPr>
          </a:p>
        </p:txBody>
      </p:sp>
      <p:sp>
        <p:nvSpPr>
          <p:cNvPr id="24" name="Oval 23">
            <a:extLst>
              <a:ext uri="{FF2B5EF4-FFF2-40B4-BE49-F238E27FC236}">
                <a16:creationId xmlns:a16="http://schemas.microsoft.com/office/drawing/2014/main" id="{C85428D4-DD6B-4A4E-854D-F1145EBA31D1}"/>
              </a:ext>
            </a:extLst>
          </p:cNvPr>
          <p:cNvSpPr/>
          <p:nvPr/>
        </p:nvSpPr>
        <p:spPr>
          <a:xfrm>
            <a:off x="6605713" y="5207223"/>
            <a:ext cx="585361" cy="585361"/>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G</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7</a:t>
            </a:r>
            <a:endParaRPr lang="en-US" sz="1000" baseline="0" dirty="0">
              <a:solidFill>
                <a:schemeClr val="tx1"/>
              </a:solidFill>
              <a:latin typeface="Century Gothic" panose="020B0502020202020204" pitchFamily="34" charset="0"/>
            </a:endParaRPr>
          </a:p>
        </p:txBody>
      </p:sp>
      <p:sp>
        <p:nvSpPr>
          <p:cNvPr id="25" name="Oval 24">
            <a:extLst>
              <a:ext uri="{FF2B5EF4-FFF2-40B4-BE49-F238E27FC236}">
                <a16:creationId xmlns:a16="http://schemas.microsoft.com/office/drawing/2014/main" id="{0838CBBC-5BC6-0649-B1F3-B05C9806AFC4}"/>
              </a:ext>
            </a:extLst>
          </p:cNvPr>
          <p:cNvSpPr/>
          <p:nvPr/>
        </p:nvSpPr>
        <p:spPr>
          <a:xfrm>
            <a:off x="8042015" y="4719422"/>
            <a:ext cx="585361" cy="585361"/>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H</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9</a:t>
            </a:r>
            <a:endParaRPr lang="en-US" sz="1000" baseline="0" dirty="0">
              <a:solidFill>
                <a:schemeClr val="tx1"/>
              </a:solidFill>
              <a:latin typeface="Century Gothic" panose="020B0502020202020204" pitchFamily="34" charset="0"/>
            </a:endParaRPr>
          </a:p>
        </p:txBody>
      </p:sp>
      <p:sp>
        <p:nvSpPr>
          <p:cNvPr id="26" name="Oval 25">
            <a:extLst>
              <a:ext uri="{FF2B5EF4-FFF2-40B4-BE49-F238E27FC236}">
                <a16:creationId xmlns:a16="http://schemas.microsoft.com/office/drawing/2014/main" id="{0F51E124-F10C-F041-9CD8-C8CB48855940}"/>
              </a:ext>
            </a:extLst>
          </p:cNvPr>
          <p:cNvSpPr/>
          <p:nvPr/>
        </p:nvSpPr>
        <p:spPr>
          <a:xfrm>
            <a:off x="9478317" y="4150321"/>
            <a:ext cx="585361" cy="585361"/>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M</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2</a:t>
            </a:r>
            <a:endParaRPr lang="en-US" sz="1000" baseline="0" dirty="0">
              <a:solidFill>
                <a:schemeClr val="tx1"/>
              </a:solidFill>
              <a:latin typeface="Century Gothic" panose="020B0502020202020204" pitchFamily="34" charset="0"/>
            </a:endParaRPr>
          </a:p>
        </p:txBody>
      </p:sp>
      <p:sp>
        <p:nvSpPr>
          <p:cNvPr id="27" name="Oval 26">
            <a:extLst>
              <a:ext uri="{FF2B5EF4-FFF2-40B4-BE49-F238E27FC236}">
                <a16:creationId xmlns:a16="http://schemas.microsoft.com/office/drawing/2014/main" id="{3BF71F76-D30A-0C4F-9B78-58DCD4FFD07C}"/>
              </a:ext>
            </a:extLst>
          </p:cNvPr>
          <p:cNvSpPr/>
          <p:nvPr/>
        </p:nvSpPr>
        <p:spPr>
          <a:xfrm>
            <a:off x="7418714" y="1575817"/>
            <a:ext cx="585361" cy="585361"/>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J</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8</a:t>
            </a:r>
            <a:endParaRPr lang="en-US" sz="1000" baseline="0" dirty="0">
              <a:solidFill>
                <a:schemeClr val="tx1"/>
              </a:solidFill>
              <a:latin typeface="Century Gothic" panose="020B0502020202020204" pitchFamily="34" charset="0"/>
            </a:endParaRPr>
          </a:p>
        </p:txBody>
      </p:sp>
      <p:sp>
        <p:nvSpPr>
          <p:cNvPr id="28" name="Oval 27">
            <a:extLst>
              <a:ext uri="{FF2B5EF4-FFF2-40B4-BE49-F238E27FC236}">
                <a16:creationId xmlns:a16="http://schemas.microsoft.com/office/drawing/2014/main" id="{B3722034-25EB-B344-B7AB-E7970C6289CA}"/>
              </a:ext>
            </a:extLst>
          </p:cNvPr>
          <p:cNvSpPr/>
          <p:nvPr/>
        </p:nvSpPr>
        <p:spPr>
          <a:xfrm>
            <a:off x="6741213" y="2795319"/>
            <a:ext cx="585361" cy="585361"/>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F</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5</a:t>
            </a:r>
            <a:endParaRPr lang="en-US" sz="1000" baseline="0" dirty="0">
              <a:solidFill>
                <a:schemeClr val="tx1"/>
              </a:solidFill>
              <a:latin typeface="Century Gothic" panose="020B0502020202020204" pitchFamily="34" charset="0"/>
            </a:endParaRPr>
          </a:p>
        </p:txBody>
      </p:sp>
      <p:sp>
        <p:nvSpPr>
          <p:cNvPr id="29" name="Oval 28">
            <a:extLst>
              <a:ext uri="{FF2B5EF4-FFF2-40B4-BE49-F238E27FC236}">
                <a16:creationId xmlns:a16="http://schemas.microsoft.com/office/drawing/2014/main" id="{DDBD83F6-B333-954C-A411-CB1971071745}"/>
              </a:ext>
            </a:extLst>
          </p:cNvPr>
          <p:cNvSpPr/>
          <p:nvPr/>
        </p:nvSpPr>
        <p:spPr>
          <a:xfrm>
            <a:off x="8678866" y="762816"/>
            <a:ext cx="585361" cy="585361"/>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L</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5</a:t>
            </a:r>
            <a:endParaRPr lang="en-US" sz="1000" baseline="0" dirty="0">
              <a:solidFill>
                <a:schemeClr val="tx1"/>
              </a:solidFill>
              <a:latin typeface="Century Gothic" panose="020B0502020202020204" pitchFamily="34" charset="0"/>
            </a:endParaRPr>
          </a:p>
        </p:txBody>
      </p:sp>
      <p:sp>
        <p:nvSpPr>
          <p:cNvPr id="30" name="Oval 29">
            <a:extLst>
              <a:ext uri="{FF2B5EF4-FFF2-40B4-BE49-F238E27FC236}">
                <a16:creationId xmlns:a16="http://schemas.microsoft.com/office/drawing/2014/main" id="{BB9E9276-2ABD-9A42-B1B1-0223BB75A9AC}"/>
              </a:ext>
            </a:extLst>
          </p:cNvPr>
          <p:cNvSpPr/>
          <p:nvPr/>
        </p:nvSpPr>
        <p:spPr>
          <a:xfrm>
            <a:off x="8678866" y="2619169"/>
            <a:ext cx="585361" cy="585361"/>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K</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4</a:t>
            </a:r>
            <a:endParaRPr lang="en-US" sz="1000" baseline="0" dirty="0">
              <a:solidFill>
                <a:schemeClr val="tx1"/>
              </a:solidFill>
              <a:latin typeface="Century Gothic" panose="020B0502020202020204" pitchFamily="34" charset="0"/>
            </a:endParaRPr>
          </a:p>
        </p:txBody>
      </p:sp>
      <p:sp>
        <p:nvSpPr>
          <p:cNvPr id="31" name="Oval 30">
            <a:extLst>
              <a:ext uri="{FF2B5EF4-FFF2-40B4-BE49-F238E27FC236}">
                <a16:creationId xmlns:a16="http://schemas.microsoft.com/office/drawing/2014/main" id="{28FFC98F-16E9-7D4D-8FA2-D52FBCBE71F3}"/>
              </a:ext>
            </a:extLst>
          </p:cNvPr>
          <p:cNvSpPr/>
          <p:nvPr/>
        </p:nvSpPr>
        <p:spPr>
          <a:xfrm>
            <a:off x="9911918" y="1548717"/>
            <a:ext cx="585361" cy="585361"/>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N</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6</a:t>
            </a:r>
            <a:endParaRPr lang="en-US" sz="1000" baseline="0" dirty="0">
              <a:solidFill>
                <a:schemeClr val="tx1"/>
              </a:solidFill>
              <a:latin typeface="Century Gothic" panose="020B0502020202020204" pitchFamily="34" charset="0"/>
            </a:endParaRPr>
          </a:p>
        </p:txBody>
      </p:sp>
      <p:cxnSp>
        <p:nvCxnSpPr>
          <p:cNvPr id="32" name="Straight Arrow Connector 31">
            <a:extLst>
              <a:ext uri="{FF2B5EF4-FFF2-40B4-BE49-F238E27FC236}">
                <a16:creationId xmlns:a16="http://schemas.microsoft.com/office/drawing/2014/main" id="{2B107FCF-33F9-D640-B40D-A8DD8E85E079}"/>
              </a:ext>
            </a:extLst>
          </p:cNvPr>
          <p:cNvCxnSpPr/>
          <p:nvPr/>
        </p:nvCxnSpPr>
        <p:spPr>
          <a:xfrm>
            <a:off x="1646405" y="3594771"/>
            <a:ext cx="29268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DE29D90B-6D11-B443-BCE8-45C69708BB9D}"/>
              </a:ext>
            </a:extLst>
          </p:cNvPr>
          <p:cNvCxnSpPr/>
          <p:nvPr/>
        </p:nvCxnSpPr>
        <p:spPr>
          <a:xfrm>
            <a:off x="2689757" y="3581221"/>
            <a:ext cx="341461"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a:extLst>
              <a:ext uri="{FF2B5EF4-FFF2-40B4-BE49-F238E27FC236}">
                <a16:creationId xmlns:a16="http://schemas.microsoft.com/office/drawing/2014/main" id="{781A0290-1BC3-0049-BC4D-BE1624836B90}"/>
              </a:ext>
            </a:extLst>
          </p:cNvPr>
          <p:cNvCxnSpPr/>
          <p:nvPr/>
        </p:nvCxnSpPr>
        <p:spPr>
          <a:xfrm>
            <a:off x="3841508" y="3581221"/>
            <a:ext cx="341461"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97438565-8A45-D84F-A287-0A90F11CC7B0}"/>
              </a:ext>
            </a:extLst>
          </p:cNvPr>
          <p:cNvCxnSpPr/>
          <p:nvPr/>
        </p:nvCxnSpPr>
        <p:spPr>
          <a:xfrm>
            <a:off x="4966160" y="3581221"/>
            <a:ext cx="341461"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DDF306AB-A772-9D4B-8C50-9D59A3D53B60}"/>
              </a:ext>
            </a:extLst>
          </p:cNvPr>
          <p:cNvCxnSpPr/>
          <p:nvPr/>
        </p:nvCxnSpPr>
        <p:spPr>
          <a:xfrm flipV="1">
            <a:off x="6104362" y="3228920"/>
            <a:ext cx="514901" cy="25745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AB44BCBF-DD61-684E-8B65-F4342B87C7A2}"/>
              </a:ext>
            </a:extLst>
          </p:cNvPr>
          <p:cNvCxnSpPr/>
          <p:nvPr/>
        </p:nvCxnSpPr>
        <p:spPr>
          <a:xfrm flipV="1">
            <a:off x="7242564" y="2253319"/>
            <a:ext cx="298100" cy="474251"/>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808BCBDD-4191-A648-AC1B-BD0C1990FFC8}"/>
              </a:ext>
            </a:extLst>
          </p:cNvPr>
          <p:cNvCxnSpPr/>
          <p:nvPr/>
        </p:nvCxnSpPr>
        <p:spPr>
          <a:xfrm flipV="1">
            <a:off x="8028465" y="1223517"/>
            <a:ext cx="582651" cy="352301"/>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3B469C94-7A61-3645-82E7-79B579B32274}"/>
              </a:ext>
            </a:extLst>
          </p:cNvPr>
          <p:cNvCxnSpPr/>
          <p:nvPr/>
        </p:nvCxnSpPr>
        <p:spPr>
          <a:xfrm>
            <a:off x="9383467" y="1142217"/>
            <a:ext cx="528451" cy="447151"/>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1999212E-9EE2-8B42-BB27-3759FB092134}"/>
              </a:ext>
            </a:extLst>
          </p:cNvPr>
          <p:cNvCxnSpPr/>
          <p:nvPr/>
        </p:nvCxnSpPr>
        <p:spPr>
          <a:xfrm>
            <a:off x="10440369" y="2144918"/>
            <a:ext cx="447151" cy="1097552"/>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a:extLst>
              <a:ext uri="{FF2B5EF4-FFF2-40B4-BE49-F238E27FC236}">
                <a16:creationId xmlns:a16="http://schemas.microsoft.com/office/drawing/2014/main" id="{8345BEDD-D667-F649-B447-FB4A7519A689}"/>
              </a:ext>
            </a:extLst>
          </p:cNvPr>
          <p:cNvCxnSpPr/>
          <p:nvPr/>
        </p:nvCxnSpPr>
        <p:spPr>
          <a:xfrm flipV="1">
            <a:off x="4640960" y="2266869"/>
            <a:ext cx="460701" cy="934951"/>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3FE5775A-1F43-604A-8D5D-B66593F00640}"/>
              </a:ext>
            </a:extLst>
          </p:cNvPr>
          <p:cNvCxnSpPr/>
          <p:nvPr/>
        </p:nvCxnSpPr>
        <p:spPr>
          <a:xfrm flipV="1">
            <a:off x="5724961" y="1887468"/>
            <a:ext cx="1560962" cy="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a:extLst>
              <a:ext uri="{FF2B5EF4-FFF2-40B4-BE49-F238E27FC236}">
                <a16:creationId xmlns:a16="http://schemas.microsoft.com/office/drawing/2014/main" id="{5AC3F49E-21CA-1945-84C6-D5F7222AAB4B}"/>
              </a:ext>
            </a:extLst>
          </p:cNvPr>
          <p:cNvCxnSpPr/>
          <p:nvPr/>
        </p:nvCxnSpPr>
        <p:spPr>
          <a:xfrm>
            <a:off x="4640960" y="4028371"/>
            <a:ext cx="447151" cy="1084002"/>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a:extLst>
              <a:ext uri="{FF2B5EF4-FFF2-40B4-BE49-F238E27FC236}">
                <a16:creationId xmlns:a16="http://schemas.microsoft.com/office/drawing/2014/main" id="{EE3BA6E8-4A8A-164A-AE7C-65322302E8BA}"/>
              </a:ext>
            </a:extLst>
          </p:cNvPr>
          <p:cNvCxnSpPr/>
          <p:nvPr/>
        </p:nvCxnSpPr>
        <p:spPr>
          <a:xfrm flipV="1">
            <a:off x="5724961" y="5518874"/>
            <a:ext cx="780481" cy="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5" name="Straight Arrow Connector 44">
            <a:extLst>
              <a:ext uri="{FF2B5EF4-FFF2-40B4-BE49-F238E27FC236}">
                <a16:creationId xmlns:a16="http://schemas.microsoft.com/office/drawing/2014/main" id="{E92672EE-F58B-4943-A6E7-A321F5A52E92}"/>
              </a:ext>
            </a:extLst>
          </p:cNvPr>
          <p:cNvCxnSpPr/>
          <p:nvPr/>
        </p:nvCxnSpPr>
        <p:spPr>
          <a:xfrm>
            <a:off x="6023062" y="3865771"/>
            <a:ext cx="1924103" cy="934951"/>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a:extLst>
              <a:ext uri="{FF2B5EF4-FFF2-40B4-BE49-F238E27FC236}">
                <a16:creationId xmlns:a16="http://schemas.microsoft.com/office/drawing/2014/main" id="{F9474666-80E2-FC45-8DD3-D6102E7802B7}"/>
              </a:ext>
            </a:extLst>
          </p:cNvPr>
          <p:cNvCxnSpPr/>
          <p:nvPr/>
        </p:nvCxnSpPr>
        <p:spPr>
          <a:xfrm flipV="1">
            <a:off x="7269664" y="5180123"/>
            <a:ext cx="663951" cy="23035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a:extLst>
              <a:ext uri="{FF2B5EF4-FFF2-40B4-BE49-F238E27FC236}">
                <a16:creationId xmlns:a16="http://schemas.microsoft.com/office/drawing/2014/main" id="{282F2511-B2FA-B541-B8DF-8A10158CA68D}"/>
              </a:ext>
            </a:extLst>
          </p:cNvPr>
          <p:cNvCxnSpPr/>
          <p:nvPr/>
        </p:nvCxnSpPr>
        <p:spPr>
          <a:xfrm>
            <a:off x="8042015" y="2104268"/>
            <a:ext cx="596201" cy="542001"/>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60F10130-D60F-9D48-B2C2-92915A1725C2}"/>
              </a:ext>
            </a:extLst>
          </p:cNvPr>
          <p:cNvCxnSpPr/>
          <p:nvPr/>
        </p:nvCxnSpPr>
        <p:spPr>
          <a:xfrm flipV="1">
            <a:off x="9275067" y="2131368"/>
            <a:ext cx="609751" cy="474251"/>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a:extLst>
              <a:ext uri="{FF2B5EF4-FFF2-40B4-BE49-F238E27FC236}">
                <a16:creationId xmlns:a16="http://schemas.microsoft.com/office/drawing/2014/main" id="{830D045D-F28C-8649-93D8-783572EE7128}"/>
              </a:ext>
            </a:extLst>
          </p:cNvPr>
          <p:cNvCxnSpPr/>
          <p:nvPr/>
        </p:nvCxnSpPr>
        <p:spPr>
          <a:xfrm flipV="1">
            <a:off x="8746616" y="4597472"/>
            <a:ext cx="650401" cy="2981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a:extLst>
              <a:ext uri="{FF2B5EF4-FFF2-40B4-BE49-F238E27FC236}">
                <a16:creationId xmlns:a16="http://schemas.microsoft.com/office/drawing/2014/main" id="{B4665B66-41EC-CB42-8828-4D4151CF01B6}"/>
              </a:ext>
            </a:extLst>
          </p:cNvPr>
          <p:cNvCxnSpPr/>
          <p:nvPr/>
        </p:nvCxnSpPr>
        <p:spPr>
          <a:xfrm flipV="1">
            <a:off x="10088068" y="3865771"/>
            <a:ext cx="609751" cy="352301"/>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51" name="Oval 50">
            <a:extLst>
              <a:ext uri="{FF2B5EF4-FFF2-40B4-BE49-F238E27FC236}">
                <a16:creationId xmlns:a16="http://schemas.microsoft.com/office/drawing/2014/main" id="{5C7F039D-CD9A-B142-BD0C-0D879540BB8B}"/>
              </a:ext>
            </a:extLst>
          </p:cNvPr>
          <p:cNvSpPr/>
          <p:nvPr/>
        </p:nvSpPr>
        <p:spPr>
          <a:xfrm>
            <a:off x="1719298" y="1198890"/>
            <a:ext cx="585361" cy="585361"/>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X</a:t>
            </a:r>
            <a:endParaRPr lang="en-US" sz="12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X</a:t>
            </a:r>
            <a:endParaRPr lang="en-US" sz="1000" baseline="0" dirty="0">
              <a:solidFill>
                <a:schemeClr val="tx1"/>
              </a:solidFill>
              <a:latin typeface="Century Gothic" panose="020B0502020202020204" pitchFamily="34" charset="0"/>
            </a:endParaRPr>
          </a:p>
        </p:txBody>
      </p:sp>
      <p:sp>
        <p:nvSpPr>
          <p:cNvPr id="52" name="Oval 51">
            <a:extLst>
              <a:ext uri="{FF2B5EF4-FFF2-40B4-BE49-F238E27FC236}">
                <a16:creationId xmlns:a16="http://schemas.microsoft.com/office/drawing/2014/main" id="{BAA93E4B-935C-F44D-890D-F41E1C1AD2D9}"/>
              </a:ext>
            </a:extLst>
          </p:cNvPr>
          <p:cNvSpPr/>
          <p:nvPr/>
        </p:nvSpPr>
        <p:spPr>
          <a:xfrm>
            <a:off x="2860887" y="1198890"/>
            <a:ext cx="585361" cy="585361"/>
          </a:xfrm>
          <a:prstGeom prst="ellipse">
            <a:avLst/>
          </a:prstGeom>
          <a:solidFill>
            <a:srgbClr val="EAEEF3"/>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X</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X</a:t>
            </a:r>
            <a:endParaRPr lang="en-US" sz="1000" baseline="0" dirty="0">
              <a:solidFill>
                <a:schemeClr val="tx1"/>
              </a:solidFill>
              <a:latin typeface="Century Gothic" panose="020B0502020202020204" pitchFamily="34" charset="0"/>
            </a:endParaRPr>
          </a:p>
        </p:txBody>
      </p:sp>
      <p:cxnSp>
        <p:nvCxnSpPr>
          <p:cNvPr id="53" name="Straight Arrow Connector 52">
            <a:extLst>
              <a:ext uri="{FF2B5EF4-FFF2-40B4-BE49-F238E27FC236}">
                <a16:creationId xmlns:a16="http://schemas.microsoft.com/office/drawing/2014/main" id="{2AD09326-FE9B-8D4A-B160-EF7525E33194}"/>
              </a:ext>
            </a:extLst>
          </p:cNvPr>
          <p:cNvCxnSpPr/>
          <p:nvPr/>
        </p:nvCxnSpPr>
        <p:spPr>
          <a:xfrm>
            <a:off x="2420511" y="1483441"/>
            <a:ext cx="341461"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4" name="Straight Arrow Connector 53">
            <a:extLst>
              <a:ext uri="{FF2B5EF4-FFF2-40B4-BE49-F238E27FC236}">
                <a16:creationId xmlns:a16="http://schemas.microsoft.com/office/drawing/2014/main" id="{BEAF243A-98FB-364C-812A-2A2EDD313609}"/>
              </a:ext>
            </a:extLst>
          </p:cNvPr>
          <p:cNvCxnSpPr/>
          <p:nvPr/>
        </p:nvCxnSpPr>
        <p:spPr>
          <a:xfrm>
            <a:off x="3572263" y="1483441"/>
            <a:ext cx="341461" cy="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Critical-Path-Chart-Template_PowerPoint" id="{86F7B84C-9D4D-FE41-B1A8-60011EE6CD0B}" vid="{CE4D54B9-5204-A044-AE2E-2E63208ADB0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IC-Critical-Path-Chart-Template_PowerPoint</Template>
  <TotalTime>0</TotalTime>
  <Words>328</Words>
  <Application>Microsoft Office PowerPoint</Application>
  <PresentationFormat>Широкоэкранный</PresentationFormat>
  <Paragraphs>194</Paragraphs>
  <Slides>3</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vt:i4>
      </vt:variant>
    </vt:vector>
  </HeadingPairs>
  <TitlesOfParts>
    <vt:vector size="8"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2020-08-31T23:31:21Z</dcterms:created>
  <dcterms:modified xsi:type="dcterms:W3CDTF">2020-08-31T23:31:53Z</dcterms:modified>
</cp:coreProperties>
</file>