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B5E274"/>
    <a:srgbClr val="79D015"/>
    <a:srgbClr val="009B47"/>
    <a:srgbClr val="F0A622"/>
    <a:srgbClr val="FF7C80"/>
    <a:srgbClr val="99EDF2"/>
    <a:srgbClr val="76D97A"/>
    <a:srgbClr val="00BD32"/>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39" autoAdjust="0"/>
    <p:restoredTop sz="86447"/>
  </p:normalViewPr>
  <p:slideViewPr>
    <p:cSldViewPr snapToGrid="0" snapToObjects="1">
      <p:cViewPr>
        <p:scale>
          <a:sx n="161" d="100"/>
          <a:sy n="161" d="100"/>
        </p:scale>
        <p:origin x="76" y="13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10/15/2020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349276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10/15/2020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nXeErQ"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950213" cy="1400383"/>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Objectives and Goals in the chart area.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for each task to represent the length of time.  Add Milestone Dates and additional information within each bar or in the graph area. Summarize Results in the bottom row.</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QUARTERLY GANTT CHART TEMPLATE</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QUARTERLY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781917108"/>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r>
                        <a:rPr lang="en-US" sz="900" b="1"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a:lnSpc>
                          <a:spcPct val="100000"/>
                        </a:lnSpc>
                      </a:pPr>
                      <a:r>
                        <a:rPr lang="en-US" sz="1000" dirty="0">
                          <a:solidFill>
                            <a:schemeClr val="tx1"/>
                          </a:solidFill>
                          <a:latin typeface="Century Gothic" panose="020B0502020202020204" pitchFamily="34" charset="0"/>
                        </a:rPr>
                        <a:t>Objective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a:lnSpc>
                          <a:spcPct val="100000"/>
                        </a:lnSpc>
                      </a:pPr>
                      <a:r>
                        <a:rPr lang="en-US" sz="1000" dirty="0">
                          <a:solidFill>
                            <a:schemeClr val="tx1"/>
                          </a:solidFill>
                          <a:latin typeface="Century Gothic" panose="020B0502020202020204" pitchFamily="34" charset="0"/>
                        </a:rPr>
                        <a:t>Objective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a:lnSpc>
                          <a:spcPct val="100000"/>
                        </a:lnSpc>
                      </a:pPr>
                      <a:r>
                        <a:rPr lang="en-US" sz="1000" dirty="0">
                          <a:solidFill>
                            <a:schemeClr val="tx1"/>
                          </a:solidFill>
                          <a:latin typeface="Century Gothic" panose="020B0502020202020204" pitchFamily="34" charset="0"/>
                        </a:rPr>
                        <a:t>Objective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a:lnSpc>
                          <a:spcPct val="100000"/>
                        </a:lnSpc>
                      </a:pPr>
                      <a:r>
                        <a:rPr lang="en-US" sz="1000" dirty="0">
                          <a:solidFill>
                            <a:schemeClr val="tx1"/>
                          </a:solidFill>
                          <a:latin typeface="Century Gothic" panose="020B0502020202020204" pitchFamily="34" charset="0"/>
                        </a:rPr>
                        <a:t>Objective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a:lnSpc>
                          <a:spcPct val="100000"/>
                        </a:lnSpc>
                      </a:pPr>
                      <a:r>
                        <a:rPr lang="en-US" sz="1000" dirty="0">
                          <a:solidFill>
                            <a:schemeClr val="tx1"/>
                          </a:solidFill>
                          <a:latin typeface="Century Gothic" panose="020B0502020202020204" pitchFamily="34" charset="0"/>
                        </a:rPr>
                        <a:t>Objective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a:lnSpc>
                          <a:spcPct val="100000"/>
                        </a:lnSpc>
                      </a:pPr>
                      <a:r>
                        <a:rPr lang="en-US" sz="10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a:lnSpc>
                          <a:spcPct val="100000"/>
                        </a:lnSpc>
                      </a:pPr>
                      <a:r>
                        <a:rPr lang="en-US" sz="10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a:lnSpc>
                          <a:spcPct val="100000"/>
                        </a:lnSpc>
                      </a:pPr>
                      <a:r>
                        <a:rPr lang="en-US" sz="1000" dirty="0">
                          <a:solidFill>
                            <a:schemeClr val="tx1"/>
                          </a:solidFill>
                          <a:latin typeface="Century Gothic" panose="020B0502020202020204" pitchFamily="34" charset="0"/>
                        </a:rPr>
                        <a:t>Goal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a:lnSpc>
                          <a:spcPct val="100000"/>
                        </a:lnSpc>
                      </a:pPr>
                      <a:r>
                        <a:rPr lang="en-US" sz="1000" dirty="0">
                          <a:solidFill>
                            <a:schemeClr val="tx1"/>
                          </a:solidFill>
                          <a:latin typeface="Century Gothic" panose="020B0502020202020204" pitchFamily="34" charset="0"/>
                        </a:rPr>
                        <a:t>Goal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a:lnSpc>
                          <a:spcPct val="100000"/>
                        </a:lnSpc>
                      </a:pPr>
                      <a:r>
                        <a:rPr lang="en-US" sz="1000" dirty="0">
                          <a:solidFill>
                            <a:schemeClr val="tx1"/>
                          </a:solidFill>
                          <a:latin typeface="Century Gothic" panose="020B0502020202020204" pitchFamily="34" charset="0"/>
                        </a:rPr>
                        <a:t>Goal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a:lnSpc>
                          <a:spcPct val="100000"/>
                        </a:lnSpc>
                      </a:pPr>
                      <a:r>
                        <a:rPr lang="en-US" sz="1400" b="1" dirty="0">
                          <a:solidFill>
                            <a:schemeClr val="tx1"/>
                          </a:solidFill>
                          <a:latin typeface="Century Gothic" panose="020B0502020202020204" pitchFamily="34" charset="0"/>
                        </a:rPr>
                        <a:t>RESULTS</a:t>
                      </a:r>
                      <a:endParaRPr lang="en-US" sz="1000" b="1"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976123"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907723" y="3788954"/>
            <a:ext cx="13716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6666175" y="3336274"/>
            <a:ext cx="10058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993813" y="1525554"/>
            <a:ext cx="464156"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225891" y="1978234"/>
            <a:ext cx="26060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7808767" y="2430914"/>
            <a:ext cx="383296"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8203842" y="2883594"/>
            <a:ext cx="999152"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10177369" y="5146994"/>
            <a:ext cx="1471234"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9938416" y="4694314"/>
            <a:ext cx="738602"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9202994" y="4241634"/>
            <a:ext cx="96012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1,987,654</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1,234,567</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2,345,678</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3,456,789</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4063274"/>
            <a:ext cx="2637592" cy="1054788"/>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3473434"/>
            <a:ext cx="2771260" cy="1655205"/>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1053010"/>
            <a:ext cx="1877694" cy="2425986"/>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QUARTERLY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268402647"/>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r>
                        <a:rPr lang="en-US" sz="900" b="1"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a:lnSpc>
                          <a:spcPct val="100000"/>
                        </a:lnSpc>
                      </a:pPr>
                      <a:r>
                        <a:rPr lang="en-US" sz="1100" dirty="0">
                          <a:solidFill>
                            <a:schemeClr val="tx1"/>
                          </a:solidFill>
                          <a:latin typeface="Century Gothic" panose="020B0502020202020204" pitchFamily="34" charset="0"/>
                        </a:rPr>
                        <a:t>Objective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a:lnSpc>
                          <a:spcPct val="100000"/>
                        </a:lnSpc>
                      </a:pPr>
                      <a:r>
                        <a:rPr lang="en-US" sz="1100" dirty="0">
                          <a:solidFill>
                            <a:schemeClr val="tx1"/>
                          </a:solidFill>
                          <a:latin typeface="Century Gothic" panose="020B0502020202020204" pitchFamily="34" charset="0"/>
                        </a:rPr>
                        <a:t>Objective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a:lnSpc>
                          <a:spcPct val="100000"/>
                        </a:lnSpc>
                      </a:pPr>
                      <a:r>
                        <a:rPr lang="en-US" sz="1100" dirty="0">
                          <a:solidFill>
                            <a:schemeClr val="tx1"/>
                          </a:solidFill>
                          <a:latin typeface="Century Gothic" panose="020B0502020202020204" pitchFamily="34" charset="0"/>
                        </a:rPr>
                        <a:t>Objective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a:lnSpc>
                          <a:spcPct val="100000"/>
                        </a:lnSpc>
                      </a:pPr>
                      <a:r>
                        <a:rPr lang="en-US" sz="1100" dirty="0">
                          <a:solidFill>
                            <a:schemeClr val="tx1"/>
                          </a:solidFill>
                          <a:latin typeface="Century Gothic" panose="020B0502020202020204" pitchFamily="34" charset="0"/>
                        </a:rPr>
                        <a:t>Objective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a:lnSpc>
                          <a:spcPct val="100000"/>
                        </a:lnSpc>
                      </a:pPr>
                      <a:r>
                        <a:rPr lang="en-US" sz="1100" dirty="0">
                          <a:solidFill>
                            <a:schemeClr val="tx1"/>
                          </a:solidFill>
                          <a:latin typeface="Century Gothic" panose="020B0502020202020204" pitchFamily="34" charset="0"/>
                        </a:rPr>
                        <a:t>Objective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a:lnSpc>
                          <a:spcPct val="100000"/>
                        </a:lnSpc>
                      </a:pPr>
                      <a:r>
                        <a:rPr lang="en-US" sz="11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a:lnSpc>
                          <a:spcPct val="100000"/>
                        </a:lnSpc>
                      </a:pPr>
                      <a:r>
                        <a:rPr lang="en-US" sz="11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a:lnSpc>
                          <a:spcPct val="100000"/>
                        </a:lnSpc>
                      </a:pPr>
                      <a:r>
                        <a:rPr lang="en-US" sz="1100" dirty="0">
                          <a:solidFill>
                            <a:schemeClr val="tx1"/>
                          </a:solidFill>
                          <a:latin typeface="Century Gothic" panose="020B0502020202020204" pitchFamily="34" charset="0"/>
                        </a:rPr>
                        <a:t>Goal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a:lnSpc>
                          <a:spcPct val="100000"/>
                        </a:lnSpc>
                      </a:pPr>
                      <a:r>
                        <a:rPr lang="en-US" sz="1100" dirty="0">
                          <a:solidFill>
                            <a:schemeClr val="tx1"/>
                          </a:solidFill>
                          <a:latin typeface="Century Gothic" panose="020B0502020202020204" pitchFamily="34" charset="0"/>
                        </a:rPr>
                        <a:t>Goal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a:lnSpc>
                          <a:spcPct val="100000"/>
                        </a:lnSpc>
                      </a:pPr>
                      <a:r>
                        <a:rPr lang="en-US" sz="1100" dirty="0">
                          <a:solidFill>
                            <a:schemeClr val="tx1"/>
                          </a:solidFill>
                          <a:latin typeface="Century Gothic" panose="020B0502020202020204" pitchFamily="34" charset="0"/>
                        </a:rPr>
                        <a:t>Goal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a:lnSpc>
                          <a:spcPct val="100000"/>
                        </a:lnSpc>
                      </a:pPr>
                      <a:r>
                        <a:rPr lang="en-US" sz="1400" b="1" dirty="0">
                          <a:solidFill>
                            <a:schemeClr val="tx1"/>
                          </a:solidFill>
                          <a:latin typeface="Century Gothic" panose="020B0502020202020204" pitchFamily="34" charset="0"/>
                        </a:rPr>
                        <a:t>RESULTS</a:t>
                      </a:r>
                      <a:endParaRPr lang="en-US" sz="1000" b="1"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1828800" cy="274320"/>
          </a:xfrm>
          <a:prstGeom prst="rect">
            <a:avLst/>
          </a:prstGeom>
          <a:gradFill>
            <a:gsLst>
              <a:gs pos="0">
                <a:srgbClr val="FF7C80"/>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254638" y="3788954"/>
            <a:ext cx="18288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254638" y="3336274"/>
            <a:ext cx="1828800"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254638" y="1525554"/>
            <a:ext cx="182880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254638" y="1978234"/>
            <a:ext cx="1828800" cy="274320"/>
          </a:xfrm>
          <a:prstGeom prst="rect">
            <a:avLst/>
          </a:prstGeom>
          <a:gradFill>
            <a:gsLst>
              <a:gs pos="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254638" y="2430914"/>
            <a:ext cx="1828800" cy="274320"/>
          </a:xfrm>
          <a:prstGeom prst="rect">
            <a:avLst/>
          </a:prstGeom>
          <a:gradFill>
            <a:gsLst>
              <a:gs pos="0">
                <a:srgbClr val="00B050"/>
              </a:gs>
              <a:gs pos="100000">
                <a:srgbClr val="009B4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254638" y="2883594"/>
            <a:ext cx="1828800" cy="274320"/>
          </a:xfrm>
          <a:prstGeom prst="rect">
            <a:avLst/>
          </a:prstGeom>
          <a:gradFill>
            <a:gsLst>
              <a:gs pos="0">
                <a:srgbClr val="92D050"/>
              </a:gs>
              <a:gs pos="100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254638" y="5146994"/>
            <a:ext cx="1828800" cy="274320"/>
          </a:xfrm>
          <a:prstGeom prst="rect">
            <a:avLst/>
          </a:prstGeom>
          <a:gradFill>
            <a:gsLst>
              <a:gs pos="0">
                <a:srgbClr val="00B0F0"/>
              </a:gs>
              <a:gs pos="100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254638" y="4694314"/>
            <a:ext cx="1828800" cy="274320"/>
          </a:xfrm>
          <a:prstGeom prst="rect">
            <a:avLst/>
          </a:prstGeom>
          <a:gradFill>
            <a:gsLst>
              <a:gs pos="0">
                <a:srgbClr val="00B0F0"/>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4254638" y="4241634"/>
            <a:ext cx="1828800" cy="274320"/>
          </a:xfrm>
          <a:prstGeom prst="rect">
            <a:avLst/>
          </a:prstGeom>
          <a:gradFill>
            <a:gsLst>
              <a:gs pos="0">
                <a:srgbClr val="00E7F2"/>
              </a:gs>
              <a:gs pos="100000">
                <a:srgbClr val="00B0F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6366054"/>
            <a:ext cx="2637592" cy="0"/>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6366054"/>
            <a:ext cx="2771260" cy="0"/>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6366054"/>
            <a:ext cx="1877694" cy="0"/>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1" name="Diamond 50">
            <a:extLst>
              <a:ext uri="{FF2B5EF4-FFF2-40B4-BE49-F238E27FC236}">
                <a16:creationId xmlns:a16="http://schemas.microsoft.com/office/drawing/2014/main" id="{E169C92A-33CE-AE4F-A5F1-A1694BBF7B05}"/>
              </a:ext>
            </a:extLst>
          </p:cNvPr>
          <p:cNvSpPr>
            <a:spLocks noChangeAspect="1"/>
          </p:cNvSpPr>
          <p:nvPr/>
        </p:nvSpPr>
        <p:spPr>
          <a:xfrm>
            <a:off x="7000192" y="2007598"/>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2" name="Diamond 51">
            <a:extLst>
              <a:ext uri="{FF2B5EF4-FFF2-40B4-BE49-F238E27FC236}">
                <a16:creationId xmlns:a16="http://schemas.microsoft.com/office/drawing/2014/main" id="{CA7EDC50-F88E-6740-8487-3DF04FE005CB}"/>
              </a:ext>
            </a:extLst>
          </p:cNvPr>
          <p:cNvSpPr>
            <a:spLocks noChangeAspect="1"/>
          </p:cNvSpPr>
          <p:nvPr/>
        </p:nvSpPr>
        <p:spPr>
          <a:xfrm>
            <a:off x="7000192" y="3813879"/>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3" name="Diamond 52">
            <a:extLst>
              <a:ext uri="{FF2B5EF4-FFF2-40B4-BE49-F238E27FC236}">
                <a16:creationId xmlns:a16="http://schemas.microsoft.com/office/drawing/2014/main" id="{54A38F71-D388-3949-9994-A45419C6F761}"/>
              </a:ext>
            </a:extLst>
          </p:cNvPr>
          <p:cNvSpPr>
            <a:spLocks noChangeAspect="1"/>
          </p:cNvSpPr>
          <p:nvPr/>
        </p:nvSpPr>
        <p:spPr>
          <a:xfrm>
            <a:off x="7000192" y="4742213"/>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9" name="Rectangle 58">
            <a:extLst>
              <a:ext uri="{FF2B5EF4-FFF2-40B4-BE49-F238E27FC236}">
                <a16:creationId xmlns:a16="http://schemas.microsoft.com/office/drawing/2014/main" id="{C5748260-84B4-C34C-8B0D-A53B1266675A}"/>
              </a:ext>
            </a:extLst>
          </p:cNvPr>
          <p:cNvSpPr/>
          <p:nvPr/>
        </p:nvSpPr>
        <p:spPr>
          <a:xfrm>
            <a:off x="6127787" y="2390178"/>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0" name="Rectangle 59">
            <a:extLst>
              <a:ext uri="{FF2B5EF4-FFF2-40B4-BE49-F238E27FC236}">
                <a16:creationId xmlns:a16="http://schemas.microsoft.com/office/drawing/2014/main" id="{41180AA8-EEBE-7347-9A43-2031788276D0}"/>
              </a:ext>
            </a:extLst>
          </p:cNvPr>
          <p:cNvSpPr/>
          <p:nvPr/>
        </p:nvSpPr>
        <p:spPr>
          <a:xfrm>
            <a:off x="6127787" y="2842605"/>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1" name="Rectangle 60">
            <a:extLst>
              <a:ext uri="{FF2B5EF4-FFF2-40B4-BE49-F238E27FC236}">
                <a16:creationId xmlns:a16="http://schemas.microsoft.com/office/drawing/2014/main" id="{B7B4CB11-1B5E-464C-95DB-C4690FA55904}"/>
              </a:ext>
            </a:extLst>
          </p:cNvPr>
          <p:cNvSpPr/>
          <p:nvPr/>
        </p:nvSpPr>
        <p:spPr>
          <a:xfrm>
            <a:off x="6127787" y="1032897"/>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2" name="Rectangle 61">
            <a:extLst>
              <a:ext uri="{FF2B5EF4-FFF2-40B4-BE49-F238E27FC236}">
                <a16:creationId xmlns:a16="http://schemas.microsoft.com/office/drawing/2014/main" id="{79211352-5DB1-6C46-94F8-D55CD483F565}"/>
              </a:ext>
            </a:extLst>
          </p:cNvPr>
          <p:cNvSpPr/>
          <p:nvPr/>
        </p:nvSpPr>
        <p:spPr>
          <a:xfrm>
            <a:off x="6127787" y="1485324"/>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3" name="Rectangle 62">
            <a:extLst>
              <a:ext uri="{FF2B5EF4-FFF2-40B4-BE49-F238E27FC236}">
                <a16:creationId xmlns:a16="http://schemas.microsoft.com/office/drawing/2014/main" id="{A3E3C820-F16C-4C48-B85D-201B58B23995}"/>
              </a:ext>
            </a:extLst>
          </p:cNvPr>
          <p:cNvSpPr/>
          <p:nvPr/>
        </p:nvSpPr>
        <p:spPr>
          <a:xfrm>
            <a:off x="6127787" y="1937751"/>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4" name="Rectangle 63">
            <a:extLst>
              <a:ext uri="{FF2B5EF4-FFF2-40B4-BE49-F238E27FC236}">
                <a16:creationId xmlns:a16="http://schemas.microsoft.com/office/drawing/2014/main" id="{1393CBB6-B934-7E48-B815-E9AE73D9F1FD}"/>
              </a:ext>
            </a:extLst>
          </p:cNvPr>
          <p:cNvSpPr/>
          <p:nvPr/>
        </p:nvSpPr>
        <p:spPr>
          <a:xfrm>
            <a:off x="6127787" y="4652313"/>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6" name="Rectangle 65">
            <a:extLst>
              <a:ext uri="{FF2B5EF4-FFF2-40B4-BE49-F238E27FC236}">
                <a16:creationId xmlns:a16="http://schemas.microsoft.com/office/drawing/2014/main" id="{D639DE8E-A2BE-2A48-9927-20CC1DCC200F}"/>
              </a:ext>
            </a:extLst>
          </p:cNvPr>
          <p:cNvSpPr/>
          <p:nvPr/>
        </p:nvSpPr>
        <p:spPr>
          <a:xfrm>
            <a:off x="6127787" y="5104740"/>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0" name="Rectangle 69">
            <a:extLst>
              <a:ext uri="{FF2B5EF4-FFF2-40B4-BE49-F238E27FC236}">
                <a16:creationId xmlns:a16="http://schemas.microsoft.com/office/drawing/2014/main" id="{1304CA7F-AD05-C040-9AB3-5ECF91CB8C88}"/>
              </a:ext>
            </a:extLst>
          </p:cNvPr>
          <p:cNvSpPr/>
          <p:nvPr/>
        </p:nvSpPr>
        <p:spPr>
          <a:xfrm>
            <a:off x="6127787" y="3295032"/>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1" name="Rectangle 70">
            <a:extLst>
              <a:ext uri="{FF2B5EF4-FFF2-40B4-BE49-F238E27FC236}">
                <a16:creationId xmlns:a16="http://schemas.microsoft.com/office/drawing/2014/main" id="{653F9964-BB55-4744-BD5B-F15BF475EEFE}"/>
              </a:ext>
            </a:extLst>
          </p:cNvPr>
          <p:cNvSpPr/>
          <p:nvPr/>
        </p:nvSpPr>
        <p:spPr>
          <a:xfrm>
            <a:off x="6127787" y="3747459"/>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2" name="Rectangle 71">
            <a:extLst>
              <a:ext uri="{FF2B5EF4-FFF2-40B4-BE49-F238E27FC236}">
                <a16:creationId xmlns:a16="http://schemas.microsoft.com/office/drawing/2014/main" id="{1CA42112-AD9B-8343-A68E-9028E6E29245}"/>
              </a:ext>
            </a:extLst>
          </p:cNvPr>
          <p:cNvSpPr/>
          <p:nvPr/>
        </p:nvSpPr>
        <p:spPr>
          <a:xfrm>
            <a:off x="6127787" y="4199886"/>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Tree>
    <p:extLst>
      <p:ext uri="{BB962C8B-B14F-4D97-AF65-F5344CB8AC3E}">
        <p14:creationId xmlns:p14="http://schemas.microsoft.com/office/powerpoint/2010/main" val="2964708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0D70A5A-0FB0-4321-BF79-EFD4E3D20D01}" vid="{0446B1F9-6CBA-4260-8151-9F21380E6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IC-Quarterly-Gantt-Chart-Template_PowerPoint - SR edits</Template>
  <TotalTime>0</TotalTime>
  <Words>268</Words>
  <Application>Microsoft Office PowerPoint</Application>
  <PresentationFormat>Широкоэкранный</PresentationFormat>
  <Paragraphs>91</Paragraphs>
  <Slides>4</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2020-10-15T17:09:46Z</dcterms:created>
  <dcterms:modified xsi:type="dcterms:W3CDTF">2020-10-15T17:10:28Z</dcterms:modified>
</cp:coreProperties>
</file>