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ADB7"/>
    <a:srgbClr val="A0CE55"/>
    <a:srgbClr val="DDB84F"/>
    <a:srgbClr val="B75B27"/>
    <a:srgbClr val="1AE8DA"/>
    <a:srgbClr val="FFC737"/>
    <a:srgbClr val="000000"/>
    <a:srgbClr val="001334"/>
    <a:srgbClr val="000820"/>
    <a:srgbClr val="000C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05" autoAdjust="0"/>
    <p:restoredTop sz="96327" autoAdjust="0"/>
  </p:normalViewPr>
  <p:slideViewPr>
    <p:cSldViewPr snapToGrid="0" snapToObjects="1">
      <p:cViewPr>
        <p:scale>
          <a:sx n="80" d="100"/>
          <a:sy n="80" d="100"/>
        </p:scale>
        <p:origin x="124" y="204"/>
      </p:cViewPr>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10/23/2020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10/23/2020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10/23/2020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10/23/2020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10/23/2020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bit.ly/34nCaGU"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16714243" y="616261"/>
            <a:ext cx="6752706" cy="93711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0" y="616261"/>
            <a:ext cx="15803535" cy="707886"/>
          </a:xfrm>
          <a:prstGeom prst="rect">
            <a:avLst/>
          </a:prstGeom>
          <a:noFill/>
        </p:spPr>
        <p:txBody>
          <a:bodyPr wrap="square" rtlCol="0">
            <a:spAutoFit/>
          </a:bodyPr>
          <a:lstStyle/>
          <a:p>
            <a:r>
              <a:rPr lang="en-US" sz="4000" b="1" dirty="0">
                <a:solidFill>
                  <a:schemeClr val="bg1">
                    <a:lumMod val="75000"/>
                    <a:lumOff val="25000"/>
                  </a:schemeClr>
                </a:solidFill>
                <a:latin typeface="Century Gothic" panose="020B0502020202020204" pitchFamily="34" charset="0"/>
              </a:rPr>
              <a:t>BOSTON CONSULTING GROUP PRODUCT PORTFOLIO MATRIX</a:t>
            </a:r>
            <a:endParaRPr lang="en-US" sz="4000" dirty="0">
              <a:solidFill>
                <a:schemeClr val="bg1">
                  <a:lumMod val="75000"/>
                  <a:lumOff val="25000"/>
                </a:schemeClr>
              </a:solidFill>
              <a:latin typeface="Century Gothic" panose="020B0502020202020204" pitchFamily="34" charset="0"/>
            </a:endParaRPr>
          </a:p>
        </p:txBody>
      </p:sp>
      <p:sp>
        <p:nvSpPr>
          <p:cNvPr id="48" name="Oval 47">
            <a:extLst>
              <a:ext uri="{FF2B5EF4-FFF2-40B4-BE49-F238E27FC236}">
                <a16:creationId xmlns:a16="http://schemas.microsoft.com/office/drawing/2014/main" id="{635BE009-6784-D542-A2D5-5237F1BB6F2D}"/>
              </a:ext>
            </a:extLst>
          </p:cNvPr>
          <p:cNvSpPr/>
          <p:nvPr/>
        </p:nvSpPr>
        <p:spPr>
          <a:xfrm>
            <a:off x="16925580" y="7386536"/>
            <a:ext cx="1488790" cy="1488790"/>
          </a:xfrm>
          <a:prstGeom prst="ellipse">
            <a:avLst/>
          </a:prstGeom>
          <a:solidFill>
            <a:srgbClr val="DDB84F"/>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sp>
        <p:nvSpPr>
          <p:cNvPr id="49" name="Oval 48">
            <a:extLst>
              <a:ext uri="{FF2B5EF4-FFF2-40B4-BE49-F238E27FC236}">
                <a16:creationId xmlns:a16="http://schemas.microsoft.com/office/drawing/2014/main" id="{35054366-39D4-9E41-97A8-231F7E7B816B}"/>
              </a:ext>
            </a:extLst>
          </p:cNvPr>
          <p:cNvSpPr/>
          <p:nvPr/>
        </p:nvSpPr>
        <p:spPr>
          <a:xfrm>
            <a:off x="19600615" y="2496859"/>
            <a:ext cx="2645414" cy="2645414"/>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sp>
        <p:nvSpPr>
          <p:cNvPr id="50" name="Oval 49">
            <a:extLst>
              <a:ext uri="{FF2B5EF4-FFF2-40B4-BE49-F238E27FC236}">
                <a16:creationId xmlns:a16="http://schemas.microsoft.com/office/drawing/2014/main" id="{B29E57A2-5225-7845-BB61-3BFB9B3BC586}"/>
              </a:ext>
            </a:extLst>
          </p:cNvPr>
          <p:cNvSpPr/>
          <p:nvPr/>
        </p:nvSpPr>
        <p:spPr>
          <a:xfrm>
            <a:off x="14908820" y="3489296"/>
            <a:ext cx="721197" cy="721197"/>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Century Gothic" panose="020B0502020202020204" pitchFamily="34" charset="0"/>
            </a:endParaRPr>
          </a:p>
        </p:txBody>
      </p:sp>
      <p:grpSp>
        <p:nvGrpSpPr>
          <p:cNvPr id="54" name="Group 53">
            <a:extLst>
              <a:ext uri="{FF2B5EF4-FFF2-40B4-BE49-F238E27FC236}">
                <a16:creationId xmlns:a16="http://schemas.microsoft.com/office/drawing/2014/main" id="{0C39B1B6-C7CD-9248-87A5-C14E5AF2CCF8}"/>
              </a:ext>
            </a:extLst>
          </p:cNvPr>
          <p:cNvGrpSpPr/>
          <p:nvPr/>
        </p:nvGrpSpPr>
        <p:grpSpPr>
          <a:xfrm>
            <a:off x="1086069" y="1726366"/>
            <a:ext cx="12116696" cy="11736742"/>
            <a:chOff x="816981" y="1839830"/>
            <a:chExt cx="12116696" cy="11736742"/>
          </a:xfrm>
        </p:grpSpPr>
        <p:grpSp>
          <p:nvGrpSpPr>
            <p:cNvPr id="44" name="Group 43">
              <a:extLst>
                <a:ext uri="{FF2B5EF4-FFF2-40B4-BE49-F238E27FC236}">
                  <a16:creationId xmlns:a16="http://schemas.microsoft.com/office/drawing/2014/main" id="{BD1C1403-B6C8-E244-B06B-097A452F2A3C}"/>
                </a:ext>
              </a:extLst>
            </p:cNvPr>
            <p:cNvGrpSpPr/>
            <p:nvPr/>
          </p:nvGrpSpPr>
          <p:grpSpPr>
            <a:xfrm>
              <a:off x="816981" y="1839830"/>
              <a:ext cx="11942267" cy="11736742"/>
              <a:chOff x="5310873" y="1859993"/>
              <a:chExt cx="10963974" cy="10906285"/>
            </a:xfrm>
          </p:grpSpPr>
          <p:sp>
            <p:nvSpPr>
              <p:cNvPr id="10" name="TextBox 9">
                <a:extLst>
                  <a:ext uri="{FF2B5EF4-FFF2-40B4-BE49-F238E27FC236}">
                    <a16:creationId xmlns:a16="http://schemas.microsoft.com/office/drawing/2014/main" id="{5240174D-43CA-DA41-A1EA-A06C4C699A68}"/>
                  </a:ext>
                </a:extLst>
              </p:cNvPr>
              <p:cNvSpPr txBox="1"/>
              <p:nvPr/>
            </p:nvSpPr>
            <p:spPr>
              <a:xfrm rot="16200000">
                <a:off x="1224820" y="5946046"/>
                <a:ext cx="8923080" cy="750973"/>
              </a:xfrm>
              <a:prstGeom prst="rect">
                <a:avLst/>
              </a:prstGeom>
              <a:noFill/>
            </p:spPr>
            <p:txBody>
              <a:bodyPr wrap="square" rtlCol="0">
                <a:spAutoFit/>
              </a:bodyPr>
              <a:lstStyle/>
              <a:p>
                <a:pPr algn="ctr">
                  <a:lnSpc>
                    <a:spcPct val="150000"/>
                  </a:lnSpc>
                </a:pPr>
                <a:r>
                  <a:rPr lang="en-US" sz="3600" dirty="0">
                    <a:solidFill>
                      <a:schemeClr val="bg1"/>
                    </a:solidFill>
                    <a:latin typeface="Century Gothic" panose="020B0502020202020204" pitchFamily="34" charset="0"/>
                  </a:rPr>
                  <a:t>GROWTH RATE</a:t>
                </a:r>
              </a:p>
            </p:txBody>
          </p:sp>
          <p:sp>
            <p:nvSpPr>
              <p:cNvPr id="30" name="TextBox 29">
                <a:extLst>
                  <a:ext uri="{FF2B5EF4-FFF2-40B4-BE49-F238E27FC236}">
                    <a16:creationId xmlns:a16="http://schemas.microsoft.com/office/drawing/2014/main" id="{AFBC5E37-1803-9F45-85A6-2E1ABA50C84B}"/>
                  </a:ext>
                </a:extLst>
              </p:cNvPr>
              <p:cNvSpPr txBox="1"/>
              <p:nvPr/>
            </p:nvSpPr>
            <p:spPr>
              <a:xfrm>
                <a:off x="7623835" y="12006175"/>
                <a:ext cx="8651012" cy="760103"/>
              </a:xfrm>
              <a:prstGeom prst="rect">
                <a:avLst/>
              </a:prstGeom>
              <a:noFill/>
            </p:spPr>
            <p:txBody>
              <a:bodyPr wrap="square" rtlCol="0">
                <a:spAutoFit/>
              </a:bodyPr>
              <a:lstStyle/>
              <a:p>
                <a:pPr algn="ctr">
                  <a:lnSpc>
                    <a:spcPct val="150000"/>
                  </a:lnSpc>
                </a:pPr>
                <a:r>
                  <a:rPr lang="en-US" sz="3600" dirty="0">
                    <a:solidFill>
                      <a:schemeClr val="bg1"/>
                    </a:solidFill>
                    <a:latin typeface="Century Gothic" panose="020B0502020202020204" pitchFamily="34" charset="0"/>
                  </a:rPr>
                  <a:t>MARKET SHARE</a:t>
                </a:r>
              </a:p>
            </p:txBody>
          </p:sp>
          <p:cxnSp>
            <p:nvCxnSpPr>
              <p:cNvPr id="37" name="Straight Connector 36">
                <a:extLst>
                  <a:ext uri="{FF2B5EF4-FFF2-40B4-BE49-F238E27FC236}">
                    <a16:creationId xmlns:a16="http://schemas.microsoft.com/office/drawing/2014/main" id="{A034BBB3-9F1E-DE42-B4BF-C7A73C3082D6}"/>
                  </a:ext>
                </a:extLst>
              </p:cNvPr>
              <p:cNvCxnSpPr>
                <a:cxnSpLocks/>
              </p:cNvCxnSpPr>
              <p:nvPr/>
            </p:nvCxnSpPr>
            <p:spPr>
              <a:xfrm>
                <a:off x="6255512" y="1859993"/>
                <a:ext cx="0" cy="8836431"/>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400405F-0D53-7244-9B57-1C85F9C18FBC}"/>
                  </a:ext>
                </a:extLst>
              </p:cNvPr>
              <p:cNvCxnSpPr>
                <a:cxnSpLocks/>
              </p:cNvCxnSpPr>
              <p:nvPr/>
            </p:nvCxnSpPr>
            <p:spPr>
              <a:xfrm>
                <a:off x="7512980" y="11952107"/>
                <a:ext cx="8744849" cy="0"/>
              </a:xfrm>
              <a:prstGeom prst="line">
                <a:avLst/>
              </a:prstGeom>
              <a:ln w="8255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9" name="Picture 8">
              <a:extLst>
                <a:ext uri="{FF2B5EF4-FFF2-40B4-BE49-F238E27FC236}">
                  <a16:creationId xmlns:a16="http://schemas.microsoft.com/office/drawing/2014/main" id="{D5E7F376-8D22-B148-A0BD-149AC2FDFF3A}"/>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333348" y="1839831"/>
              <a:ext cx="10600329" cy="10600329"/>
            </a:xfrm>
            <a:prstGeom prst="rect">
              <a:avLst/>
            </a:prstGeom>
          </p:spPr>
        </p:pic>
      </p:grpSp>
      <p:pic>
        <p:nvPicPr>
          <p:cNvPr id="56" name="Picture 55">
            <a:extLst>
              <a:ext uri="{FF2B5EF4-FFF2-40B4-BE49-F238E27FC236}">
                <a16:creationId xmlns:a16="http://schemas.microsoft.com/office/drawing/2014/main" id="{3885E5ED-7590-EC4E-BC15-3440A88651EC}"/>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4756358" y="7317643"/>
            <a:ext cx="1714500" cy="1626576"/>
          </a:xfrm>
          <a:prstGeom prst="rect">
            <a:avLst/>
          </a:prstGeom>
        </p:spPr>
      </p:pic>
      <p:sp>
        <p:nvSpPr>
          <p:cNvPr id="57" name="Oval 56">
            <a:extLst>
              <a:ext uri="{FF2B5EF4-FFF2-40B4-BE49-F238E27FC236}">
                <a16:creationId xmlns:a16="http://schemas.microsoft.com/office/drawing/2014/main" id="{A204F636-589E-024A-8BD1-F1E4B3E1564D}"/>
              </a:ext>
            </a:extLst>
          </p:cNvPr>
          <p:cNvSpPr/>
          <p:nvPr/>
        </p:nvSpPr>
        <p:spPr>
          <a:xfrm>
            <a:off x="16925580" y="10662395"/>
            <a:ext cx="1488790" cy="1488790"/>
          </a:xfrm>
          <a:prstGeom prst="ellipse">
            <a:avLst/>
          </a:prstGeom>
          <a:solidFill>
            <a:srgbClr val="39ADB7"/>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pic>
        <p:nvPicPr>
          <p:cNvPr id="58" name="Picture 57">
            <a:extLst>
              <a:ext uri="{FF2B5EF4-FFF2-40B4-BE49-F238E27FC236}">
                <a16:creationId xmlns:a16="http://schemas.microsoft.com/office/drawing/2014/main" id="{72309614-DE91-FC47-8F0F-19D7F050A44E}"/>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4756358" y="10603493"/>
            <a:ext cx="1714500" cy="1606594"/>
          </a:xfrm>
          <a:prstGeom prst="rect">
            <a:avLst/>
          </a:prstGeom>
        </p:spPr>
      </p:pic>
      <p:sp>
        <p:nvSpPr>
          <p:cNvPr id="59" name="Oval 58">
            <a:extLst>
              <a:ext uri="{FF2B5EF4-FFF2-40B4-BE49-F238E27FC236}">
                <a16:creationId xmlns:a16="http://schemas.microsoft.com/office/drawing/2014/main" id="{481A739C-3F6C-7E40-94AA-E7999ECB7847}"/>
              </a:ext>
            </a:extLst>
          </p:cNvPr>
          <p:cNvSpPr/>
          <p:nvPr/>
        </p:nvSpPr>
        <p:spPr>
          <a:xfrm>
            <a:off x="21388504" y="7469364"/>
            <a:ext cx="1488790" cy="1488790"/>
          </a:xfrm>
          <a:prstGeom prst="ellipse">
            <a:avLst/>
          </a:prstGeom>
          <a:solidFill>
            <a:srgbClr val="A0CE55"/>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pic>
        <p:nvPicPr>
          <p:cNvPr id="60" name="Picture 59">
            <a:extLst>
              <a:ext uri="{FF2B5EF4-FFF2-40B4-BE49-F238E27FC236}">
                <a16:creationId xmlns:a16="http://schemas.microsoft.com/office/drawing/2014/main" id="{9FD5BB90-7DBD-934E-B591-EB83B40D548D}"/>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9600615" y="7469363"/>
            <a:ext cx="1108745" cy="1707723"/>
          </a:xfrm>
          <a:prstGeom prst="rect">
            <a:avLst/>
          </a:prstGeom>
        </p:spPr>
      </p:pic>
      <p:sp>
        <p:nvSpPr>
          <p:cNvPr id="61" name="Oval 60">
            <a:extLst>
              <a:ext uri="{FF2B5EF4-FFF2-40B4-BE49-F238E27FC236}">
                <a16:creationId xmlns:a16="http://schemas.microsoft.com/office/drawing/2014/main" id="{8B2C0341-CD60-B847-8F65-A2797E7F4323}"/>
              </a:ext>
            </a:extLst>
          </p:cNvPr>
          <p:cNvSpPr/>
          <p:nvPr/>
        </p:nvSpPr>
        <p:spPr>
          <a:xfrm>
            <a:off x="21388504" y="10651960"/>
            <a:ext cx="1488790" cy="1488790"/>
          </a:xfrm>
          <a:prstGeom prst="ellipse">
            <a:avLst/>
          </a:prstGeom>
          <a:solidFill>
            <a:srgbClr val="B75B27"/>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pic>
        <p:nvPicPr>
          <p:cNvPr id="62" name="Picture 61" descr="A picture containing table&#10;&#10;Description automatically generated">
            <a:extLst>
              <a:ext uri="{FF2B5EF4-FFF2-40B4-BE49-F238E27FC236}">
                <a16:creationId xmlns:a16="http://schemas.microsoft.com/office/drawing/2014/main" id="{BF2D42DC-1B4B-6145-A717-7201AFDF58B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484712" y="10429858"/>
            <a:ext cx="1365516" cy="1780229"/>
          </a:xfrm>
          <a:prstGeom prst="rect">
            <a:avLst/>
          </a:prstGeom>
        </p:spPr>
      </p:pic>
      <p:sp>
        <p:nvSpPr>
          <p:cNvPr id="63" name="TextBox 62">
            <a:extLst>
              <a:ext uri="{FF2B5EF4-FFF2-40B4-BE49-F238E27FC236}">
                <a16:creationId xmlns:a16="http://schemas.microsoft.com/office/drawing/2014/main" id="{007DA7BC-A441-7540-8ECA-063064552EE6}"/>
              </a:ext>
            </a:extLst>
          </p:cNvPr>
          <p:cNvSpPr txBox="1"/>
          <p:nvPr/>
        </p:nvSpPr>
        <p:spPr>
          <a:xfrm>
            <a:off x="13652729" y="6395045"/>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STARS</a:t>
            </a:r>
          </a:p>
        </p:txBody>
      </p:sp>
      <p:sp>
        <p:nvSpPr>
          <p:cNvPr id="64" name="TextBox 63">
            <a:extLst>
              <a:ext uri="{FF2B5EF4-FFF2-40B4-BE49-F238E27FC236}">
                <a16:creationId xmlns:a16="http://schemas.microsoft.com/office/drawing/2014/main" id="{0ABCAB4E-8EDC-F645-8B35-5567006C84D6}"/>
              </a:ext>
            </a:extLst>
          </p:cNvPr>
          <p:cNvSpPr txBox="1"/>
          <p:nvPr/>
        </p:nvSpPr>
        <p:spPr>
          <a:xfrm>
            <a:off x="18414370" y="6395045"/>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QUESTION MARKS</a:t>
            </a:r>
          </a:p>
        </p:txBody>
      </p:sp>
      <p:sp>
        <p:nvSpPr>
          <p:cNvPr id="65" name="TextBox 64">
            <a:extLst>
              <a:ext uri="{FF2B5EF4-FFF2-40B4-BE49-F238E27FC236}">
                <a16:creationId xmlns:a16="http://schemas.microsoft.com/office/drawing/2014/main" id="{1EC1B3C2-6D42-D046-B4A1-C43BF8B19ADD}"/>
              </a:ext>
            </a:extLst>
          </p:cNvPr>
          <p:cNvSpPr txBox="1"/>
          <p:nvPr/>
        </p:nvSpPr>
        <p:spPr>
          <a:xfrm>
            <a:off x="13464888" y="9525911"/>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CASH COWS</a:t>
            </a:r>
          </a:p>
        </p:txBody>
      </p:sp>
      <p:sp>
        <p:nvSpPr>
          <p:cNvPr id="66" name="TextBox 65">
            <a:extLst>
              <a:ext uri="{FF2B5EF4-FFF2-40B4-BE49-F238E27FC236}">
                <a16:creationId xmlns:a16="http://schemas.microsoft.com/office/drawing/2014/main" id="{1C76FB6E-11FF-EB49-A748-5F00C7311C5D}"/>
              </a:ext>
            </a:extLst>
          </p:cNvPr>
          <p:cNvSpPr txBox="1"/>
          <p:nvPr/>
        </p:nvSpPr>
        <p:spPr>
          <a:xfrm>
            <a:off x="18226529" y="9525911"/>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DOGS</a:t>
            </a:r>
          </a:p>
        </p:txBody>
      </p:sp>
      <p:sp>
        <p:nvSpPr>
          <p:cNvPr id="67" name="TextBox 66">
            <a:extLst>
              <a:ext uri="{FF2B5EF4-FFF2-40B4-BE49-F238E27FC236}">
                <a16:creationId xmlns:a16="http://schemas.microsoft.com/office/drawing/2014/main" id="{AC237D36-58F6-BE41-A076-9C5259878CE5}"/>
              </a:ext>
            </a:extLst>
          </p:cNvPr>
          <p:cNvSpPr txBox="1"/>
          <p:nvPr/>
        </p:nvSpPr>
        <p:spPr>
          <a:xfrm>
            <a:off x="14753983" y="2256233"/>
            <a:ext cx="5831983" cy="737318"/>
          </a:xfrm>
          <a:prstGeom prst="rect">
            <a:avLst/>
          </a:prstGeom>
          <a:noFill/>
        </p:spPr>
        <p:txBody>
          <a:bodyPr wrap="square" rtlCol="0">
            <a:spAutoFit/>
          </a:bodyPr>
          <a:lstStyle/>
          <a:p>
            <a:pPr>
              <a:lnSpc>
                <a:spcPct val="150000"/>
              </a:lnSpc>
            </a:pPr>
            <a:r>
              <a:rPr lang="en-US" sz="3200" spc="300" dirty="0">
                <a:solidFill>
                  <a:schemeClr val="bg1"/>
                </a:solidFill>
                <a:latin typeface="Century Gothic" panose="020B0502020202020204" pitchFamily="34" charset="0"/>
              </a:rPr>
              <a:t>MARKET SIZE</a:t>
            </a:r>
          </a:p>
        </p:txBody>
      </p:sp>
      <p:sp>
        <p:nvSpPr>
          <p:cNvPr id="68" name="TextBox 67">
            <a:extLst>
              <a:ext uri="{FF2B5EF4-FFF2-40B4-BE49-F238E27FC236}">
                <a16:creationId xmlns:a16="http://schemas.microsoft.com/office/drawing/2014/main" id="{3A9F734B-9752-C340-A099-9F78AD3C6A47}"/>
              </a:ext>
            </a:extLst>
          </p:cNvPr>
          <p:cNvSpPr txBox="1"/>
          <p:nvPr/>
        </p:nvSpPr>
        <p:spPr>
          <a:xfrm>
            <a:off x="14832472" y="3395362"/>
            <a:ext cx="948854"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a:t>
            </a:r>
          </a:p>
        </p:txBody>
      </p:sp>
      <p:sp>
        <p:nvSpPr>
          <p:cNvPr id="69" name="TextBox 68">
            <a:extLst>
              <a:ext uri="{FF2B5EF4-FFF2-40B4-BE49-F238E27FC236}">
                <a16:creationId xmlns:a16="http://schemas.microsoft.com/office/drawing/2014/main" id="{070268CC-51BB-7C43-9A1D-FD2C5F68A548}"/>
              </a:ext>
            </a:extLst>
          </p:cNvPr>
          <p:cNvSpPr txBox="1"/>
          <p:nvPr/>
        </p:nvSpPr>
        <p:spPr>
          <a:xfrm>
            <a:off x="20476649" y="3106027"/>
            <a:ext cx="948854" cy="1180772"/>
          </a:xfrm>
          <a:prstGeom prst="rect">
            <a:avLst/>
          </a:prstGeom>
          <a:noFill/>
        </p:spPr>
        <p:txBody>
          <a:bodyPr wrap="square" rtlCol="0">
            <a:spAutoFit/>
          </a:bodyPr>
          <a:lstStyle/>
          <a:p>
            <a:pPr algn="ctr">
              <a:lnSpc>
                <a:spcPct val="150000"/>
              </a:lnSpc>
            </a:pPr>
            <a:r>
              <a:rPr lang="en-US" sz="5400" spc="300" dirty="0">
                <a:solidFill>
                  <a:schemeClr val="bg1"/>
                </a:solidFill>
                <a:latin typeface="Century Gothic" panose="020B0502020202020204" pitchFamily="34" charset="0"/>
              </a:rPr>
              <a:t>+</a:t>
            </a:r>
            <a:endParaRPr lang="en-US" sz="3200" spc="300" dirty="0">
              <a:solidFill>
                <a:schemeClr val="bg1"/>
              </a:solidFill>
              <a:latin typeface="Century Gothic" panose="020B0502020202020204" pitchFamily="34" charset="0"/>
            </a:endParaRPr>
          </a:p>
        </p:txBody>
      </p:sp>
      <p:cxnSp>
        <p:nvCxnSpPr>
          <p:cNvPr id="71" name="Straight Arrow Connector 70">
            <a:extLst>
              <a:ext uri="{FF2B5EF4-FFF2-40B4-BE49-F238E27FC236}">
                <a16:creationId xmlns:a16="http://schemas.microsoft.com/office/drawing/2014/main" id="{94BAC54B-ED04-1C4C-B3B5-D110FFFDF87D}"/>
              </a:ext>
            </a:extLst>
          </p:cNvPr>
          <p:cNvCxnSpPr>
            <a:cxnSpLocks/>
          </p:cNvCxnSpPr>
          <p:nvPr/>
        </p:nvCxnSpPr>
        <p:spPr>
          <a:xfrm>
            <a:off x="15869311" y="3849894"/>
            <a:ext cx="3427560" cy="0"/>
          </a:xfrm>
          <a:prstGeom prst="straightConnector1">
            <a:avLst/>
          </a:prstGeom>
          <a:ln w="41275">
            <a:gradFill>
              <a:gsLst>
                <a:gs pos="100000">
                  <a:schemeClr val="bg1"/>
                </a:gs>
                <a:gs pos="0">
                  <a:schemeClr val="tx2">
                    <a:lumMod val="75000"/>
                  </a:schemeClr>
                </a:gs>
              </a:gsLst>
              <a:lin ang="0" scaled="0"/>
            </a:gradFill>
            <a:prstDash val="sysDash"/>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Посылка">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Boston-Consulting-Group-Product-Portfolio-Matrix_PowerPoint" id="{968C7567-3AF6-B940-83AB-C547D8448502}" vid="{6AB3BC33-ACFC-4944-816F-93A062588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IC-Boston-Consulting-Group-Product-Portfolio-Matrix_PowerPoint</Template>
  <TotalTime>0</TotalTime>
  <Words>117</Words>
  <Application>Microsoft Office PowerPoint</Application>
  <PresentationFormat>Произвольный</PresentationFormat>
  <Paragraphs>15</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Посылка</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Alexandra Ragazhinskaya</dc:creator>
  <cp:keywords/>
  <dc:description/>
  <cp:lastModifiedBy>Alexandra Ragazhinskaya</cp:lastModifiedBy>
  <cp:revision>1</cp:revision>
  <dcterms:created xsi:type="dcterms:W3CDTF">2020-10-23T16:57:05Z</dcterms:created>
  <dcterms:modified xsi:type="dcterms:W3CDTF">2020-10-23T16:57:53Z</dcterms:modified>
  <cp:category/>
</cp:coreProperties>
</file>