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EBF0"/>
    <a:srgbClr val="D3ED8D"/>
    <a:srgbClr val="D14C36"/>
    <a:srgbClr val="E4774A"/>
    <a:srgbClr val="E9AB77"/>
    <a:srgbClr val="ECD6B2"/>
    <a:srgbClr val="89D0C2"/>
    <a:srgbClr val="56BFD2"/>
    <a:srgbClr val="4494A2"/>
    <a:srgbClr val="2640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7" autoAdjust="0"/>
    <p:restoredTop sz="86447"/>
  </p:normalViewPr>
  <p:slideViewPr>
    <p:cSldViewPr snapToGrid="0" snapToObjects="1">
      <p:cViewPr>
        <p:scale>
          <a:sx n="160" d="100"/>
          <a:sy n="160" d="100"/>
        </p:scale>
        <p:origin x="76" y="15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krEku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718369" y="286257"/>
            <a:ext cx="3111500" cy="4318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30996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BUSINESS PROFILE PRODUCT PORTFOLIO MATRIX</a:t>
            </a:r>
          </a:p>
        </p:txBody>
      </p:sp>
      <p:graphicFrame>
        <p:nvGraphicFramePr>
          <p:cNvPr id="5" name="Table 4">
            <a:extLst>
              <a:ext uri="{FF2B5EF4-FFF2-40B4-BE49-F238E27FC236}">
                <a16:creationId xmlns:a16="http://schemas.microsoft.com/office/drawing/2014/main" id="{015533C2-695F-7949-8074-16D5CB657743}"/>
              </a:ext>
            </a:extLst>
          </p:cNvPr>
          <p:cNvGraphicFramePr>
            <a:graphicFrameLocks noGrp="1"/>
          </p:cNvGraphicFramePr>
          <p:nvPr>
            <p:extLst>
              <p:ext uri="{D42A27DB-BD31-4B8C-83A1-F6EECF244321}">
                <p14:modId xmlns:p14="http://schemas.microsoft.com/office/powerpoint/2010/main" val="2073419481"/>
              </p:ext>
            </p:extLst>
          </p:nvPr>
        </p:nvGraphicFramePr>
        <p:xfrm>
          <a:off x="415409" y="805136"/>
          <a:ext cx="11412847" cy="5632895"/>
        </p:xfrm>
        <a:graphic>
          <a:graphicData uri="http://schemas.openxmlformats.org/drawingml/2006/table">
            <a:tbl>
              <a:tblPr>
                <a:tableStyleId>{5C22544A-7EE6-4342-B048-85BDC9FD1C3A}</a:tableStyleId>
              </a:tblPr>
              <a:tblGrid>
                <a:gridCol w="1840238">
                  <a:extLst>
                    <a:ext uri="{9D8B030D-6E8A-4147-A177-3AD203B41FA5}">
                      <a16:colId xmlns:a16="http://schemas.microsoft.com/office/drawing/2014/main" val="3734755281"/>
                    </a:ext>
                  </a:extLst>
                </a:gridCol>
                <a:gridCol w="1198605">
                  <a:extLst>
                    <a:ext uri="{9D8B030D-6E8A-4147-A177-3AD203B41FA5}">
                      <a16:colId xmlns:a16="http://schemas.microsoft.com/office/drawing/2014/main" val="364914193"/>
                    </a:ext>
                  </a:extLst>
                </a:gridCol>
                <a:gridCol w="2093501">
                  <a:extLst>
                    <a:ext uri="{9D8B030D-6E8A-4147-A177-3AD203B41FA5}">
                      <a16:colId xmlns:a16="http://schemas.microsoft.com/office/drawing/2014/main" val="2040887078"/>
                    </a:ext>
                  </a:extLst>
                </a:gridCol>
                <a:gridCol w="2093501">
                  <a:extLst>
                    <a:ext uri="{9D8B030D-6E8A-4147-A177-3AD203B41FA5}">
                      <a16:colId xmlns:a16="http://schemas.microsoft.com/office/drawing/2014/main" val="2668593686"/>
                    </a:ext>
                  </a:extLst>
                </a:gridCol>
                <a:gridCol w="2093501">
                  <a:extLst>
                    <a:ext uri="{9D8B030D-6E8A-4147-A177-3AD203B41FA5}">
                      <a16:colId xmlns:a16="http://schemas.microsoft.com/office/drawing/2014/main" val="1127984323"/>
                    </a:ext>
                  </a:extLst>
                </a:gridCol>
                <a:gridCol w="2093501">
                  <a:extLst>
                    <a:ext uri="{9D8B030D-6E8A-4147-A177-3AD203B41FA5}">
                      <a16:colId xmlns:a16="http://schemas.microsoft.com/office/drawing/2014/main" val="1350120764"/>
                    </a:ext>
                  </a:extLst>
                </a:gridCol>
              </a:tblGrid>
              <a:tr h="447196">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ctr"/>
                      <a:r>
                        <a:rPr lang="en-US" sz="1800" u="none" strike="noStrike" dirty="0">
                          <a:effectLst/>
                          <a:latin typeface="Century Gothic" panose="020B0502020202020204" pitchFamily="34" charset="0"/>
                        </a:rPr>
                        <a:t>STAGE OF INDUSTRY MATURITY</a:t>
                      </a:r>
                      <a:endParaRPr lang="en-US" sz="1800" b="0" i="0" u="none" strike="noStrike" dirty="0">
                        <a:solidFill>
                          <a:srgbClr val="595959"/>
                        </a:solidFill>
                        <a:effectLst/>
                        <a:latin typeface="Century Gothic" panose="020B0502020202020204" pitchFamily="34" charset="0"/>
                      </a:endParaRPr>
                    </a:p>
                  </a:txBody>
                  <a:tcPr marL="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8709995"/>
                  </a:ext>
                </a:extLst>
              </a:tr>
              <a:tr h="367184">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6140"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EMBRYONIC</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3ED8D"/>
                    </a:solidFill>
                  </a:tcPr>
                </a:tc>
                <a:tc>
                  <a:txBody>
                    <a:bodyPr/>
                    <a:lstStyle/>
                    <a:p>
                      <a:pPr algn="l" fontAlgn="ctr"/>
                      <a:r>
                        <a:rPr lang="en-US" sz="1200" u="none" strike="noStrike" dirty="0">
                          <a:effectLst/>
                          <a:latin typeface="Century Gothic" panose="020B0502020202020204" pitchFamily="34" charset="0"/>
                        </a:rPr>
                        <a:t>GROWTH</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A6EBF0"/>
                    </a:solidFill>
                  </a:tcPr>
                </a:tc>
                <a:tc>
                  <a:txBody>
                    <a:bodyPr/>
                    <a:lstStyle/>
                    <a:p>
                      <a:pPr algn="l" fontAlgn="ctr"/>
                      <a:r>
                        <a:rPr lang="en-US" sz="1200" u="none" strike="noStrike" dirty="0">
                          <a:effectLst/>
                          <a:latin typeface="Century Gothic" panose="020B0502020202020204" pitchFamily="34" charset="0"/>
                        </a:rPr>
                        <a:t>MATURE</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AGING</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9003204"/>
                  </a:ext>
                </a:extLst>
              </a:tr>
              <a:tr h="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02712"/>
                  </a:ext>
                </a:extLst>
              </a:tr>
              <a:tr h="944187">
                <a:tc>
                  <a:txBody>
                    <a:bodyPr/>
                    <a:lstStyle/>
                    <a:p>
                      <a:pPr algn="l" fontAlgn="t"/>
                      <a:r>
                        <a:rPr lang="en-US" sz="1800" u="none" strike="noStrike" dirty="0">
                          <a:effectLst/>
                          <a:latin typeface="Century Gothic" panose="020B0502020202020204" pitchFamily="34" charset="0"/>
                        </a:rPr>
                        <a:t>COMPETITIVE POSITION</a:t>
                      </a:r>
                      <a:endParaRPr lang="en-US" sz="1800" b="0" i="0" u="none" strike="noStrike" dirty="0">
                        <a:solidFill>
                          <a:srgbClr val="595959"/>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DOMINANT</a:t>
                      </a:r>
                      <a:endParaRPr lang="en-US" sz="1200" b="0" i="0" u="none" strike="noStrike" dirty="0">
                        <a:solidFill>
                          <a:srgbClr val="000000"/>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000" u="none" strike="noStrike" dirty="0">
                          <a:effectLst/>
                          <a:latin typeface="Century Gothic" panose="020B0502020202020204" pitchFamily="34" charset="0"/>
                        </a:rPr>
                        <a:t>ALL OUT PUSH FOR SHARE</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HOLD POSITION</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HOLD POSITION</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HOLD SHARE</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HOLD POSITION</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GROW WITH INDUSTRY</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HOLD POSITION</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39461282"/>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STRONG</a:t>
                      </a:r>
                      <a:endParaRPr lang="en-US" sz="1200" b="0" i="0" u="none" strike="noStrike" dirty="0">
                        <a:solidFill>
                          <a:srgbClr val="0F0F0F"/>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000" u="none" strike="noStrike" dirty="0">
                          <a:effectLst/>
                          <a:latin typeface="Century Gothic" panose="020B0502020202020204" pitchFamily="34" charset="0"/>
                        </a:rPr>
                        <a:t>ATTEMPT TO IMPROVE POSITION</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ALL OUT PUSH FOR SHARE </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ATTEMPT TO IMPROVE POSITION</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PUSH FOR SHARE</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a:effectLst/>
                          <a:latin typeface="Century Gothic" panose="020B0502020202020204" pitchFamily="34" charset="0"/>
                        </a:rPr>
                        <a:t>HOLD POSITION </a:t>
                      </a:r>
                      <a:br>
                        <a:rPr lang="en-US" sz="1000" u="none" strike="noStrike">
                          <a:effectLst/>
                          <a:latin typeface="Century Gothic" panose="020B0502020202020204" pitchFamily="34" charset="0"/>
                        </a:rPr>
                      </a:br>
                      <a:br>
                        <a:rPr lang="en-US" sz="1000" u="none" strike="noStrike">
                          <a:effectLst/>
                          <a:latin typeface="Century Gothic" panose="020B0502020202020204" pitchFamily="34" charset="0"/>
                        </a:rPr>
                      </a:br>
                      <a:r>
                        <a:rPr lang="en-US" sz="1000" u="none" strike="noStrike">
                          <a:effectLst/>
                          <a:latin typeface="Century Gothic" panose="020B0502020202020204" pitchFamily="34" charset="0"/>
                        </a:rPr>
                        <a:t>GROW WITH INDUSTRY</a:t>
                      </a:r>
                      <a:endParaRPr lang="en-US" sz="1000" b="0" i="0" u="none" strike="noStrike">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HOLD POSITION </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OR HARVEST</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2605803760"/>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FAVORABLE</a:t>
                      </a:r>
                      <a:endParaRPr lang="en-US" sz="1200" b="0" i="0" u="none" strike="noStrike" dirty="0">
                        <a:solidFill>
                          <a:srgbClr val="1E1E1E"/>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000" u="none" strike="noStrike" dirty="0">
                          <a:effectLst/>
                          <a:latin typeface="Century Gothic" panose="020B0502020202020204" pitchFamily="34" charset="0"/>
                        </a:rPr>
                        <a:t>SELECTIVE OR ALL OUT </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PUSH FOR SHARE</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SELECTIVELY ATTEMPT </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TO IMPROVE POSITION</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ATTEMPT TO IMPROVE POSITION</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SELECTIVE PUSH FOR SHARE</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CUSTODIAL </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OR MAINTENANCE </a:t>
                      </a:r>
                      <a:br>
                        <a:rPr lang="en-US" sz="1000" u="none" strike="noStrike" dirty="0">
                          <a:effectLst/>
                          <a:latin typeface="Century Gothic" panose="020B0502020202020204" pitchFamily="34" charset="0"/>
                        </a:rPr>
                      </a:b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FIND NICHE AND PROTECT IT</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PHASED OUT WITHDRAWAL</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OR HARVEST</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260648834"/>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TENTATIVE</a:t>
                      </a:r>
                      <a:endParaRPr lang="en-US" sz="1200" b="0" i="0" u="none" strike="noStrike" dirty="0">
                        <a:solidFill>
                          <a:srgbClr val="2E2E2E"/>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000" u="none" strike="noStrike" dirty="0">
                          <a:effectLst/>
                          <a:latin typeface="Century Gothic" panose="020B0502020202020204" pitchFamily="34" charset="0"/>
                        </a:rPr>
                        <a:t>SELECTIVELY PUSH </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FOR POSITION</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a:effectLst/>
                          <a:latin typeface="Century Gothic" panose="020B0502020202020204" pitchFamily="34" charset="0"/>
                        </a:rPr>
                        <a:t>FIND NICHE </a:t>
                      </a:r>
                      <a:br>
                        <a:rPr lang="en-US" sz="1000" u="none" strike="noStrike">
                          <a:effectLst/>
                          <a:latin typeface="Century Gothic" panose="020B0502020202020204" pitchFamily="34" charset="0"/>
                        </a:rPr>
                      </a:br>
                      <a:r>
                        <a:rPr lang="en-US" sz="1000" u="none" strike="noStrike">
                          <a:effectLst/>
                          <a:latin typeface="Century Gothic" panose="020B0502020202020204" pitchFamily="34" charset="0"/>
                        </a:rPr>
                        <a:t>AND PROTECT IT</a:t>
                      </a:r>
                      <a:endParaRPr lang="en-US" sz="1000" b="0" i="0" u="none" strike="noStrike">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FIND NICHE </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AND HANG ON </a:t>
                      </a:r>
                      <a:br>
                        <a:rPr lang="en-US" sz="1000" u="none" strike="noStrike" dirty="0">
                          <a:effectLst/>
                          <a:latin typeface="Century Gothic" panose="020B0502020202020204" pitchFamily="34" charset="0"/>
                        </a:rPr>
                      </a:br>
                      <a:r>
                        <a:rPr lang="en-US" sz="1000" u="none" strike="noStrike" dirty="0">
                          <a:effectLst/>
                          <a:latin typeface="Century Gothic" panose="020B0502020202020204" pitchFamily="34" charset="0"/>
                        </a:rPr>
                        <a:t>OR PHASED OUT </a:t>
                      </a:r>
                    </a:p>
                    <a:p>
                      <a:pPr algn="ctr" fontAlgn="ctr"/>
                      <a:r>
                        <a:rPr lang="en-US" sz="1000" u="none" strike="noStrike" dirty="0">
                          <a:effectLst/>
                          <a:latin typeface="Century Gothic" panose="020B0502020202020204" pitchFamily="34" charset="0"/>
                        </a:rPr>
                        <a:t>WITHDRAWAL</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PHASED OUT WITHDRAWAL </a:t>
                      </a:r>
                    </a:p>
                    <a:p>
                      <a:pPr algn="ctr" fontAlgn="ctr"/>
                      <a:r>
                        <a:rPr lang="en-US" sz="1000" u="none" strike="noStrike" dirty="0">
                          <a:effectLst/>
                          <a:latin typeface="Century Gothic" panose="020B0502020202020204" pitchFamily="34" charset="0"/>
                        </a:rPr>
                        <a:t>OR ABANDON</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3811670570"/>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WEAK</a:t>
                      </a:r>
                      <a:endParaRPr lang="en-US" sz="1200" b="0" i="0" u="none" strike="noStrike" dirty="0">
                        <a:solidFill>
                          <a:srgbClr val="3D3D3D"/>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000" u="none" strike="noStrike" dirty="0">
                          <a:effectLst/>
                          <a:latin typeface="Century Gothic" panose="020B0502020202020204" pitchFamily="34" charset="0"/>
                        </a:rPr>
                        <a:t>UP OR OUT</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a:effectLst/>
                          <a:latin typeface="Century Gothic" panose="020B0502020202020204" pitchFamily="34" charset="0"/>
                        </a:rPr>
                        <a:t>TURNAROUND </a:t>
                      </a:r>
                      <a:br>
                        <a:rPr lang="en-US" sz="1000" u="none" strike="noStrike">
                          <a:effectLst/>
                          <a:latin typeface="Century Gothic" panose="020B0502020202020204" pitchFamily="34" charset="0"/>
                        </a:rPr>
                      </a:br>
                      <a:r>
                        <a:rPr lang="en-US" sz="1000" u="none" strike="noStrike">
                          <a:effectLst/>
                          <a:latin typeface="Century Gothic" panose="020B0502020202020204" pitchFamily="34" charset="0"/>
                        </a:rPr>
                        <a:t>OR ABANDON </a:t>
                      </a:r>
                      <a:endParaRPr lang="en-US" sz="1000" b="0" i="0" u="none" strike="noStrike">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TURNAROUND </a:t>
                      </a:r>
                    </a:p>
                    <a:p>
                      <a:pPr algn="ctr" fontAlgn="ctr"/>
                      <a:r>
                        <a:rPr lang="en-US" sz="1000" u="none" strike="noStrike" dirty="0">
                          <a:effectLst/>
                          <a:latin typeface="Century Gothic" panose="020B0502020202020204" pitchFamily="34" charset="0"/>
                        </a:rPr>
                        <a:t>ORPHANED OUT WITHDRAWAL</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r>
                        <a:rPr lang="en-US" sz="1000" u="none" strike="noStrike" dirty="0">
                          <a:effectLst/>
                          <a:latin typeface="Century Gothic" panose="020B0502020202020204" pitchFamily="34" charset="0"/>
                        </a:rPr>
                        <a:t>ABANDON</a:t>
                      </a: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1615579536"/>
                  </a:ext>
                </a:extLst>
              </a:tr>
            </a:tbl>
          </a:graphicData>
        </a:graphic>
      </p:graphicFrame>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BUSINESS PROFILE PRODUCT PORTFOLIO MATRIX</a:t>
            </a:r>
            <a:endParaRPr lang="en-US" dirty="0">
              <a:solidFill>
                <a:schemeClr val="bg1"/>
              </a:solidFill>
              <a:latin typeface="Century Gothic" panose="020B0502020202020204" pitchFamily="34" charset="0"/>
              <a:ea typeface="Arial" charset="0"/>
              <a:cs typeface="Arial" charset="0"/>
            </a:endParaRPr>
          </a:p>
        </p:txBody>
      </p:sp>
      <p:graphicFrame>
        <p:nvGraphicFramePr>
          <p:cNvPr id="71" name="Table 70">
            <a:extLst>
              <a:ext uri="{FF2B5EF4-FFF2-40B4-BE49-F238E27FC236}">
                <a16:creationId xmlns:a16="http://schemas.microsoft.com/office/drawing/2014/main" id="{6986AB15-85F9-834C-89F1-66BE640D1230}"/>
              </a:ext>
            </a:extLst>
          </p:cNvPr>
          <p:cNvGraphicFramePr>
            <a:graphicFrameLocks noGrp="1"/>
          </p:cNvGraphicFramePr>
          <p:nvPr>
            <p:extLst>
              <p:ext uri="{D42A27DB-BD31-4B8C-83A1-F6EECF244321}">
                <p14:modId xmlns:p14="http://schemas.microsoft.com/office/powerpoint/2010/main" val="3934808091"/>
              </p:ext>
            </p:extLst>
          </p:nvPr>
        </p:nvGraphicFramePr>
        <p:xfrm>
          <a:off x="415409" y="510600"/>
          <a:ext cx="11412847" cy="5632895"/>
        </p:xfrm>
        <a:graphic>
          <a:graphicData uri="http://schemas.openxmlformats.org/drawingml/2006/table">
            <a:tbl>
              <a:tblPr>
                <a:tableStyleId>{5C22544A-7EE6-4342-B048-85BDC9FD1C3A}</a:tableStyleId>
              </a:tblPr>
              <a:tblGrid>
                <a:gridCol w="1840238">
                  <a:extLst>
                    <a:ext uri="{9D8B030D-6E8A-4147-A177-3AD203B41FA5}">
                      <a16:colId xmlns:a16="http://schemas.microsoft.com/office/drawing/2014/main" val="3734755281"/>
                    </a:ext>
                  </a:extLst>
                </a:gridCol>
                <a:gridCol w="1198605">
                  <a:extLst>
                    <a:ext uri="{9D8B030D-6E8A-4147-A177-3AD203B41FA5}">
                      <a16:colId xmlns:a16="http://schemas.microsoft.com/office/drawing/2014/main" val="364914193"/>
                    </a:ext>
                  </a:extLst>
                </a:gridCol>
                <a:gridCol w="2093501">
                  <a:extLst>
                    <a:ext uri="{9D8B030D-6E8A-4147-A177-3AD203B41FA5}">
                      <a16:colId xmlns:a16="http://schemas.microsoft.com/office/drawing/2014/main" val="2040887078"/>
                    </a:ext>
                  </a:extLst>
                </a:gridCol>
                <a:gridCol w="2093501">
                  <a:extLst>
                    <a:ext uri="{9D8B030D-6E8A-4147-A177-3AD203B41FA5}">
                      <a16:colId xmlns:a16="http://schemas.microsoft.com/office/drawing/2014/main" val="2668593686"/>
                    </a:ext>
                  </a:extLst>
                </a:gridCol>
                <a:gridCol w="2093501">
                  <a:extLst>
                    <a:ext uri="{9D8B030D-6E8A-4147-A177-3AD203B41FA5}">
                      <a16:colId xmlns:a16="http://schemas.microsoft.com/office/drawing/2014/main" val="1127984323"/>
                    </a:ext>
                  </a:extLst>
                </a:gridCol>
                <a:gridCol w="2093501">
                  <a:extLst>
                    <a:ext uri="{9D8B030D-6E8A-4147-A177-3AD203B41FA5}">
                      <a16:colId xmlns:a16="http://schemas.microsoft.com/office/drawing/2014/main" val="1350120764"/>
                    </a:ext>
                  </a:extLst>
                </a:gridCol>
              </a:tblGrid>
              <a:tr h="447196">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pPr algn="l" fontAlgn="ctr"/>
                      <a:r>
                        <a:rPr lang="en-US" sz="1800" u="none" strike="noStrike" dirty="0">
                          <a:effectLst/>
                          <a:latin typeface="Century Gothic" panose="020B0502020202020204" pitchFamily="34" charset="0"/>
                        </a:rPr>
                        <a:t>STAGE OF INDUSTRY MATURITY</a:t>
                      </a:r>
                      <a:endParaRPr lang="en-US" sz="1800" b="0" i="0" u="none" strike="noStrike" dirty="0">
                        <a:solidFill>
                          <a:srgbClr val="595959"/>
                        </a:solidFill>
                        <a:effectLst/>
                        <a:latin typeface="Century Gothic" panose="020B0502020202020204" pitchFamily="34" charset="0"/>
                      </a:endParaRPr>
                    </a:p>
                  </a:txBody>
                  <a:tcPr marL="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8709995"/>
                  </a:ext>
                </a:extLst>
              </a:tr>
              <a:tr h="367184">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6140"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EMBRYONIC</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3ED8D"/>
                    </a:solidFill>
                  </a:tcPr>
                </a:tc>
                <a:tc>
                  <a:txBody>
                    <a:bodyPr/>
                    <a:lstStyle/>
                    <a:p>
                      <a:pPr algn="l" fontAlgn="ctr"/>
                      <a:r>
                        <a:rPr lang="en-US" sz="1200" u="none" strike="noStrike" dirty="0">
                          <a:effectLst/>
                          <a:latin typeface="Century Gothic" panose="020B0502020202020204" pitchFamily="34" charset="0"/>
                        </a:rPr>
                        <a:t>GROWTH</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A6EBF0"/>
                    </a:solidFill>
                  </a:tcPr>
                </a:tc>
                <a:tc>
                  <a:txBody>
                    <a:bodyPr/>
                    <a:lstStyle/>
                    <a:p>
                      <a:pPr algn="l" fontAlgn="ctr"/>
                      <a:r>
                        <a:rPr lang="en-US" sz="1200" u="none" strike="noStrike" dirty="0">
                          <a:effectLst/>
                          <a:latin typeface="Century Gothic" panose="020B0502020202020204" pitchFamily="34" charset="0"/>
                        </a:rPr>
                        <a:t>MATURE</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AGING</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9003204"/>
                  </a:ext>
                </a:extLst>
              </a:tr>
              <a:tr h="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02712"/>
                  </a:ext>
                </a:extLst>
              </a:tr>
              <a:tr h="944187">
                <a:tc>
                  <a:txBody>
                    <a:bodyPr/>
                    <a:lstStyle/>
                    <a:p>
                      <a:pPr algn="l" fontAlgn="t"/>
                      <a:r>
                        <a:rPr lang="en-US" sz="1800" u="none" strike="noStrike" dirty="0">
                          <a:effectLst/>
                          <a:latin typeface="Century Gothic" panose="020B0502020202020204" pitchFamily="34" charset="0"/>
                        </a:rPr>
                        <a:t>COMPETITIVE POSITION</a:t>
                      </a:r>
                      <a:endParaRPr lang="en-US" sz="1800" b="0" i="0" u="none" strike="noStrike" dirty="0">
                        <a:solidFill>
                          <a:srgbClr val="595959"/>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DOMINANT</a:t>
                      </a:r>
                      <a:endParaRPr lang="en-US" sz="1200" b="0" i="0" u="none" strike="noStrike" dirty="0">
                        <a:solidFill>
                          <a:srgbClr val="000000"/>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39461282"/>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STRONG</a:t>
                      </a:r>
                      <a:endParaRPr lang="en-US" sz="1200" b="0" i="0" u="none" strike="noStrike" dirty="0">
                        <a:solidFill>
                          <a:srgbClr val="0F0F0F"/>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2605803760"/>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FAVORABLE</a:t>
                      </a:r>
                      <a:endParaRPr lang="en-US" sz="1200" b="0" i="0" u="none" strike="noStrike" dirty="0">
                        <a:solidFill>
                          <a:srgbClr val="1E1E1E"/>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260648834"/>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TENTATIVE</a:t>
                      </a:r>
                      <a:endParaRPr lang="en-US" sz="1200" b="0" i="0" u="none" strike="noStrike" dirty="0">
                        <a:solidFill>
                          <a:srgbClr val="2E2E2E"/>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3811670570"/>
                  </a:ext>
                </a:extLst>
              </a:tr>
              <a:tr h="944187">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WEAK</a:t>
                      </a:r>
                      <a:endParaRPr lang="en-US" sz="1200" b="0" i="0" u="none" strike="noStrike" dirty="0">
                        <a:solidFill>
                          <a:srgbClr val="3D3D3D"/>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85000"/>
                      </a:schemeClr>
                    </a:solidFill>
                  </a:tcPr>
                </a:tc>
                <a:extLst>
                  <a:ext uri="{0D108BD9-81ED-4DB2-BD59-A6C34878D82A}">
                    <a16:rowId xmlns:a16="http://schemas.microsoft.com/office/drawing/2014/main" val="1615579536"/>
                  </a:ext>
                </a:extLst>
              </a:tr>
            </a:tbl>
          </a:graphicData>
        </a:graphic>
      </p:graphicFrame>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usiness-Profile-Product-Portfolio-Matrix_PowerPoint" id="{AA6089EF-4C9E-C54D-AA13-83A7FC47A7B9}" vid="{7B14A7A4-BC58-1345-837B-01BAB3E382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IC-Business-Profile-Product-Portfolio-Matrix_PowerPoint</Template>
  <TotalTime>1</TotalTime>
  <Words>307</Words>
  <Application>Microsoft Office PowerPoint</Application>
  <PresentationFormat>Широкоэкранный</PresentationFormat>
  <Paragraphs>84</Paragraphs>
  <Slides>3</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2020-10-23T17:06:19Z</dcterms:created>
  <dcterms:modified xsi:type="dcterms:W3CDTF">2020-10-23T17:08:05Z</dcterms:modified>
</cp:coreProperties>
</file>