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342"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D0C2"/>
    <a:srgbClr val="56BFD2"/>
    <a:srgbClr val="ECD6B2"/>
    <a:srgbClr val="E4774A"/>
    <a:srgbClr val="A6EBF0"/>
    <a:srgbClr val="E9AB77"/>
    <a:srgbClr val="D3ED8D"/>
    <a:srgbClr val="D14C36"/>
    <a:srgbClr val="4494A2"/>
    <a:srgbClr val="26406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45" autoAdjust="0"/>
    <p:restoredTop sz="86447"/>
  </p:normalViewPr>
  <p:slideViewPr>
    <p:cSldViewPr snapToGrid="0" snapToObjects="1">
      <p:cViewPr>
        <p:scale>
          <a:sx n="164" d="100"/>
          <a:sy n="164" d="100"/>
        </p:scale>
        <p:origin x="80" y="64"/>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10/23/2020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10/23/2020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10/23/2020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10/23/2020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10/23/2020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10/23/2020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bit.ly/2JohkOf"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 name="Group 36">
            <a:extLst>
              <a:ext uri="{FF2B5EF4-FFF2-40B4-BE49-F238E27FC236}">
                <a16:creationId xmlns:a16="http://schemas.microsoft.com/office/drawing/2014/main" id="{32ED8DAB-A1A1-3846-AE10-A03AAE67184B}"/>
              </a:ext>
            </a:extLst>
          </p:cNvPr>
          <p:cNvGrpSpPr/>
          <p:nvPr/>
        </p:nvGrpSpPr>
        <p:grpSpPr>
          <a:xfrm>
            <a:off x="7203068" y="-14628"/>
            <a:ext cx="5724680" cy="6219640"/>
            <a:chOff x="7203068" y="-14628"/>
            <a:chExt cx="5724680" cy="6219640"/>
          </a:xfrm>
          <a:solidFill>
            <a:schemeClr val="bg1">
              <a:alpha val="30000"/>
            </a:schemeClr>
          </a:solidFill>
        </p:grpSpPr>
        <p:sp>
          <p:nvSpPr>
            <p:cNvPr id="66" name="Triangle 65">
              <a:extLst>
                <a:ext uri="{FF2B5EF4-FFF2-40B4-BE49-F238E27FC236}">
                  <a16:creationId xmlns:a16="http://schemas.microsoft.com/office/drawing/2014/main" id="{0D478C0F-A2E8-A44D-9EDC-D20F475FDB57}"/>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Triangle 66">
              <a:extLst>
                <a:ext uri="{FF2B5EF4-FFF2-40B4-BE49-F238E27FC236}">
                  <a16:creationId xmlns:a16="http://schemas.microsoft.com/office/drawing/2014/main" id="{474DE557-16E0-CE46-AF20-6BA4DBFC4DC7}"/>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Triangle 67">
              <a:extLst>
                <a:ext uri="{FF2B5EF4-FFF2-40B4-BE49-F238E27FC236}">
                  <a16:creationId xmlns:a16="http://schemas.microsoft.com/office/drawing/2014/main" id="{30474304-D791-4844-AB55-3AC076591BFB}"/>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Triangle 68">
              <a:extLst>
                <a:ext uri="{FF2B5EF4-FFF2-40B4-BE49-F238E27FC236}">
                  <a16:creationId xmlns:a16="http://schemas.microsoft.com/office/drawing/2014/main" id="{CFEDBBBC-7572-F149-8966-9D3EEF4917D3}"/>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Triangle 69">
              <a:extLst>
                <a:ext uri="{FF2B5EF4-FFF2-40B4-BE49-F238E27FC236}">
                  <a16:creationId xmlns:a16="http://schemas.microsoft.com/office/drawing/2014/main" id="{451B4A6F-F52D-094B-89B0-96F299A602C5}"/>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Triangle 70">
              <a:extLst>
                <a:ext uri="{FF2B5EF4-FFF2-40B4-BE49-F238E27FC236}">
                  <a16:creationId xmlns:a16="http://schemas.microsoft.com/office/drawing/2014/main" id="{5AA82392-D9F2-A64A-AEEE-9E2CE87B50E4}"/>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Triangle 71">
              <a:extLst>
                <a:ext uri="{FF2B5EF4-FFF2-40B4-BE49-F238E27FC236}">
                  <a16:creationId xmlns:a16="http://schemas.microsoft.com/office/drawing/2014/main" id="{F7F843AE-BF86-EF4B-B452-1D4A2C741B0D}"/>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Triangle 72">
              <a:extLst>
                <a:ext uri="{FF2B5EF4-FFF2-40B4-BE49-F238E27FC236}">
                  <a16:creationId xmlns:a16="http://schemas.microsoft.com/office/drawing/2014/main" id="{0D98E7ED-5384-FD45-9261-F2E64F300034}"/>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Triangle 73">
              <a:extLst>
                <a:ext uri="{FF2B5EF4-FFF2-40B4-BE49-F238E27FC236}">
                  <a16:creationId xmlns:a16="http://schemas.microsoft.com/office/drawing/2014/main" id="{2A9A7C15-C5F0-F34A-B51D-02619A389460}"/>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Triangle 74">
              <a:extLst>
                <a:ext uri="{FF2B5EF4-FFF2-40B4-BE49-F238E27FC236}">
                  <a16:creationId xmlns:a16="http://schemas.microsoft.com/office/drawing/2014/main" id="{FB9DCE15-8D53-5142-BC5B-E76B5509FBA2}"/>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riangle 75">
              <a:extLst>
                <a:ext uri="{FF2B5EF4-FFF2-40B4-BE49-F238E27FC236}">
                  <a16:creationId xmlns:a16="http://schemas.microsoft.com/office/drawing/2014/main" id="{2C90255B-5CD1-C847-81A8-835E809740A3}"/>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Triangle 76">
              <a:extLst>
                <a:ext uri="{FF2B5EF4-FFF2-40B4-BE49-F238E27FC236}">
                  <a16:creationId xmlns:a16="http://schemas.microsoft.com/office/drawing/2014/main" id="{74D137AD-92CD-004E-8A6D-1E4DBFB01FD8}"/>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Triangle 77">
              <a:extLst>
                <a:ext uri="{FF2B5EF4-FFF2-40B4-BE49-F238E27FC236}">
                  <a16:creationId xmlns:a16="http://schemas.microsoft.com/office/drawing/2014/main" id="{AD189140-BC3D-AE44-9657-ED0457C96DE5}"/>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Triangle 78">
              <a:extLst>
                <a:ext uri="{FF2B5EF4-FFF2-40B4-BE49-F238E27FC236}">
                  <a16:creationId xmlns:a16="http://schemas.microsoft.com/office/drawing/2014/main" id="{D899C826-783B-854B-B2A0-28E5DBFD1AB3}"/>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Triangle 79">
              <a:extLst>
                <a:ext uri="{FF2B5EF4-FFF2-40B4-BE49-F238E27FC236}">
                  <a16:creationId xmlns:a16="http://schemas.microsoft.com/office/drawing/2014/main" id="{1102FEE5-D740-C44E-B8F1-E667D636890F}"/>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Triangle 80">
              <a:extLst>
                <a:ext uri="{FF2B5EF4-FFF2-40B4-BE49-F238E27FC236}">
                  <a16:creationId xmlns:a16="http://schemas.microsoft.com/office/drawing/2014/main" id="{0C0DCD9F-A1D6-9547-B36C-512553BE0C64}"/>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Triangle 81">
              <a:extLst>
                <a:ext uri="{FF2B5EF4-FFF2-40B4-BE49-F238E27FC236}">
                  <a16:creationId xmlns:a16="http://schemas.microsoft.com/office/drawing/2014/main" id="{FFBBF9E3-5C0A-5944-AE11-13F33098580D}"/>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Triangle 82">
              <a:extLst>
                <a:ext uri="{FF2B5EF4-FFF2-40B4-BE49-F238E27FC236}">
                  <a16:creationId xmlns:a16="http://schemas.microsoft.com/office/drawing/2014/main" id="{4591C232-E261-CE44-B8C6-EE7F691C2D43}"/>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Triangle 83">
              <a:extLst>
                <a:ext uri="{FF2B5EF4-FFF2-40B4-BE49-F238E27FC236}">
                  <a16:creationId xmlns:a16="http://schemas.microsoft.com/office/drawing/2014/main" id="{9803BBBA-7912-4548-B0FB-D54F33F5EA94}"/>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Triangle 84">
              <a:extLst>
                <a:ext uri="{FF2B5EF4-FFF2-40B4-BE49-F238E27FC236}">
                  <a16:creationId xmlns:a16="http://schemas.microsoft.com/office/drawing/2014/main" id="{348477C6-F956-0340-9363-ABE337D0EE4C}"/>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Triangle 85">
              <a:extLst>
                <a:ext uri="{FF2B5EF4-FFF2-40B4-BE49-F238E27FC236}">
                  <a16:creationId xmlns:a16="http://schemas.microsoft.com/office/drawing/2014/main" id="{3163C0C1-78E0-F740-9A3A-662425DDE190}"/>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 name="Triangle 86">
              <a:extLst>
                <a:ext uri="{FF2B5EF4-FFF2-40B4-BE49-F238E27FC236}">
                  <a16:creationId xmlns:a16="http://schemas.microsoft.com/office/drawing/2014/main" id="{88BF9219-806F-5E42-8C2E-EE14F89EBB89}"/>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Triangle 87">
              <a:extLst>
                <a:ext uri="{FF2B5EF4-FFF2-40B4-BE49-F238E27FC236}">
                  <a16:creationId xmlns:a16="http://schemas.microsoft.com/office/drawing/2014/main" id="{EAF6D768-55C2-A54C-960B-1FD0C94726A3}"/>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Triangle 88">
              <a:extLst>
                <a:ext uri="{FF2B5EF4-FFF2-40B4-BE49-F238E27FC236}">
                  <a16:creationId xmlns:a16="http://schemas.microsoft.com/office/drawing/2014/main" id="{12B9730B-6111-CB48-B1E6-A9E52AA6E3FB}"/>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 name="Triangle 89">
              <a:extLst>
                <a:ext uri="{FF2B5EF4-FFF2-40B4-BE49-F238E27FC236}">
                  <a16:creationId xmlns:a16="http://schemas.microsoft.com/office/drawing/2014/main" id="{4769D3FF-7DB2-8745-9BE0-77D3B968B24C}"/>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Triangle 90">
              <a:extLst>
                <a:ext uri="{FF2B5EF4-FFF2-40B4-BE49-F238E27FC236}">
                  <a16:creationId xmlns:a16="http://schemas.microsoft.com/office/drawing/2014/main" id="{3B01823B-A91F-1E43-8FBC-268002C2F8C7}"/>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Triangle 91">
              <a:extLst>
                <a:ext uri="{FF2B5EF4-FFF2-40B4-BE49-F238E27FC236}">
                  <a16:creationId xmlns:a16="http://schemas.microsoft.com/office/drawing/2014/main" id="{6873FC6A-9ED5-6240-8B3D-806725337B8F}"/>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170658" y="247683"/>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309961"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DIRECTIONAL POLICY PRODUCT PORTFOLIO MATRIX</a:t>
            </a:r>
          </a:p>
        </p:txBody>
      </p:sp>
      <p:graphicFrame>
        <p:nvGraphicFramePr>
          <p:cNvPr id="5" name="Table 4">
            <a:extLst>
              <a:ext uri="{FF2B5EF4-FFF2-40B4-BE49-F238E27FC236}">
                <a16:creationId xmlns:a16="http://schemas.microsoft.com/office/drawing/2014/main" id="{015533C2-695F-7949-8074-16D5CB657743}"/>
              </a:ext>
            </a:extLst>
          </p:cNvPr>
          <p:cNvGraphicFramePr>
            <a:graphicFrameLocks noGrp="1"/>
          </p:cNvGraphicFramePr>
          <p:nvPr>
            <p:extLst>
              <p:ext uri="{D42A27DB-BD31-4B8C-83A1-F6EECF244321}">
                <p14:modId xmlns:p14="http://schemas.microsoft.com/office/powerpoint/2010/main" val="1487221551"/>
              </p:ext>
            </p:extLst>
          </p:nvPr>
        </p:nvGraphicFramePr>
        <p:xfrm>
          <a:off x="409037" y="810019"/>
          <a:ext cx="9319346" cy="5429786"/>
        </p:xfrm>
        <a:graphic>
          <a:graphicData uri="http://schemas.openxmlformats.org/drawingml/2006/table">
            <a:tbl>
              <a:tblPr>
                <a:tableStyleId>{5C22544A-7EE6-4342-B048-85BDC9FD1C3A}</a:tableStyleId>
              </a:tblPr>
              <a:tblGrid>
                <a:gridCol w="2029363">
                  <a:extLst>
                    <a:ext uri="{9D8B030D-6E8A-4147-A177-3AD203B41FA5}">
                      <a16:colId xmlns:a16="http://schemas.microsoft.com/office/drawing/2014/main" val="3734755281"/>
                    </a:ext>
                  </a:extLst>
                </a:gridCol>
                <a:gridCol w="1009480">
                  <a:extLst>
                    <a:ext uri="{9D8B030D-6E8A-4147-A177-3AD203B41FA5}">
                      <a16:colId xmlns:a16="http://schemas.microsoft.com/office/drawing/2014/main" val="364914193"/>
                    </a:ext>
                  </a:extLst>
                </a:gridCol>
                <a:gridCol w="2093501">
                  <a:extLst>
                    <a:ext uri="{9D8B030D-6E8A-4147-A177-3AD203B41FA5}">
                      <a16:colId xmlns:a16="http://schemas.microsoft.com/office/drawing/2014/main" val="2040887078"/>
                    </a:ext>
                  </a:extLst>
                </a:gridCol>
                <a:gridCol w="2093501">
                  <a:extLst>
                    <a:ext uri="{9D8B030D-6E8A-4147-A177-3AD203B41FA5}">
                      <a16:colId xmlns:a16="http://schemas.microsoft.com/office/drawing/2014/main" val="2668593686"/>
                    </a:ext>
                  </a:extLst>
                </a:gridCol>
                <a:gridCol w="2093501">
                  <a:extLst>
                    <a:ext uri="{9D8B030D-6E8A-4147-A177-3AD203B41FA5}">
                      <a16:colId xmlns:a16="http://schemas.microsoft.com/office/drawing/2014/main" val="1350120764"/>
                    </a:ext>
                  </a:extLst>
                </a:gridCol>
              </a:tblGrid>
              <a:tr h="447196">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595959"/>
                        </a:solidFill>
                        <a:effectLst/>
                        <a:latin typeface="Century Gothic" panose="020B0502020202020204" pitchFamily="34" charset="0"/>
                      </a:endParaRPr>
                    </a:p>
                  </a:txBody>
                  <a:tcPr marL="6140" marR="6140" marT="614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595959"/>
                        </a:solidFill>
                        <a:effectLst/>
                        <a:latin typeface="Century Gothic" panose="020B0502020202020204" pitchFamily="34" charset="0"/>
                      </a:endParaRPr>
                    </a:p>
                  </a:txBody>
                  <a:tcPr marL="6140" marR="6140" marT="614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3">
                  <a:txBody>
                    <a:bodyPr/>
                    <a:lstStyle/>
                    <a:p>
                      <a:pPr algn="l" fontAlgn="ctr"/>
                      <a:r>
                        <a:rPr lang="en-US" sz="1800" u="none" strike="noStrike" dirty="0">
                          <a:effectLst/>
                          <a:latin typeface="Century Gothic" panose="020B0502020202020204" pitchFamily="34" charset="0"/>
                        </a:rPr>
                        <a:t>PROSPECTS FOR SECTOR PROFITABILITY</a:t>
                      </a:r>
                      <a:endParaRPr lang="en-US" sz="1800" b="0" i="0" u="none" strike="noStrike" dirty="0">
                        <a:solidFill>
                          <a:srgbClr val="595959"/>
                        </a:solidFill>
                        <a:effectLst/>
                        <a:latin typeface="Century Gothic" panose="020B0502020202020204" pitchFamily="34" charset="0"/>
                      </a:endParaRPr>
                    </a:p>
                  </a:txBody>
                  <a:tcPr marL="0" marR="6140" marT="6140" marB="0" anchor="ctr">
                    <a:lnL w="12700" cmpd="sng">
                      <a:noFill/>
                    </a:lnL>
                    <a:lnR w="12700" cmpd="sng">
                      <a:noFill/>
                    </a:lnR>
                    <a:lnT w="12700" cmpd="sng">
                      <a:noFill/>
                    </a:lnT>
                    <a:lnB w="38100" cap="flat" cmpd="sng" algn="ctr">
                      <a:solidFill>
                        <a:schemeClr val="tx2">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pPr algn="l" fontAlgn="ctr"/>
                      <a:endParaRPr lang="en-US" sz="1200" b="0" i="0" u="none" strike="noStrike" dirty="0">
                        <a:solidFill>
                          <a:srgbClr val="595959"/>
                        </a:solidFill>
                        <a:effectLst/>
                        <a:latin typeface="Century Gothic" panose="020B0502020202020204" pitchFamily="34" charset="0"/>
                      </a:endParaRPr>
                    </a:p>
                  </a:txBody>
                  <a:tcPr marL="6140" marR="6140" marT="6140" marB="0" anchor="ctr">
                    <a:lnL w="12700" cmpd="sng">
                      <a:noFill/>
                    </a:lnL>
                    <a:lnR w="12700" cmpd="sng">
                      <a:noFill/>
                    </a:lnR>
                    <a:lnT w="12700" cmpd="sng">
                      <a:noFill/>
                    </a:lnT>
                    <a:lnB w="38100" cap="flat" cmpd="sng" algn="ctr">
                      <a:solidFill>
                        <a:schemeClr val="tx2">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08709995"/>
                  </a:ext>
                </a:extLst>
              </a:tr>
              <a:tr h="367184">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595959"/>
                        </a:solidFill>
                        <a:effectLst/>
                        <a:latin typeface="Century Gothic" panose="020B0502020202020204" pitchFamily="34" charset="0"/>
                      </a:endParaRPr>
                    </a:p>
                  </a:txBody>
                  <a:tcPr marL="6140" marR="6140" marT="614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ctr"/>
                      <a:r>
                        <a:rPr lang="en-US" sz="600" u="none" strike="noStrike" dirty="0">
                          <a:effectLst/>
                          <a:latin typeface="Century Gothic" panose="020B0502020202020204" pitchFamily="34" charset="0"/>
                        </a:rPr>
                        <a:t> </a:t>
                      </a:r>
                      <a:endParaRPr lang="en-US" sz="600" b="0" i="0" u="none" strike="noStrike" dirty="0">
                        <a:solidFill>
                          <a:srgbClr val="000000"/>
                        </a:solidFill>
                        <a:effectLst/>
                        <a:latin typeface="Century Gothic" panose="020B0502020202020204" pitchFamily="34" charset="0"/>
                      </a:endParaRPr>
                    </a:p>
                  </a:txBody>
                  <a:tcPr marL="6140" marR="6140" marT="6140" marB="0" anchor="ctr">
                    <a:lnL w="12700" cmpd="sng">
                      <a:noFill/>
                    </a:lnL>
                    <a:lnR w="635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r>
                        <a:rPr lang="en-US" sz="1200" u="none" strike="noStrike" dirty="0">
                          <a:effectLst/>
                          <a:latin typeface="Century Gothic" panose="020B0502020202020204" pitchFamily="34" charset="0"/>
                        </a:rPr>
                        <a:t>UNATTRACTIVE</a:t>
                      </a:r>
                      <a:endParaRPr lang="en-US" sz="1200" b="0" i="0" u="none" strike="noStrike" dirty="0">
                        <a:solidFill>
                          <a:srgbClr val="000000"/>
                        </a:solidFill>
                        <a:effectLst/>
                        <a:latin typeface="Century Gothic" panose="020B0502020202020204" pitchFamily="34" charset="0"/>
                      </a:endParaRPr>
                    </a:p>
                  </a:txBody>
                  <a:tcPr marT="61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38100" cap="flat" cmpd="sng" algn="ctr">
                      <a:solidFill>
                        <a:schemeClr val="tx2">
                          <a:lumMod val="40000"/>
                          <a:lumOff val="60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E4774A"/>
                    </a:solidFill>
                  </a:tcPr>
                </a:tc>
                <a:tc>
                  <a:txBody>
                    <a:bodyPr/>
                    <a:lstStyle/>
                    <a:p>
                      <a:pPr algn="l" fontAlgn="ctr"/>
                      <a:r>
                        <a:rPr lang="en-US" sz="1200" u="none" strike="noStrike" dirty="0">
                          <a:effectLst/>
                          <a:latin typeface="Century Gothic" panose="020B0502020202020204" pitchFamily="34" charset="0"/>
                        </a:rPr>
                        <a:t>AVERAGE</a:t>
                      </a:r>
                      <a:endParaRPr lang="en-US" sz="1200" b="0" i="0" u="none" strike="noStrike" dirty="0">
                        <a:solidFill>
                          <a:srgbClr val="000000"/>
                        </a:solidFill>
                        <a:effectLst/>
                        <a:latin typeface="Century Gothic" panose="020B0502020202020204" pitchFamily="34" charset="0"/>
                      </a:endParaRPr>
                    </a:p>
                  </a:txBody>
                  <a:tcPr marT="614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38100" cap="flat" cmpd="sng" algn="ctr">
                      <a:solidFill>
                        <a:schemeClr val="tx2">
                          <a:lumMod val="40000"/>
                          <a:lumOff val="60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ECD6B2"/>
                    </a:solidFill>
                  </a:tcPr>
                </a:tc>
                <a:tc>
                  <a:txBody>
                    <a:bodyPr/>
                    <a:lstStyle/>
                    <a:p>
                      <a:pPr algn="l" fontAlgn="ctr"/>
                      <a:r>
                        <a:rPr lang="en-US" sz="1200" u="none" strike="noStrike" dirty="0">
                          <a:effectLst/>
                          <a:latin typeface="Century Gothic" panose="020B0502020202020204" pitchFamily="34" charset="0"/>
                        </a:rPr>
                        <a:t>ATTRACTIVE</a:t>
                      </a:r>
                      <a:endParaRPr lang="en-US" sz="1200" b="0" i="0" u="none" strike="noStrike" dirty="0">
                        <a:solidFill>
                          <a:srgbClr val="000000"/>
                        </a:solidFill>
                        <a:effectLst/>
                        <a:latin typeface="Century Gothic" panose="020B0502020202020204" pitchFamily="34" charset="0"/>
                      </a:endParaRPr>
                    </a:p>
                  </a:txBody>
                  <a:tcPr marT="6140" marB="0" anchor="ctr">
                    <a:lnL w="6350" cap="flat" cmpd="sng" algn="ctr">
                      <a:solidFill>
                        <a:schemeClr val="bg1">
                          <a:lumMod val="50000"/>
                        </a:schemeClr>
                      </a:solidFill>
                      <a:prstDash val="solid"/>
                      <a:round/>
                      <a:headEnd type="none" w="med" len="med"/>
                      <a:tailEnd type="none" w="med" len="med"/>
                    </a:lnL>
                    <a:lnR w="38100" cap="flat" cmpd="sng" algn="ctr">
                      <a:solidFill>
                        <a:schemeClr val="tx2">
                          <a:lumMod val="40000"/>
                          <a:lumOff val="60000"/>
                        </a:schemeClr>
                      </a:solidFill>
                      <a:prstDash val="solid"/>
                      <a:round/>
                      <a:headEnd type="none" w="med" len="med"/>
                      <a:tailEnd type="none" w="med" len="med"/>
                    </a:lnR>
                    <a:lnT w="38100" cap="flat" cmpd="sng" algn="ctr">
                      <a:solidFill>
                        <a:schemeClr val="tx2">
                          <a:lumMod val="40000"/>
                          <a:lumOff val="60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89D0C2"/>
                    </a:solidFill>
                  </a:tcPr>
                </a:tc>
                <a:extLst>
                  <a:ext uri="{0D108BD9-81ED-4DB2-BD59-A6C34878D82A}">
                    <a16:rowId xmlns:a16="http://schemas.microsoft.com/office/drawing/2014/main" val="39003204"/>
                  </a:ext>
                </a:extLst>
              </a:tr>
              <a:tr h="0">
                <a:tc>
                  <a:txBody>
                    <a:bodyPr/>
                    <a:lstStyle/>
                    <a:p>
                      <a:pPr algn="l" fontAlgn="ctr"/>
                      <a:r>
                        <a:rPr lang="en-US" sz="600" u="none" strike="noStrike" dirty="0">
                          <a:effectLst/>
                          <a:latin typeface="Century Gothic" panose="020B0502020202020204" pitchFamily="34" charset="0"/>
                        </a:rPr>
                        <a:t> </a:t>
                      </a:r>
                      <a:endParaRPr lang="en-US" sz="600" b="0" i="0" u="none" strike="noStrike" dirty="0">
                        <a:solidFill>
                          <a:srgbClr val="595959"/>
                        </a:solidFill>
                        <a:effectLst/>
                        <a:latin typeface="Century Gothic" panose="020B0502020202020204" pitchFamily="34" charset="0"/>
                      </a:endParaRPr>
                    </a:p>
                  </a:txBody>
                  <a:tcPr marL="6140" marR="6140" marT="614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ctr"/>
                      <a:r>
                        <a:rPr lang="en-US" sz="600" u="none" strike="noStrike" dirty="0">
                          <a:effectLst/>
                          <a:latin typeface="Century Gothic" panose="020B0502020202020204" pitchFamily="34" charset="0"/>
                        </a:rPr>
                        <a:t> </a:t>
                      </a:r>
                      <a:endParaRPr lang="en-US" sz="600" b="0" i="0" u="none" strike="noStrike" dirty="0">
                        <a:solidFill>
                          <a:srgbClr val="595959"/>
                        </a:solidFill>
                        <a:effectLst/>
                        <a:latin typeface="Century Gothic" panose="020B0502020202020204" pitchFamily="34" charset="0"/>
                      </a:endParaRPr>
                    </a:p>
                  </a:txBody>
                  <a:tcPr marL="6140" marR="6140" marT="614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ctr"/>
                      <a:r>
                        <a:rPr lang="en-US" sz="600" u="none" strike="noStrike" dirty="0">
                          <a:effectLst/>
                          <a:latin typeface="Century Gothic" panose="020B0502020202020204" pitchFamily="34" charset="0"/>
                        </a:rPr>
                        <a:t> </a:t>
                      </a:r>
                      <a:endParaRPr lang="en-US" sz="600" b="0" i="0" u="none" strike="noStrike" dirty="0">
                        <a:solidFill>
                          <a:srgbClr val="595959"/>
                        </a:solidFill>
                        <a:effectLst/>
                        <a:latin typeface="Century Gothic" panose="020B0502020202020204" pitchFamily="34" charset="0"/>
                      </a:endParaRPr>
                    </a:p>
                  </a:txBody>
                  <a:tcPr marL="6140" marR="6140" marT="6140" marB="0" anchor="ctr">
                    <a:lnL w="12700" cmpd="sng">
                      <a:noFill/>
                    </a:lnL>
                    <a:lnR w="12700" cmpd="sng">
                      <a:noFill/>
                    </a:lnR>
                    <a:lnT w="12700" cmpd="sng">
                      <a:noFill/>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sz="600" u="none" strike="noStrike" dirty="0">
                          <a:effectLst/>
                          <a:latin typeface="Century Gothic" panose="020B0502020202020204" pitchFamily="34" charset="0"/>
                        </a:rPr>
                        <a:t> </a:t>
                      </a:r>
                      <a:endParaRPr lang="en-US" sz="600" b="0" i="0" u="none" strike="noStrike" dirty="0">
                        <a:solidFill>
                          <a:srgbClr val="595959"/>
                        </a:solidFill>
                        <a:effectLst/>
                        <a:latin typeface="Century Gothic" panose="020B0502020202020204" pitchFamily="34" charset="0"/>
                      </a:endParaRPr>
                    </a:p>
                  </a:txBody>
                  <a:tcPr marL="6140" marR="6140" marT="6140" marB="0" anchor="ctr">
                    <a:lnL w="12700" cmpd="sng">
                      <a:noFill/>
                    </a:lnL>
                    <a:lnR w="12700" cmpd="sng">
                      <a:noFill/>
                    </a:lnR>
                    <a:lnT w="12700" cmpd="sng">
                      <a:noFill/>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sz="600" u="none" strike="noStrike" dirty="0">
                          <a:effectLst/>
                          <a:latin typeface="Century Gothic" panose="020B0502020202020204" pitchFamily="34" charset="0"/>
                        </a:rPr>
                        <a:t> </a:t>
                      </a:r>
                      <a:endParaRPr lang="en-US" sz="600" b="0" i="0" u="none" strike="noStrike" dirty="0">
                        <a:solidFill>
                          <a:srgbClr val="595959"/>
                        </a:solidFill>
                        <a:effectLst/>
                        <a:latin typeface="Century Gothic" panose="020B0502020202020204" pitchFamily="34" charset="0"/>
                      </a:endParaRPr>
                    </a:p>
                  </a:txBody>
                  <a:tcPr marL="6140" marR="6140" marT="6140" marB="0" anchor="ctr">
                    <a:lnL w="12700" cmpd="sng">
                      <a:noFill/>
                    </a:lnL>
                    <a:lnR w="12700" cmpd="sng">
                      <a:noFill/>
                    </a:lnR>
                    <a:lnT w="12700" cmpd="sng">
                      <a:noFill/>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9902712"/>
                  </a:ext>
                </a:extLst>
              </a:tr>
              <a:tr h="1505942">
                <a:tc>
                  <a:txBody>
                    <a:bodyPr/>
                    <a:lstStyle/>
                    <a:p>
                      <a:pPr algn="l" fontAlgn="t"/>
                      <a:r>
                        <a:rPr lang="en-US" sz="1800" u="none" strike="noStrike" dirty="0">
                          <a:effectLst/>
                          <a:latin typeface="Century Gothic" panose="020B0502020202020204" pitchFamily="34" charset="0"/>
                        </a:rPr>
                        <a:t>COMPANY’S COMPETITIVE CAPABILITIES</a:t>
                      </a:r>
                      <a:endParaRPr lang="en-US" sz="1800" b="0" i="0" u="none" strike="noStrike" dirty="0">
                        <a:solidFill>
                          <a:srgbClr val="595959"/>
                        </a:solidFill>
                        <a:effectLst/>
                        <a:latin typeface="Century Gothic" panose="020B0502020202020204" pitchFamily="34" charset="0"/>
                      </a:endParaRPr>
                    </a:p>
                  </a:txBody>
                  <a:tcPr marL="182880" marR="6140" marT="6140" marB="0">
                    <a:lnL w="38100" cap="flat" cmpd="sng" algn="ctr">
                      <a:solidFill>
                        <a:schemeClr val="bg1">
                          <a:lumMod val="65000"/>
                        </a:schemeClr>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ctr"/>
                      <a:r>
                        <a:rPr lang="en-US" sz="1200" u="none" strike="noStrike" dirty="0">
                          <a:effectLst/>
                          <a:latin typeface="Century Gothic" panose="020B0502020202020204" pitchFamily="34" charset="0"/>
                        </a:rPr>
                        <a:t>WEAK</a:t>
                      </a:r>
                      <a:endParaRPr lang="en-US" sz="1200" b="0" i="0" u="none" strike="noStrike" dirty="0">
                        <a:solidFill>
                          <a:srgbClr val="000000"/>
                        </a:solidFill>
                        <a:effectLst/>
                        <a:latin typeface="Century Gothic" panose="020B0502020202020204" pitchFamily="34" charset="0"/>
                      </a:endParaRPr>
                    </a:p>
                  </a:txBody>
                  <a:tcPr marR="6140" marT="6140" marB="0" anchor="ctr">
                    <a:lnL w="12700" cmpd="sng">
                      <a:noFill/>
                    </a:lnL>
                    <a:lnR w="635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400" b="0" i="0" u="none" strike="noStrike" dirty="0">
                          <a:solidFill>
                            <a:srgbClr val="000000"/>
                          </a:solidFill>
                          <a:effectLst/>
                          <a:latin typeface="Century Gothic" panose="020B0502020202020204" pitchFamily="34" charset="0"/>
                        </a:rPr>
                        <a:t>DISINVEST</a:t>
                      </a:r>
                    </a:p>
                  </a:txBody>
                  <a:tcPr marL="6140" marR="6140" marT="61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E4774A">
                        <a:alpha val="85000"/>
                      </a:srgbClr>
                    </a:solidFill>
                  </a:tcPr>
                </a:tc>
                <a:tc>
                  <a:txBody>
                    <a:bodyPr/>
                    <a:lstStyle/>
                    <a:p>
                      <a:pPr algn="ctr" fontAlgn="ctr"/>
                      <a:r>
                        <a:rPr lang="en-US" sz="1400" b="0" i="0" u="none" strike="noStrike" dirty="0">
                          <a:solidFill>
                            <a:srgbClr val="000000"/>
                          </a:solidFill>
                          <a:effectLst/>
                          <a:latin typeface="Century Gothic" panose="020B0502020202020204" pitchFamily="34" charset="0"/>
                        </a:rPr>
                        <a:t>PHASED </a:t>
                      </a:r>
                    </a:p>
                    <a:p>
                      <a:pPr algn="ctr" fontAlgn="ctr"/>
                      <a:r>
                        <a:rPr lang="en-US" sz="1400" b="0" i="0" u="none" strike="noStrike" dirty="0">
                          <a:solidFill>
                            <a:srgbClr val="000000"/>
                          </a:solidFill>
                          <a:effectLst/>
                          <a:latin typeface="Century Gothic" panose="020B0502020202020204" pitchFamily="34" charset="0"/>
                        </a:rPr>
                        <a:t>WITHDRAWAL</a:t>
                      </a:r>
                    </a:p>
                    <a:p>
                      <a:pPr algn="ctr" fontAlgn="ctr"/>
                      <a:endParaRPr lang="en-US" sz="1400" b="0" i="0" u="none" strike="noStrike" dirty="0">
                        <a:solidFill>
                          <a:srgbClr val="000000"/>
                        </a:solidFill>
                        <a:effectLst/>
                        <a:latin typeface="Century Gothic" panose="020B0502020202020204" pitchFamily="34" charset="0"/>
                      </a:endParaRPr>
                    </a:p>
                    <a:p>
                      <a:pPr algn="ctr" fontAlgn="ctr"/>
                      <a:endParaRPr lang="en-US" sz="1400" b="0" i="0" u="none" strike="noStrike" dirty="0">
                        <a:solidFill>
                          <a:srgbClr val="000000"/>
                        </a:solidFill>
                        <a:effectLst/>
                        <a:latin typeface="Century Gothic" panose="020B0502020202020204" pitchFamily="34" charset="0"/>
                      </a:endParaRPr>
                    </a:p>
                    <a:p>
                      <a:pPr algn="ctr" fontAlgn="ctr"/>
                      <a:r>
                        <a:rPr lang="en-US" sz="1400" b="0" i="0" u="none" strike="noStrike" dirty="0">
                          <a:solidFill>
                            <a:srgbClr val="000000"/>
                          </a:solidFill>
                          <a:effectLst/>
                          <a:latin typeface="Century Gothic" panose="020B0502020202020204" pitchFamily="34" charset="0"/>
                        </a:rPr>
                        <a:t>CUSTODIAL</a:t>
                      </a:r>
                    </a:p>
                  </a:txBody>
                  <a:tcPr marL="6140" marR="6140" marT="614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E9AB77">
                        <a:alpha val="85000"/>
                      </a:srgbClr>
                    </a:solidFill>
                  </a:tcPr>
                </a:tc>
                <a:tc>
                  <a:txBody>
                    <a:bodyPr/>
                    <a:lstStyle/>
                    <a:p>
                      <a:pPr algn="ctr" fontAlgn="ctr"/>
                      <a:r>
                        <a:rPr lang="en-US" sz="1400" b="0" i="0" u="none" strike="noStrike" dirty="0">
                          <a:solidFill>
                            <a:srgbClr val="000000"/>
                          </a:solidFill>
                          <a:effectLst/>
                          <a:latin typeface="Century Gothic" panose="020B0502020202020204" pitchFamily="34" charset="0"/>
                        </a:rPr>
                        <a:t>DOUBLE </a:t>
                      </a:r>
                    </a:p>
                    <a:p>
                      <a:pPr algn="ctr" fontAlgn="ctr"/>
                      <a:r>
                        <a:rPr lang="en-US" sz="1400" b="0" i="0" u="none" strike="noStrike" dirty="0">
                          <a:solidFill>
                            <a:srgbClr val="000000"/>
                          </a:solidFill>
                          <a:effectLst/>
                          <a:latin typeface="Century Gothic" panose="020B0502020202020204" pitchFamily="34" charset="0"/>
                        </a:rPr>
                        <a:t>OR QUIT</a:t>
                      </a:r>
                    </a:p>
                  </a:txBody>
                  <a:tcPr marL="6140" marR="6140" marT="6140" marB="0" anchor="ctr">
                    <a:lnL w="6350" cap="flat" cmpd="sng" algn="ctr">
                      <a:solidFill>
                        <a:schemeClr val="bg1">
                          <a:lumMod val="50000"/>
                        </a:schemeClr>
                      </a:solidFill>
                      <a:prstDash val="solid"/>
                      <a:round/>
                      <a:headEnd type="none" w="med" len="med"/>
                      <a:tailEnd type="none" w="med" len="med"/>
                    </a:lnL>
                    <a:lnR w="38100" cap="flat" cmpd="sng" algn="ctr">
                      <a:solidFill>
                        <a:schemeClr val="tx2">
                          <a:lumMod val="40000"/>
                          <a:lumOff val="60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ECD6B2">
                        <a:alpha val="85000"/>
                      </a:srgbClr>
                    </a:solidFill>
                  </a:tcPr>
                </a:tc>
                <a:extLst>
                  <a:ext uri="{0D108BD9-81ED-4DB2-BD59-A6C34878D82A}">
                    <a16:rowId xmlns:a16="http://schemas.microsoft.com/office/drawing/2014/main" val="39461282"/>
                  </a:ext>
                </a:extLst>
              </a:tr>
              <a:tr h="1505942">
                <a:tc>
                  <a:txBody>
                    <a:bodyPr/>
                    <a:lstStyle/>
                    <a:p>
                      <a:pPr algn="l" fontAlgn="t"/>
                      <a:r>
                        <a:rPr lang="en-US" sz="600" u="none" strike="noStrike" dirty="0">
                          <a:effectLst/>
                          <a:latin typeface="Century Gothic" panose="020B0502020202020204" pitchFamily="34" charset="0"/>
                        </a:rPr>
                        <a:t> </a:t>
                      </a:r>
                      <a:endParaRPr lang="en-US" sz="600" b="0" i="0" u="none" strike="noStrike" dirty="0">
                        <a:solidFill>
                          <a:srgbClr val="000000"/>
                        </a:solidFill>
                        <a:effectLst/>
                        <a:latin typeface="Century Gothic" panose="020B0502020202020204" pitchFamily="34" charset="0"/>
                      </a:endParaRPr>
                    </a:p>
                  </a:txBody>
                  <a:tcPr marL="182880" marR="6140" marT="6140" marB="0">
                    <a:lnL w="38100" cap="flat" cmpd="sng" algn="ctr">
                      <a:solidFill>
                        <a:schemeClr val="bg1">
                          <a:lumMod val="65000"/>
                        </a:schemeClr>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ctr"/>
                      <a:r>
                        <a:rPr lang="en-US" sz="1200" u="none" strike="noStrike" dirty="0">
                          <a:effectLst/>
                          <a:latin typeface="Century Gothic" panose="020B0502020202020204" pitchFamily="34" charset="0"/>
                        </a:rPr>
                        <a:t>AVERAGE</a:t>
                      </a:r>
                      <a:endParaRPr lang="en-US" sz="1200" b="0" i="0" u="none" strike="noStrike" dirty="0">
                        <a:solidFill>
                          <a:srgbClr val="0F0F0F"/>
                        </a:solidFill>
                        <a:effectLst/>
                        <a:latin typeface="Century Gothic" panose="020B0502020202020204" pitchFamily="34" charset="0"/>
                      </a:endParaRPr>
                    </a:p>
                  </a:txBody>
                  <a:tcPr marR="6140" marT="6140" marB="0" anchor="ctr">
                    <a:lnL w="12700" cmpd="sng">
                      <a:noFill/>
                    </a:lnL>
                    <a:lnR w="635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400" b="0" i="0" u="none" strike="noStrike" dirty="0">
                          <a:solidFill>
                            <a:srgbClr val="000000"/>
                          </a:solidFill>
                          <a:effectLst/>
                          <a:latin typeface="Century Gothic" panose="020B0502020202020204" pitchFamily="34" charset="0"/>
                        </a:rPr>
                        <a:t>PHASED </a:t>
                      </a:r>
                    </a:p>
                    <a:p>
                      <a:pPr algn="ctr" fontAlgn="ctr"/>
                      <a:r>
                        <a:rPr lang="en-US" sz="1400" b="0" i="0" u="none" strike="noStrike" dirty="0">
                          <a:solidFill>
                            <a:srgbClr val="000000"/>
                          </a:solidFill>
                          <a:effectLst/>
                          <a:latin typeface="Century Gothic" panose="020B0502020202020204" pitchFamily="34" charset="0"/>
                        </a:rPr>
                        <a:t>WITHDRAWAL</a:t>
                      </a:r>
                    </a:p>
                  </a:txBody>
                  <a:tcPr marL="6140" marR="6140" marT="61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E9AB77">
                        <a:alpha val="85000"/>
                      </a:srgbClr>
                    </a:solidFill>
                  </a:tcPr>
                </a:tc>
                <a:tc>
                  <a:txBody>
                    <a:bodyPr/>
                    <a:lstStyle/>
                    <a:p>
                      <a:pPr algn="ctr" fontAlgn="ctr"/>
                      <a:r>
                        <a:rPr lang="en-US" sz="1400" b="0" i="0" u="none" strike="noStrike" dirty="0">
                          <a:solidFill>
                            <a:srgbClr val="000000"/>
                          </a:solidFill>
                          <a:effectLst/>
                          <a:latin typeface="Century Gothic" panose="020B0502020202020204" pitchFamily="34" charset="0"/>
                        </a:rPr>
                        <a:t>CUSTODIAL</a:t>
                      </a:r>
                    </a:p>
                    <a:p>
                      <a:pPr algn="ctr" fontAlgn="ctr"/>
                      <a:endParaRPr lang="en-US" sz="1400" b="0" i="0" u="none" strike="noStrike" dirty="0">
                        <a:solidFill>
                          <a:srgbClr val="000000"/>
                        </a:solidFill>
                        <a:effectLst/>
                        <a:latin typeface="Century Gothic" panose="020B0502020202020204" pitchFamily="34" charset="0"/>
                      </a:endParaRPr>
                    </a:p>
                    <a:p>
                      <a:pPr algn="ctr" fontAlgn="ctr"/>
                      <a:endParaRPr lang="en-US" sz="1400" b="0" i="0" u="none" strike="noStrike" dirty="0">
                        <a:solidFill>
                          <a:srgbClr val="000000"/>
                        </a:solidFill>
                        <a:effectLst/>
                        <a:latin typeface="Century Gothic" panose="020B0502020202020204" pitchFamily="34" charset="0"/>
                      </a:endParaRPr>
                    </a:p>
                    <a:p>
                      <a:pPr algn="ctr" fontAlgn="ctr"/>
                      <a:r>
                        <a:rPr lang="en-US" sz="1400" b="0" i="0" u="none" strike="noStrike" dirty="0">
                          <a:solidFill>
                            <a:srgbClr val="000000"/>
                          </a:solidFill>
                          <a:effectLst/>
                          <a:latin typeface="Century Gothic" panose="020B0502020202020204" pitchFamily="34" charset="0"/>
                        </a:rPr>
                        <a:t>GROWTH</a:t>
                      </a:r>
                    </a:p>
                  </a:txBody>
                  <a:tcPr marL="6140" marR="6140" marT="614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ECD6B2">
                        <a:alpha val="85000"/>
                      </a:srgbClr>
                    </a:solidFill>
                  </a:tcPr>
                </a:tc>
                <a:tc>
                  <a:txBody>
                    <a:bodyPr/>
                    <a:lstStyle/>
                    <a:p>
                      <a:pPr algn="ctr" fontAlgn="ctr"/>
                      <a:r>
                        <a:rPr lang="en-US" sz="1400" b="0" i="0" u="none" strike="noStrike" dirty="0">
                          <a:solidFill>
                            <a:srgbClr val="000000"/>
                          </a:solidFill>
                          <a:effectLst/>
                          <a:latin typeface="Century Gothic" panose="020B0502020202020204" pitchFamily="34" charset="0"/>
                        </a:rPr>
                        <a:t>TRY HARDER</a:t>
                      </a:r>
                    </a:p>
                  </a:txBody>
                  <a:tcPr marL="6140" marR="6140" marT="6140" marB="0" anchor="ctr">
                    <a:lnL w="6350" cap="flat" cmpd="sng" algn="ctr">
                      <a:solidFill>
                        <a:schemeClr val="bg1">
                          <a:lumMod val="50000"/>
                        </a:schemeClr>
                      </a:solidFill>
                      <a:prstDash val="solid"/>
                      <a:round/>
                      <a:headEnd type="none" w="med" len="med"/>
                      <a:tailEnd type="none" w="med" len="med"/>
                    </a:lnL>
                    <a:lnR w="38100" cap="flat" cmpd="sng" algn="ctr">
                      <a:solidFill>
                        <a:schemeClr val="tx2">
                          <a:lumMod val="40000"/>
                          <a:lumOff val="6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A6EBF0">
                        <a:alpha val="85000"/>
                      </a:srgbClr>
                    </a:solidFill>
                  </a:tcPr>
                </a:tc>
                <a:extLst>
                  <a:ext uri="{0D108BD9-81ED-4DB2-BD59-A6C34878D82A}">
                    <a16:rowId xmlns:a16="http://schemas.microsoft.com/office/drawing/2014/main" val="2605803760"/>
                  </a:ext>
                </a:extLst>
              </a:tr>
              <a:tr h="1505942">
                <a:tc>
                  <a:txBody>
                    <a:bodyPr/>
                    <a:lstStyle/>
                    <a:p>
                      <a:pPr algn="l" fontAlgn="t"/>
                      <a:r>
                        <a:rPr lang="en-US" sz="600" u="none" strike="noStrike" dirty="0">
                          <a:effectLst/>
                          <a:latin typeface="Century Gothic" panose="020B0502020202020204" pitchFamily="34" charset="0"/>
                        </a:rPr>
                        <a:t> </a:t>
                      </a:r>
                      <a:endParaRPr lang="en-US" sz="600" b="0" i="0" u="none" strike="noStrike" dirty="0">
                        <a:solidFill>
                          <a:srgbClr val="000000"/>
                        </a:solidFill>
                        <a:effectLst/>
                        <a:latin typeface="Century Gothic" panose="020B0502020202020204" pitchFamily="34" charset="0"/>
                      </a:endParaRPr>
                    </a:p>
                  </a:txBody>
                  <a:tcPr marL="182880" marR="6140" marT="6140" marB="0">
                    <a:lnL w="38100" cap="flat" cmpd="sng" algn="ctr">
                      <a:solidFill>
                        <a:schemeClr val="bg1">
                          <a:lumMod val="65000"/>
                        </a:schemeClr>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ctr"/>
                      <a:r>
                        <a:rPr lang="en-US" sz="1200" u="none" strike="noStrike" dirty="0">
                          <a:effectLst/>
                          <a:latin typeface="Century Gothic" panose="020B0502020202020204" pitchFamily="34" charset="0"/>
                        </a:rPr>
                        <a:t>STRONG</a:t>
                      </a:r>
                      <a:endParaRPr lang="en-US" sz="1200" b="0" i="0" u="none" strike="noStrike" dirty="0">
                        <a:solidFill>
                          <a:srgbClr val="3D3D3D"/>
                        </a:solidFill>
                        <a:effectLst/>
                        <a:latin typeface="Century Gothic" panose="020B0502020202020204" pitchFamily="34" charset="0"/>
                      </a:endParaRPr>
                    </a:p>
                  </a:txBody>
                  <a:tcPr marR="6140" marT="6140" marB="0" anchor="ctr">
                    <a:lnL w="12700" cmpd="sng">
                      <a:noFill/>
                    </a:lnL>
                    <a:lnR w="635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400" b="0" i="0" u="none" strike="noStrike" dirty="0">
                          <a:solidFill>
                            <a:srgbClr val="000000"/>
                          </a:solidFill>
                          <a:effectLst/>
                          <a:latin typeface="Century Gothic" panose="020B0502020202020204" pitchFamily="34" charset="0"/>
                        </a:rPr>
                        <a:t>CASH </a:t>
                      </a:r>
                    </a:p>
                    <a:p>
                      <a:pPr algn="ctr" fontAlgn="ctr"/>
                      <a:r>
                        <a:rPr lang="en-US" sz="1400" b="0" i="0" u="none" strike="noStrike" dirty="0">
                          <a:solidFill>
                            <a:srgbClr val="000000"/>
                          </a:solidFill>
                          <a:effectLst/>
                          <a:latin typeface="Century Gothic" panose="020B0502020202020204" pitchFamily="34" charset="0"/>
                        </a:rPr>
                        <a:t>GENERATION</a:t>
                      </a:r>
                    </a:p>
                  </a:txBody>
                  <a:tcPr marL="6140" marR="6140" marT="61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381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ECD6B2">
                        <a:alpha val="85000"/>
                      </a:srgbClr>
                    </a:solidFill>
                  </a:tcPr>
                </a:tc>
                <a:tc>
                  <a:txBody>
                    <a:bodyPr/>
                    <a:lstStyle/>
                    <a:p>
                      <a:pPr algn="ctr" fontAlgn="ctr"/>
                      <a:r>
                        <a:rPr lang="en-US" sz="1400" b="0" i="0" u="none" strike="noStrike" dirty="0">
                          <a:solidFill>
                            <a:srgbClr val="000000"/>
                          </a:solidFill>
                          <a:effectLst/>
                          <a:latin typeface="Century Gothic" panose="020B0502020202020204" pitchFamily="34" charset="0"/>
                        </a:rPr>
                        <a:t>GROWTH</a:t>
                      </a:r>
                    </a:p>
                    <a:p>
                      <a:pPr algn="ctr" fontAlgn="ctr"/>
                      <a:endParaRPr lang="en-US" sz="1400" b="0" i="0" u="none" strike="noStrike" dirty="0">
                        <a:solidFill>
                          <a:srgbClr val="000000"/>
                        </a:solidFill>
                        <a:effectLst/>
                        <a:latin typeface="Century Gothic" panose="020B0502020202020204" pitchFamily="34" charset="0"/>
                      </a:endParaRPr>
                    </a:p>
                    <a:p>
                      <a:pPr algn="ctr" fontAlgn="ctr"/>
                      <a:endParaRPr lang="en-US" sz="1400" b="0" i="0" u="none" strike="noStrike" dirty="0">
                        <a:solidFill>
                          <a:srgbClr val="000000"/>
                        </a:solidFill>
                        <a:effectLst/>
                        <a:latin typeface="Century Gothic" panose="020B0502020202020204" pitchFamily="34" charset="0"/>
                      </a:endParaRPr>
                    </a:p>
                    <a:p>
                      <a:pPr algn="ctr" fontAlgn="ctr"/>
                      <a:r>
                        <a:rPr lang="en-US" sz="1400" b="0" i="0" u="none" strike="noStrike" dirty="0">
                          <a:solidFill>
                            <a:srgbClr val="000000"/>
                          </a:solidFill>
                          <a:effectLst/>
                          <a:latin typeface="Century Gothic" panose="020B0502020202020204" pitchFamily="34" charset="0"/>
                        </a:rPr>
                        <a:t>LEADER</a:t>
                      </a:r>
                    </a:p>
                  </a:txBody>
                  <a:tcPr marL="6140" marR="6140" marT="614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381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A6EBF0">
                        <a:alpha val="85000"/>
                      </a:srgbClr>
                    </a:solidFill>
                  </a:tcPr>
                </a:tc>
                <a:tc>
                  <a:txBody>
                    <a:bodyPr/>
                    <a:lstStyle/>
                    <a:p>
                      <a:pPr algn="ctr" fontAlgn="ctr"/>
                      <a:r>
                        <a:rPr lang="en-US" sz="1400" b="0" i="0" u="none" strike="noStrike" dirty="0">
                          <a:solidFill>
                            <a:srgbClr val="000000"/>
                          </a:solidFill>
                          <a:effectLst/>
                          <a:latin typeface="Century Gothic" panose="020B0502020202020204" pitchFamily="34" charset="0"/>
                        </a:rPr>
                        <a:t>LEADER</a:t>
                      </a:r>
                    </a:p>
                  </a:txBody>
                  <a:tcPr marL="6140" marR="6140" marT="6140" marB="0" anchor="ctr">
                    <a:lnL w="6350" cap="flat" cmpd="sng" algn="ctr">
                      <a:solidFill>
                        <a:schemeClr val="bg1">
                          <a:lumMod val="50000"/>
                        </a:schemeClr>
                      </a:solidFill>
                      <a:prstDash val="solid"/>
                      <a:round/>
                      <a:headEnd type="none" w="med" len="med"/>
                      <a:tailEnd type="none" w="med" len="med"/>
                    </a:lnL>
                    <a:lnR w="38100" cap="flat" cmpd="sng" algn="ctr">
                      <a:solidFill>
                        <a:schemeClr val="tx2">
                          <a:lumMod val="40000"/>
                          <a:lumOff val="6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381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89D0C2">
                        <a:alpha val="85000"/>
                      </a:srgbClr>
                    </a:solidFill>
                  </a:tcPr>
                </a:tc>
                <a:extLst>
                  <a:ext uri="{0D108BD9-81ED-4DB2-BD59-A6C34878D82A}">
                    <a16:rowId xmlns:a16="http://schemas.microsoft.com/office/drawing/2014/main" val="1615579536"/>
                  </a:ext>
                </a:extLst>
              </a:tr>
            </a:tbl>
          </a:graphicData>
        </a:graphic>
      </p:graphicFrame>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DIRECTIONAL POLICY PRODUCT PORTFOLIO MATRIX</a:t>
            </a:r>
            <a:endParaRPr lang="en-US" dirty="0">
              <a:solidFill>
                <a:schemeClr val="bg1"/>
              </a:solidFill>
              <a:latin typeface="Century Gothic" panose="020B0502020202020204" pitchFamily="34" charset="0"/>
              <a:ea typeface="Arial" charset="0"/>
              <a:cs typeface="Arial" charset="0"/>
            </a:endParaRPr>
          </a:p>
        </p:txBody>
      </p:sp>
      <p:sp>
        <p:nvSpPr>
          <p:cNvPr id="38" name="TextBox 37">
            <a:extLst>
              <a:ext uri="{FF2B5EF4-FFF2-40B4-BE49-F238E27FC236}">
                <a16:creationId xmlns:a16="http://schemas.microsoft.com/office/drawing/2014/main" id="{C98D6CE2-B69F-4B79-96D1-34F2A8964392}"/>
              </a:ext>
            </a:extLst>
          </p:cNvPr>
          <p:cNvSpPr txBox="1"/>
          <p:nvPr/>
        </p:nvSpPr>
        <p:spPr>
          <a:xfrm>
            <a:off x="3236240" y="3273393"/>
            <a:ext cx="6472478" cy="369332"/>
          </a:xfrm>
          <a:prstGeom prst="rect">
            <a:avLst/>
          </a:prstGeom>
          <a:noFill/>
        </p:spPr>
        <p:txBody>
          <a:bodyPr wrap="square">
            <a:spAutoFit/>
          </a:bodyPr>
          <a:lstStyle/>
          <a:p>
            <a:r>
              <a:rPr lang="en-US" sz="1800" b="1" i="0" u="none" strike="noStrike">
                <a:solidFill>
                  <a:srgbClr val="000000"/>
                </a:solidFill>
                <a:effectLst/>
                <a:latin typeface="Calibri" panose="020F0502020204030204" pitchFamily="34" charset="0"/>
              </a:rPr>
              <a:t>https://bit.ly/3koXJN1</a:t>
            </a:r>
            <a:endParaRPr lang="ru-RU" dirty="0"/>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Directional-Policy-Product-Portfolio-Matrix_PowerPoint" id="{519DBFD4-7A87-E441-BCA6-FF1D91ACE336}" vid="{3B4613EC-6F86-3548-A02D-26B6B999D06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IC-Directional-Policy-Product-Portfolio-Matrix_PowerPoint</Template>
  <TotalTime>0</TotalTime>
  <Words>155</Words>
  <Application>Microsoft Office PowerPoint</Application>
  <PresentationFormat>Широкоэкранный</PresentationFormat>
  <Paragraphs>48</Paragraphs>
  <Slides>2</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vt:i4>
      </vt:variant>
    </vt:vector>
  </HeadingPairs>
  <TitlesOfParts>
    <vt:vector size="7" baseType="lpstr">
      <vt:lpstr>Arial</vt:lpstr>
      <vt:lpstr>Calibri</vt:lpstr>
      <vt:lpstr>Calibri Light</vt:lpstr>
      <vt:lpstr>Century Gothic</vt:lpstr>
      <vt:lpstr>Тема Office</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1</cp:revision>
  <cp:lastPrinted>2020-08-31T22:23:58Z</cp:lastPrinted>
  <dcterms:created xsi:type="dcterms:W3CDTF">2020-10-23T17:14:52Z</dcterms:created>
  <dcterms:modified xsi:type="dcterms:W3CDTF">2020-10-23T17:15:43Z</dcterms:modified>
</cp:coreProperties>
</file>