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86447"/>
  </p:normalViewPr>
  <p:slideViewPr>
    <p:cSldViewPr snapToGrid="0" snapToObjects="1">
      <p:cViewPr varScale="1">
        <p:scale>
          <a:sx n="162" d="100"/>
          <a:sy n="162" d="100"/>
        </p:scale>
        <p:origin x="76" y="9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3aVP0zh"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577470" y="222631"/>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277023"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NONPROFIT MARKETING COMMUNICATIONS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COMMUNICATIONS PLAN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164748"/>
            <a:ext cx="11221474" cy="769441"/>
          </a:xfrm>
          <a:prstGeom prst="rect">
            <a:avLst/>
          </a:prstGeom>
          <a:noFill/>
        </p:spPr>
        <p:txBody>
          <a:bodyPr wrap="square" rtlCol="0">
            <a:spAutoFit/>
          </a:bodyPr>
          <a:lstStyle/>
          <a:p>
            <a:r>
              <a:rPr lang="en-US" sz="4400" dirty="0">
                <a:latin typeface="Century Gothic" panose="020B0502020202020204" pitchFamily="34" charset="0"/>
              </a:rPr>
              <a:t>MARKETING COMMUNICATIONS PLAN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ORGANIZATION NAME</a:t>
            </a:r>
          </a:p>
          <a:p>
            <a:r>
              <a:rPr lang="en-US" sz="2000" dirty="0">
                <a:solidFill>
                  <a:schemeClr val="tx2"/>
                </a:solidFill>
                <a:latin typeface="Century Gothic" panose="020B0502020202020204" pitchFamily="34" charset="0"/>
              </a:rPr>
              <a:t> </a:t>
            </a: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a:p>
            <a:r>
              <a:rPr lang="en-US" sz="1400" dirty="0">
                <a:solidFill>
                  <a:schemeClr val="bg1">
                    <a:lumMod val="50000"/>
                  </a:schemeClr>
                </a:solidFill>
                <a:latin typeface="Century Gothic" panose="020B0502020202020204" pitchFamily="34" charset="0"/>
              </a:rPr>
              <a:t>Address</a:t>
            </a:r>
          </a:p>
          <a:p>
            <a:r>
              <a:rPr lang="en-US" sz="1400" dirty="0">
                <a:solidFill>
                  <a:schemeClr val="bg1">
                    <a:lumMod val="50000"/>
                  </a:schemeClr>
                </a:solidFill>
                <a:latin typeface="Century Gothic" panose="020B0502020202020204" pitchFamily="34" charset="0"/>
              </a:rPr>
              <a:t>Contact Phone</a:t>
            </a:r>
          </a:p>
          <a:p>
            <a:r>
              <a:rPr lang="en-US" sz="1400" dirty="0">
                <a:solidFill>
                  <a:schemeClr val="bg1">
                    <a:lumMod val="50000"/>
                  </a:schemeClr>
                </a:solidFill>
                <a:latin typeface="Century Gothic" panose="020B0502020202020204" pitchFamily="34" charset="0"/>
              </a:rPr>
              <a:t>Web Address</a:t>
            </a:r>
          </a:p>
          <a:p>
            <a:r>
              <a:rPr lang="en-US" sz="1400" dirty="0">
                <a:solidFill>
                  <a:schemeClr val="bg1">
                    <a:lumMod val="50000"/>
                  </a:schemeClr>
                </a:solidFill>
                <a:latin typeface="Century Gothic" panose="020B0502020202020204" pitchFamily="34" charset="0"/>
              </a:rPr>
              <a:t>Email Address</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188275658"/>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127832455"/>
              </p:ext>
            </p:extLst>
          </p:nvPr>
        </p:nvGraphicFramePr>
        <p:xfrm>
          <a:off x="312737" y="1863969"/>
          <a:ext cx="11492580" cy="434636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058863">
                  <a:extLst>
                    <a:ext uri="{9D8B030D-6E8A-4147-A177-3AD203B41FA5}">
                      <a16:colId xmlns:a16="http://schemas.microsoft.com/office/drawing/2014/main" val="503210791"/>
                    </a:ext>
                  </a:extLst>
                </a:gridCol>
                <a:gridCol w="1490531">
                  <a:extLst>
                    <a:ext uri="{9D8B030D-6E8A-4147-A177-3AD203B41FA5}">
                      <a16:colId xmlns:a16="http://schemas.microsoft.com/office/drawing/2014/main" val="2502708123"/>
                    </a:ext>
                  </a:extLst>
                </a:gridCol>
                <a:gridCol w="1490531">
                  <a:extLst>
                    <a:ext uri="{9D8B030D-6E8A-4147-A177-3AD203B41FA5}">
                      <a16:colId xmlns:a16="http://schemas.microsoft.com/office/drawing/2014/main" val="1710817183"/>
                    </a:ext>
                  </a:extLst>
                </a:gridCol>
                <a:gridCol w="1490531">
                  <a:extLst>
                    <a:ext uri="{9D8B030D-6E8A-4147-A177-3AD203B41FA5}">
                      <a16:colId xmlns:a16="http://schemas.microsoft.com/office/drawing/2014/main" val="1604914587"/>
                    </a:ext>
                  </a:extLst>
                </a:gridCol>
                <a:gridCol w="1490531">
                  <a:extLst>
                    <a:ext uri="{9D8B030D-6E8A-4147-A177-3AD203B41FA5}">
                      <a16:colId xmlns:a16="http://schemas.microsoft.com/office/drawing/2014/main" val="2758091971"/>
                    </a:ext>
                  </a:extLst>
                </a:gridCol>
                <a:gridCol w="1490531">
                  <a:extLst>
                    <a:ext uri="{9D8B030D-6E8A-4147-A177-3AD203B41FA5}">
                      <a16:colId xmlns:a16="http://schemas.microsoft.com/office/drawing/2014/main" val="1726921897"/>
                    </a:ext>
                  </a:extLst>
                </a:gridCol>
                <a:gridCol w="1490531">
                  <a:extLst>
                    <a:ext uri="{9D8B030D-6E8A-4147-A177-3AD203B41FA5}">
                      <a16:colId xmlns:a16="http://schemas.microsoft.com/office/drawing/2014/main" val="2027885230"/>
                    </a:ext>
                  </a:extLst>
                </a:gridCol>
                <a:gridCol w="1490531">
                  <a:extLst>
                    <a:ext uri="{9D8B030D-6E8A-4147-A177-3AD203B41FA5}">
                      <a16:colId xmlns:a16="http://schemas.microsoft.com/office/drawing/2014/main" val="3692474588"/>
                    </a:ext>
                  </a:extLst>
                </a:gridCol>
              </a:tblGrid>
              <a:tr h="302456">
                <a:tc rowSpan="2">
                  <a:txBody>
                    <a:bodyPr/>
                    <a:lstStyle/>
                    <a:p>
                      <a:pPr algn="l" rtl="0" fontAlgn="ctr"/>
                      <a:r>
                        <a:rPr lang="en-US" sz="1400" b="0" i="0" u="none" strike="noStrike" dirty="0">
                          <a:solidFill>
                            <a:srgbClr val="000000"/>
                          </a:solidFill>
                          <a:effectLst/>
                          <a:latin typeface="Century Gothic" panose="020B0502020202020204" pitchFamily="34" charset="0"/>
                        </a:rPr>
                        <a:t>TARGET AUDIENCE</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fontAlgn="ctr"/>
                      <a:r>
                        <a:rPr lang="en-US" sz="1400" b="0" i="0" u="none" strike="noStrike" dirty="0">
                          <a:solidFill>
                            <a:schemeClr val="tx1"/>
                          </a:solidFill>
                          <a:effectLst/>
                          <a:latin typeface="Century Gothic" panose="020B0502020202020204" pitchFamily="34" charset="0"/>
                        </a:rPr>
                        <a:t>MEDIUM</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en-US" sz="1600" b="0" i="0" u="none" strike="noStrike" dirty="0">
                          <a:solidFill>
                            <a:srgbClr val="000000"/>
                          </a:solidFill>
                          <a:effectLst/>
                          <a:latin typeface="Century Gothic" panose="020B0502020202020204" pitchFamily="34" charset="0"/>
                        </a:rPr>
                        <a:t>TARGET AUDIENCE</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b="0" i="0" u="none" strike="noStrike" dirty="0">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b="0" i="0" u="none" strike="noStrike" dirty="0">
                          <a:solidFill>
                            <a:schemeClr val="tx1"/>
                          </a:solidFill>
                          <a:effectLst/>
                          <a:latin typeface="Century Gothic" panose="020B0502020202020204" pitchFamily="34" charset="0"/>
                        </a:rPr>
                        <a:t>WEBSITE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b="0" i="0" u="none" strike="noStrike" dirty="0">
                          <a:solidFill>
                            <a:schemeClr val="tx1"/>
                          </a:solidFill>
                          <a:effectLst/>
                          <a:latin typeface="Century Gothic" panose="020B0502020202020204" pitchFamily="34" charset="0"/>
                        </a:rPr>
                        <a:t>SOCIAL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200" b="0" i="0" u="none" strike="noStrike" dirty="0">
                          <a:solidFill>
                            <a:schemeClr val="tx1"/>
                          </a:solidFill>
                          <a:effectLst/>
                          <a:latin typeface="Century Gothic" panose="020B0502020202020204" pitchFamily="34" charset="0"/>
                        </a:rPr>
                        <a:t>ADVERTISING</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fontAlgn="ctr"/>
                      <a:r>
                        <a:rPr lang="en-US" sz="1200" b="0" i="0" u="none" strike="noStrike" dirty="0">
                          <a:solidFill>
                            <a:schemeClr val="tx1"/>
                          </a:solidFill>
                          <a:effectLst/>
                          <a:latin typeface="Century Gothic" panose="020B0502020202020204" pitchFamily="34" charset="0"/>
                        </a:rPr>
                        <a:t>PUBLIC RELATIONS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fontAlgn="ctr"/>
                      <a:r>
                        <a:rPr lang="en-US" sz="1200" b="0" i="0" u="none" strike="noStrike" dirty="0">
                          <a:solidFill>
                            <a:schemeClr val="tx1"/>
                          </a:solidFill>
                          <a:effectLst/>
                          <a:latin typeface="Century Gothic" panose="020B0502020202020204" pitchFamily="34" charset="0"/>
                        </a:rPr>
                        <a:t>OTHER MEDIA</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fontAlgn="ctr"/>
                      <a:r>
                        <a:rPr lang="en-US" sz="1200" b="0" i="0" u="none" strike="noStrike" dirty="0">
                          <a:solidFill>
                            <a:schemeClr val="tx1"/>
                          </a:solidFill>
                          <a:effectLst/>
                          <a:latin typeface="Century Gothic" panose="020B0502020202020204" pitchFamily="34" charset="0"/>
                        </a:rPr>
                        <a:t>EVENTS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fontAlgn="ctr"/>
                      <a:r>
                        <a:rPr lang="en-US" sz="1200" b="0" i="0" u="none" strike="noStrike" dirty="0">
                          <a:solidFill>
                            <a:srgbClr val="000000"/>
                          </a:solidFill>
                          <a:effectLst/>
                          <a:latin typeface="Century Gothic" panose="020B0502020202020204" pitchFamily="34" charset="0"/>
                        </a:rPr>
                        <a:t>DONORS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en-US" sz="1000" b="0" i="0" u="none" strike="noStrike" dirty="0">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en-US" sz="1200" b="0" i="0" u="none" strike="noStrike" dirty="0">
                          <a:solidFill>
                            <a:srgbClr val="000000"/>
                          </a:solidFill>
                          <a:effectLst/>
                          <a:latin typeface="Century Gothic" panose="020B0502020202020204" pitchFamily="34" charset="0"/>
                        </a:rPr>
                        <a:t>MEMBERS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fontAlgn="ctr"/>
                      <a:r>
                        <a:rPr lang="en-US" sz="1200" b="0" i="0" u="none" strike="noStrike" dirty="0">
                          <a:solidFill>
                            <a:srgbClr val="000000"/>
                          </a:solidFill>
                          <a:effectLst/>
                          <a:latin typeface="Century Gothic" panose="020B0502020202020204" pitchFamily="34" charset="0"/>
                        </a:rPr>
                        <a:t>VOLUNTEERS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en-US" sz="1200" b="0" i="0" u="none" strike="noStrike" dirty="0">
                          <a:solidFill>
                            <a:srgbClr val="000000"/>
                          </a:solidFill>
                          <a:effectLst/>
                          <a:latin typeface="Century Gothic" panose="020B0502020202020204" pitchFamily="34" charset="0"/>
                        </a:rPr>
                        <a:t>CORPORATE PARTNERS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COMMUNICATIONS GRID</a:t>
            </a:r>
            <a:endParaRPr lang="en-US" dirty="0">
              <a:solidFill>
                <a:schemeClr val="bg1"/>
              </a:solidFill>
              <a:latin typeface="Century Gothic" panose="020B0502020202020204" pitchFamily="34" charset="0"/>
              <a:ea typeface="Arial" charset="0"/>
              <a:cs typeface="Arial" charset="0"/>
            </a:endParaRP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1155649724"/>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fontAlgn="ctr"/>
                      <a:r>
                        <a:rPr lang="en-US" sz="1400" b="0" i="0" u="none" strike="noStrike" dirty="0">
                          <a:solidFill>
                            <a:srgbClr val="000000"/>
                          </a:solidFill>
                          <a:effectLst/>
                          <a:latin typeface="Century Gothic" panose="020B0502020202020204" pitchFamily="34" charset="0"/>
                        </a:rPr>
                        <a:t>OBJECTIVE</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fontAlgn="ctr"/>
                      <a:r>
                        <a:rPr lang="en-US" sz="1400" b="0" i="0" u="none" strike="noStrike" dirty="0">
                          <a:solidFill>
                            <a:schemeClr val="tx1"/>
                          </a:solidFill>
                          <a:effectLst/>
                          <a:latin typeface="Century Gothic" panose="020B0502020202020204" pitchFamily="34" charset="0"/>
                        </a:rPr>
                        <a:t>MESSAGING</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en-US" sz="1200" b="0" i="0" u="none" strike="noStrike" dirty="0">
                          <a:solidFill>
                            <a:srgbClr val="000000"/>
                          </a:solidFill>
                          <a:effectLst/>
                          <a:latin typeface="Century Gothic" panose="020B0502020202020204" pitchFamily="34" charset="0"/>
                        </a:rPr>
                        <a:t>Objective Text</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1. </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2. </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en-US" sz="1200" b="0" i="0" u="none" strike="noStrike" dirty="0">
                          <a:solidFill>
                            <a:schemeClr val="tx1"/>
                          </a:solidFill>
                          <a:effectLst/>
                          <a:latin typeface="Century Gothic" panose="020B0502020202020204" pitchFamily="34" charset="0"/>
                        </a:rPr>
                        <a:t>3. </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991279234"/>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fontAlgn="ctr"/>
                      <a:r>
                        <a:rPr lang="en-US" sz="1100" u="none" strike="noStrike" dirty="0">
                          <a:effectLst/>
                          <a:latin typeface="Century Gothic" panose="020B0502020202020204" pitchFamily="34" charset="0"/>
                        </a:rPr>
                        <a:t>TASK</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FEB</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MAR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MAY</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AUG</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SEP</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900" b="0" i="0" u="none" strike="noStrike" dirty="0">
                          <a:solidFill>
                            <a:schemeClr val="tx1"/>
                          </a:solidFill>
                          <a:effectLst/>
                          <a:latin typeface="Century Gothic" panose="020B0502020202020204" pitchFamily="34" charset="0"/>
                        </a:rPr>
                        <a:t>DEC</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ASSIGNED TO</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fontAlgn="ctr"/>
                      <a:r>
                        <a:rPr lang="en-US" sz="1100" u="none" strike="noStrike" dirty="0">
                          <a:effectLst/>
                          <a:latin typeface="Century Gothic" panose="020B0502020202020204" pitchFamily="34" charset="0"/>
                        </a:rPr>
                        <a:t>DEADLINE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r>
                        <a:rPr lang="en-US" sz="1200" b="0" i="0" u="none" strike="noStrike" dirty="0">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fontAlgn="ctr"/>
                      <a:r>
                        <a:rPr lang="en-US" sz="1200" b="0" i="0" u="none" strike="noStrike" dirty="0">
                          <a:solidFill>
                            <a:srgbClr val="000000"/>
                          </a:solidFill>
                          <a:effectLst/>
                          <a:latin typeface="Century Gothic" panose="020B0502020202020204" pitchFamily="34" charset="0"/>
                        </a:rPr>
                        <a:t>Task 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en-US" sz="1200" b="0" i="0" u="none" strike="noStrike" dirty="0">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ACTIVITY PLAN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PLAN SUMMARY</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0</TotalTime>
  <Words>230</Words>
  <Application>Microsoft Office PowerPoint</Application>
  <PresentationFormat>Широкоэкранный</PresentationFormat>
  <Paragraphs>101</Paragraphs>
  <Slides>5</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2021-02-26T22:06:50Z</dcterms:created>
  <dcterms:modified xsi:type="dcterms:W3CDTF">2021-02-26T22:07:16Z</dcterms:modified>
</cp:coreProperties>
</file>