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4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9FB"/>
    <a:srgbClr val="EAEEF3"/>
    <a:srgbClr val="E9CF9C"/>
    <a:srgbClr val="E0EA88"/>
    <a:srgbClr val="FFE699"/>
    <a:srgbClr val="FFF2CC"/>
    <a:srgbClr val="FCF8E4"/>
    <a:srgbClr val="9CF0F0"/>
    <a:srgbClr val="D3EEA4"/>
    <a:srgbClr val="FCF1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86447"/>
  </p:normalViewPr>
  <p:slideViewPr>
    <p:cSldViewPr snapToGrid="0" snapToObjects="1">
      <p:cViewPr>
        <p:scale>
          <a:sx n="162" d="100"/>
          <a:sy n="162" d="100"/>
        </p:scale>
        <p:origin x="76" y="108"/>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5/28/2021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5/28/2021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3fsaFBB"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63032" y="-657046"/>
            <a:ext cx="5798946" cy="7010895"/>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8405403" y="267470"/>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8104956" cy="461665"/>
          </a:xfrm>
          <a:prstGeom prst="rect">
            <a:avLst/>
          </a:prstGeom>
          <a:noFill/>
        </p:spPr>
        <p:txBody>
          <a:bodyPr wrap="square" rtlCol="0">
            <a:spAutoFit/>
          </a:bodyPr>
          <a:lstStyle/>
          <a:p>
            <a:r>
              <a:rPr lang="en-US" sz="2400" b="1" dirty="0">
                <a:solidFill>
                  <a:schemeClr val="tx1">
                    <a:lumMod val="75000"/>
                    <a:lumOff val="25000"/>
                  </a:schemeClr>
                </a:solidFill>
                <a:latin typeface="Century Gothic" panose="020B0502020202020204" pitchFamily="34" charset="0"/>
              </a:rPr>
              <a:t>AGILE MARKETING CUSTOMER PERSONA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AGILE MARKETING CUSTOMER PERSONA</a:t>
            </a:r>
            <a:endParaRPr lang="en-US" dirty="0">
              <a:solidFill>
                <a:schemeClr val="bg1"/>
              </a:solidFill>
              <a:latin typeface="Century Gothic" panose="020B0502020202020204" pitchFamily="34" charset="0"/>
              <a:ea typeface="Arial" charset="0"/>
              <a:cs typeface="Arial" charset="0"/>
            </a:endParaRPr>
          </a:p>
        </p:txBody>
      </p:sp>
      <p:graphicFrame>
        <p:nvGraphicFramePr>
          <p:cNvPr id="5" name="Table 6">
            <a:extLst>
              <a:ext uri="{FF2B5EF4-FFF2-40B4-BE49-F238E27FC236}">
                <a16:creationId xmlns:a16="http://schemas.microsoft.com/office/drawing/2014/main" id="{5DFA565B-5070-B140-ACA8-BDEE37B19231}"/>
              </a:ext>
            </a:extLst>
          </p:cNvPr>
          <p:cNvGraphicFramePr>
            <a:graphicFrameLocks noGrp="1"/>
          </p:cNvGraphicFramePr>
          <p:nvPr>
            <p:extLst>
              <p:ext uri="{D42A27DB-BD31-4B8C-83A1-F6EECF244321}">
                <p14:modId xmlns:p14="http://schemas.microsoft.com/office/powerpoint/2010/main" val="1481630120"/>
              </p:ext>
            </p:extLst>
          </p:nvPr>
        </p:nvGraphicFramePr>
        <p:xfrm>
          <a:off x="407504" y="2479166"/>
          <a:ext cx="3419061" cy="3799320"/>
        </p:xfrm>
        <a:graphic>
          <a:graphicData uri="http://schemas.openxmlformats.org/drawingml/2006/table">
            <a:tbl>
              <a:tblPr firstRow="1" bandRow="1">
                <a:tableStyleId>{5C22544A-7EE6-4342-B048-85BDC9FD1C3A}</a:tableStyleId>
              </a:tblPr>
              <a:tblGrid>
                <a:gridCol w="1023731">
                  <a:extLst>
                    <a:ext uri="{9D8B030D-6E8A-4147-A177-3AD203B41FA5}">
                      <a16:colId xmlns:a16="http://schemas.microsoft.com/office/drawing/2014/main" val="1515302261"/>
                    </a:ext>
                  </a:extLst>
                </a:gridCol>
                <a:gridCol w="2395330">
                  <a:extLst>
                    <a:ext uri="{9D8B030D-6E8A-4147-A177-3AD203B41FA5}">
                      <a16:colId xmlns:a16="http://schemas.microsoft.com/office/drawing/2014/main" val="4236185921"/>
                    </a:ext>
                  </a:extLst>
                </a:gridCol>
              </a:tblGrid>
              <a:tr h="832600">
                <a:tc>
                  <a:txBody>
                    <a:bodyPr/>
                    <a:lstStyle/>
                    <a:p>
                      <a:r>
                        <a:rPr lang="en-US" sz="800" b="0" dirty="0">
                          <a:solidFill>
                            <a:schemeClr val="tx1"/>
                          </a:solidFill>
                          <a:latin typeface="Century Gothic" panose="020B0502020202020204" pitchFamily="34" charset="0"/>
                        </a:rPr>
                        <a:t>QUOTATION</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solidFill>
                  </a:tcPr>
                </a:tc>
                <a:tc>
                  <a:txBody>
                    <a:bodyPr/>
                    <a:lstStyle/>
                    <a:p>
                      <a:endParaRPr lang="en-US" sz="1100" b="0" dirty="0">
                        <a:solidFill>
                          <a:schemeClr val="tx1"/>
                        </a:solidFill>
                        <a:latin typeface="Century Gothic" panose="020B0502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46918287"/>
                  </a:ext>
                </a:extLst>
              </a:tr>
              <a:tr h="370840">
                <a:tc>
                  <a:txBody>
                    <a:bodyPr/>
                    <a:lstStyle/>
                    <a:p>
                      <a:r>
                        <a:rPr lang="en-US" sz="800" b="0" dirty="0">
                          <a:solidFill>
                            <a:schemeClr val="tx1"/>
                          </a:solidFill>
                          <a:latin typeface="Century Gothic" panose="020B0502020202020204" pitchFamily="34" charset="0"/>
                        </a:rPr>
                        <a:t>NAME</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solidFill>
                  </a:tcPr>
                </a:tc>
                <a:tc>
                  <a:txBody>
                    <a:bodyPr/>
                    <a:lstStyle/>
                    <a:p>
                      <a:endParaRPr lang="en-US" sz="1100" b="0" dirty="0">
                        <a:solidFill>
                          <a:schemeClr val="tx1"/>
                        </a:solidFill>
                        <a:latin typeface="Century Gothic" panose="020B0502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16367920"/>
                  </a:ext>
                </a:extLst>
              </a:tr>
              <a:tr h="370840">
                <a:tc>
                  <a:txBody>
                    <a:bodyPr/>
                    <a:lstStyle/>
                    <a:p>
                      <a:r>
                        <a:rPr lang="en-US" sz="800" b="0" dirty="0">
                          <a:solidFill>
                            <a:schemeClr val="tx1"/>
                          </a:solidFill>
                          <a:latin typeface="Century Gothic" panose="020B0502020202020204" pitchFamily="34" charset="0"/>
                        </a:rPr>
                        <a:t>AGE</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solidFill>
                  </a:tcPr>
                </a:tc>
                <a:tc>
                  <a:txBody>
                    <a:bodyPr/>
                    <a:lstStyle/>
                    <a:p>
                      <a:endParaRPr lang="en-US" sz="1100" b="0" dirty="0">
                        <a:solidFill>
                          <a:schemeClr val="tx1"/>
                        </a:solidFill>
                        <a:latin typeface="Century Gothic" panose="020B0502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21415282"/>
                  </a:ext>
                </a:extLst>
              </a:tr>
              <a:tr h="370840">
                <a:tc>
                  <a:txBody>
                    <a:bodyPr/>
                    <a:lstStyle/>
                    <a:p>
                      <a:r>
                        <a:rPr lang="en-US" sz="800" b="0" dirty="0">
                          <a:solidFill>
                            <a:schemeClr val="tx1"/>
                          </a:solidFill>
                          <a:latin typeface="Century Gothic" panose="020B0502020202020204" pitchFamily="34" charset="0"/>
                        </a:rPr>
                        <a:t>GENDER</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solidFill>
                  </a:tcPr>
                </a:tc>
                <a:tc>
                  <a:txBody>
                    <a:bodyPr/>
                    <a:lstStyle/>
                    <a:p>
                      <a:endParaRPr lang="en-US" sz="1100" b="0" dirty="0">
                        <a:solidFill>
                          <a:schemeClr val="tx1"/>
                        </a:solidFill>
                        <a:latin typeface="Century Gothic" panose="020B0502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64846363"/>
                  </a:ext>
                </a:extLst>
              </a:tr>
              <a:tr h="370840">
                <a:tc>
                  <a:txBody>
                    <a:bodyPr/>
                    <a:lstStyle/>
                    <a:p>
                      <a:r>
                        <a:rPr lang="en-US" sz="800" b="0" dirty="0">
                          <a:solidFill>
                            <a:schemeClr val="tx1"/>
                          </a:solidFill>
                          <a:latin typeface="Century Gothic" panose="020B0502020202020204" pitchFamily="34" charset="0"/>
                        </a:rPr>
                        <a:t>LOCATION</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solidFill>
                  </a:tcPr>
                </a:tc>
                <a:tc>
                  <a:txBody>
                    <a:bodyPr/>
                    <a:lstStyle/>
                    <a:p>
                      <a:endParaRPr lang="en-US" sz="1100" b="0" dirty="0">
                        <a:solidFill>
                          <a:schemeClr val="tx1"/>
                        </a:solidFill>
                        <a:latin typeface="Century Gothic" panose="020B0502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03562722"/>
                  </a:ext>
                </a:extLst>
              </a:tr>
              <a:tr h="370840">
                <a:tc>
                  <a:txBody>
                    <a:bodyPr/>
                    <a:lstStyle/>
                    <a:p>
                      <a:r>
                        <a:rPr lang="en-US" sz="800" b="0" dirty="0">
                          <a:solidFill>
                            <a:schemeClr val="tx1"/>
                          </a:solidFill>
                          <a:latin typeface="Century Gothic" panose="020B0502020202020204" pitchFamily="34" charset="0"/>
                        </a:rPr>
                        <a:t>OCCUPATION</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solidFill>
                  </a:tcPr>
                </a:tc>
                <a:tc>
                  <a:txBody>
                    <a:bodyPr/>
                    <a:lstStyle/>
                    <a:p>
                      <a:endParaRPr lang="en-US" sz="1100" b="0" dirty="0">
                        <a:solidFill>
                          <a:schemeClr val="tx1"/>
                        </a:solidFill>
                        <a:latin typeface="Century Gothic" panose="020B0502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68754149"/>
                  </a:ext>
                </a:extLst>
              </a:tr>
              <a:tr h="370840">
                <a:tc>
                  <a:txBody>
                    <a:bodyPr/>
                    <a:lstStyle/>
                    <a:p>
                      <a:r>
                        <a:rPr lang="en-US" sz="800" b="0" dirty="0">
                          <a:solidFill>
                            <a:schemeClr val="tx1"/>
                          </a:solidFill>
                          <a:latin typeface="Century Gothic" panose="020B0502020202020204" pitchFamily="34" charset="0"/>
                        </a:rPr>
                        <a:t>JOB TITLE</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solidFill>
                  </a:tcPr>
                </a:tc>
                <a:tc>
                  <a:txBody>
                    <a:bodyPr/>
                    <a:lstStyle/>
                    <a:p>
                      <a:endParaRPr lang="en-US" sz="1100" b="0" dirty="0">
                        <a:solidFill>
                          <a:schemeClr val="tx1"/>
                        </a:solidFill>
                        <a:latin typeface="Century Gothic" panose="020B0502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5645319"/>
                  </a:ext>
                </a:extLst>
              </a:tr>
              <a:tr h="370840">
                <a:tc>
                  <a:txBody>
                    <a:bodyPr/>
                    <a:lstStyle/>
                    <a:p>
                      <a:r>
                        <a:rPr lang="en-US" sz="800" b="0" dirty="0">
                          <a:solidFill>
                            <a:schemeClr val="tx1"/>
                          </a:solidFill>
                          <a:latin typeface="Century Gothic" panose="020B0502020202020204" pitchFamily="34" charset="0"/>
                        </a:rPr>
                        <a:t>HIGHEST LEVEL OF EDUCATION</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solidFill>
                  </a:tcPr>
                </a:tc>
                <a:tc>
                  <a:txBody>
                    <a:bodyPr/>
                    <a:lstStyle/>
                    <a:p>
                      <a:endParaRPr lang="en-US" sz="1100" b="0" dirty="0">
                        <a:solidFill>
                          <a:schemeClr val="tx1"/>
                        </a:solidFill>
                        <a:latin typeface="Century Gothic" panose="020B0502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77528197"/>
                  </a:ext>
                </a:extLst>
              </a:tr>
              <a:tr h="370840">
                <a:tc>
                  <a:txBody>
                    <a:bodyPr/>
                    <a:lstStyle/>
                    <a:p>
                      <a:r>
                        <a:rPr lang="en-US" sz="800" b="0" dirty="0">
                          <a:solidFill>
                            <a:schemeClr val="tx1"/>
                          </a:solidFill>
                          <a:latin typeface="Century Gothic" panose="020B0502020202020204" pitchFamily="34" charset="0"/>
                        </a:rPr>
                        <a:t>ANNUAL INCOME</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solidFill>
                  </a:tcPr>
                </a:tc>
                <a:tc>
                  <a:txBody>
                    <a:bodyPr/>
                    <a:lstStyle/>
                    <a:p>
                      <a:endParaRPr lang="en-US" sz="1100" b="0" dirty="0">
                        <a:solidFill>
                          <a:schemeClr val="tx1"/>
                        </a:solidFill>
                        <a:latin typeface="Century Gothic" panose="020B0502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36992403"/>
                  </a:ext>
                </a:extLst>
              </a:tr>
            </a:tbl>
          </a:graphicData>
        </a:graphic>
      </p:graphicFrame>
      <p:sp>
        <p:nvSpPr>
          <p:cNvPr id="7" name="Rectangle 6">
            <a:extLst>
              <a:ext uri="{FF2B5EF4-FFF2-40B4-BE49-F238E27FC236}">
                <a16:creationId xmlns:a16="http://schemas.microsoft.com/office/drawing/2014/main" id="{7437677B-AE36-ED4F-BA9A-36E65B8838CF}"/>
              </a:ext>
            </a:extLst>
          </p:cNvPr>
          <p:cNvSpPr/>
          <p:nvPr/>
        </p:nvSpPr>
        <p:spPr>
          <a:xfrm>
            <a:off x="407503" y="737721"/>
            <a:ext cx="1779105" cy="1600200"/>
          </a:xfrm>
          <a:prstGeom prst="rect">
            <a:avLst/>
          </a:prstGeom>
          <a:solidFill>
            <a:srgbClr val="EAEE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7" name="Picture 3">
            <a:extLst>
              <a:ext uri="{FF2B5EF4-FFF2-40B4-BE49-F238E27FC236}">
                <a16:creationId xmlns:a16="http://schemas.microsoft.com/office/drawing/2014/main" id="{F696BE1B-5696-6540-9995-21E160B1E5C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3221" y="980219"/>
            <a:ext cx="1264057" cy="1264057"/>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73A9A0BE-26F4-0C47-8789-4FE0385AAD76}"/>
              </a:ext>
            </a:extLst>
          </p:cNvPr>
          <p:cNvSpPr txBox="1"/>
          <p:nvPr/>
        </p:nvSpPr>
        <p:spPr>
          <a:xfrm>
            <a:off x="2186608" y="1900232"/>
            <a:ext cx="1007007" cy="523220"/>
          </a:xfrm>
          <a:prstGeom prst="rect">
            <a:avLst/>
          </a:prstGeom>
          <a:noFill/>
        </p:spPr>
        <p:txBody>
          <a:bodyPr wrap="none" rtlCol="0">
            <a:spAutoFit/>
          </a:bodyPr>
          <a:lstStyle/>
          <a:p>
            <a:r>
              <a:rPr lang="en-US" sz="1400" dirty="0">
                <a:solidFill>
                  <a:schemeClr val="tx1">
                    <a:lumMod val="75000"/>
                    <a:lumOff val="25000"/>
                  </a:schemeClr>
                </a:solidFill>
                <a:latin typeface="Century Gothic" panose="020B0502020202020204" pitchFamily="34" charset="0"/>
              </a:rPr>
              <a:t>PERSONA</a:t>
            </a:r>
          </a:p>
          <a:p>
            <a:r>
              <a:rPr lang="en-US" sz="1400" dirty="0">
                <a:solidFill>
                  <a:schemeClr val="tx1">
                    <a:lumMod val="75000"/>
                    <a:lumOff val="25000"/>
                  </a:schemeClr>
                </a:solidFill>
                <a:latin typeface="Century Gothic" panose="020B0502020202020204" pitchFamily="34" charset="0"/>
              </a:rPr>
              <a:t>PHOTO</a:t>
            </a:r>
          </a:p>
        </p:txBody>
      </p:sp>
      <p:sp>
        <p:nvSpPr>
          <p:cNvPr id="38" name="TextBox 37">
            <a:extLst>
              <a:ext uri="{FF2B5EF4-FFF2-40B4-BE49-F238E27FC236}">
                <a16:creationId xmlns:a16="http://schemas.microsoft.com/office/drawing/2014/main" id="{2C4AF5A5-7626-0549-8FC9-89DEA8D7D6CA}"/>
              </a:ext>
            </a:extLst>
          </p:cNvPr>
          <p:cNvSpPr txBox="1"/>
          <p:nvPr/>
        </p:nvSpPr>
        <p:spPr>
          <a:xfrm>
            <a:off x="4075734" y="817233"/>
            <a:ext cx="3283032" cy="369332"/>
          </a:xfrm>
          <a:prstGeom prst="rect">
            <a:avLst/>
          </a:prstGeom>
          <a:noFill/>
        </p:spPr>
        <p:txBody>
          <a:bodyPr wrap="square" rtlCol="0">
            <a:spAutoFit/>
          </a:bodyPr>
          <a:lstStyle/>
          <a:p>
            <a:r>
              <a:rPr lang="en-US" dirty="0">
                <a:solidFill>
                  <a:schemeClr val="tx1">
                    <a:lumMod val="75000"/>
                    <a:lumOff val="25000"/>
                  </a:schemeClr>
                </a:solidFill>
                <a:latin typeface="Century Gothic" panose="020B0502020202020204" pitchFamily="34" charset="0"/>
              </a:rPr>
              <a:t>GOALS AND MOTIVATIONS</a:t>
            </a:r>
          </a:p>
        </p:txBody>
      </p:sp>
      <p:graphicFrame>
        <p:nvGraphicFramePr>
          <p:cNvPr id="42" name="Table 6">
            <a:extLst>
              <a:ext uri="{FF2B5EF4-FFF2-40B4-BE49-F238E27FC236}">
                <a16:creationId xmlns:a16="http://schemas.microsoft.com/office/drawing/2014/main" id="{62025370-CB43-3847-B602-8D7B70660FA3}"/>
              </a:ext>
            </a:extLst>
          </p:cNvPr>
          <p:cNvGraphicFramePr>
            <a:graphicFrameLocks noGrp="1"/>
          </p:cNvGraphicFramePr>
          <p:nvPr>
            <p:extLst>
              <p:ext uri="{D42A27DB-BD31-4B8C-83A1-F6EECF244321}">
                <p14:modId xmlns:p14="http://schemas.microsoft.com/office/powerpoint/2010/main" val="3162893448"/>
              </p:ext>
            </p:extLst>
          </p:nvPr>
        </p:nvGraphicFramePr>
        <p:xfrm>
          <a:off x="8573521" y="4053446"/>
          <a:ext cx="3419061" cy="2225040"/>
        </p:xfrm>
        <a:graphic>
          <a:graphicData uri="http://schemas.openxmlformats.org/drawingml/2006/table">
            <a:tbl>
              <a:tblPr firstRow="1" bandRow="1">
                <a:tableStyleId>{5C22544A-7EE6-4342-B048-85BDC9FD1C3A}</a:tableStyleId>
              </a:tblPr>
              <a:tblGrid>
                <a:gridCol w="928288">
                  <a:extLst>
                    <a:ext uri="{9D8B030D-6E8A-4147-A177-3AD203B41FA5}">
                      <a16:colId xmlns:a16="http://schemas.microsoft.com/office/drawing/2014/main" val="1515302261"/>
                    </a:ext>
                  </a:extLst>
                </a:gridCol>
                <a:gridCol w="2490773">
                  <a:extLst>
                    <a:ext uri="{9D8B030D-6E8A-4147-A177-3AD203B41FA5}">
                      <a16:colId xmlns:a16="http://schemas.microsoft.com/office/drawing/2014/main" val="4236185921"/>
                    </a:ext>
                  </a:extLst>
                </a:gridCol>
              </a:tblGrid>
              <a:tr h="370840">
                <a:tc>
                  <a:txBody>
                    <a:bodyPr/>
                    <a:lstStyle/>
                    <a:p>
                      <a:r>
                        <a:rPr lang="en-US" sz="800" b="0" dirty="0">
                          <a:solidFill>
                            <a:schemeClr val="tx1"/>
                          </a:solidFill>
                          <a:latin typeface="Century Gothic" panose="020B0502020202020204" pitchFamily="34" charset="0"/>
                        </a:rPr>
                        <a:t>BOOKS</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endParaRPr lang="en-US" sz="1100" b="0" dirty="0">
                        <a:solidFill>
                          <a:schemeClr val="tx1"/>
                        </a:solidFill>
                        <a:latin typeface="Century Gothic" panose="020B0502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64846363"/>
                  </a:ext>
                </a:extLst>
              </a:tr>
              <a:tr h="370840">
                <a:tc>
                  <a:txBody>
                    <a:bodyPr/>
                    <a:lstStyle/>
                    <a:p>
                      <a:r>
                        <a:rPr lang="en-US" sz="800" b="0" dirty="0">
                          <a:solidFill>
                            <a:schemeClr val="tx1"/>
                          </a:solidFill>
                          <a:latin typeface="Century Gothic" panose="020B0502020202020204" pitchFamily="34" charset="0"/>
                        </a:rPr>
                        <a:t>BLOGS</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endParaRPr lang="en-US" sz="1100" b="0" dirty="0">
                        <a:solidFill>
                          <a:schemeClr val="tx1"/>
                        </a:solidFill>
                        <a:latin typeface="Century Gothic" panose="020B0502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03562722"/>
                  </a:ext>
                </a:extLst>
              </a:tr>
              <a:tr h="370840">
                <a:tc>
                  <a:txBody>
                    <a:bodyPr/>
                    <a:lstStyle/>
                    <a:p>
                      <a:r>
                        <a:rPr lang="en-US" sz="800" b="0" dirty="0">
                          <a:solidFill>
                            <a:schemeClr val="tx1"/>
                          </a:solidFill>
                          <a:latin typeface="Century Gothic" panose="020B0502020202020204" pitchFamily="34" charset="0"/>
                        </a:rPr>
                        <a:t>CONFERENCES</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endParaRPr lang="en-US" sz="1100" b="0" dirty="0">
                        <a:solidFill>
                          <a:schemeClr val="tx1"/>
                        </a:solidFill>
                        <a:latin typeface="Century Gothic" panose="020B0502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68754149"/>
                  </a:ext>
                </a:extLst>
              </a:tr>
              <a:tr h="370840">
                <a:tc>
                  <a:txBody>
                    <a:bodyPr/>
                    <a:lstStyle/>
                    <a:p>
                      <a:r>
                        <a:rPr lang="en-US" sz="800" b="0" dirty="0">
                          <a:solidFill>
                            <a:schemeClr val="tx1"/>
                          </a:solidFill>
                          <a:latin typeface="Century Gothic" panose="020B0502020202020204" pitchFamily="34" charset="0"/>
                        </a:rPr>
                        <a:t>EXPERTS</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endParaRPr lang="en-US" sz="1100" b="0" dirty="0">
                        <a:solidFill>
                          <a:schemeClr val="tx1"/>
                        </a:solidFill>
                        <a:latin typeface="Century Gothic" panose="020B0502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5645319"/>
                  </a:ext>
                </a:extLst>
              </a:tr>
              <a:tr h="370840">
                <a:tc>
                  <a:txBody>
                    <a:bodyPr/>
                    <a:lstStyle/>
                    <a:p>
                      <a:r>
                        <a:rPr lang="en-US" sz="800" b="0" dirty="0">
                          <a:solidFill>
                            <a:schemeClr val="tx1"/>
                          </a:solidFill>
                          <a:latin typeface="Century Gothic" panose="020B0502020202020204" pitchFamily="34" charset="0"/>
                        </a:rPr>
                        <a:t>MAGAZINES</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endParaRPr lang="en-US" sz="1100" b="0" dirty="0">
                        <a:solidFill>
                          <a:schemeClr val="tx1"/>
                        </a:solidFill>
                        <a:latin typeface="Century Gothic" panose="020B0502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77528197"/>
                  </a:ext>
                </a:extLst>
              </a:tr>
              <a:tr h="370840">
                <a:tc>
                  <a:txBody>
                    <a:bodyPr/>
                    <a:lstStyle/>
                    <a:p>
                      <a:r>
                        <a:rPr lang="en-US" sz="800" b="0" dirty="0">
                          <a:solidFill>
                            <a:schemeClr val="tx1"/>
                          </a:solidFill>
                          <a:latin typeface="Century Gothic" panose="020B0502020202020204" pitchFamily="34" charset="0"/>
                        </a:rPr>
                        <a:t>WEBSITES</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endParaRPr lang="en-US" sz="1100" b="0" dirty="0">
                        <a:solidFill>
                          <a:schemeClr val="tx1"/>
                        </a:solidFill>
                        <a:latin typeface="Century Gothic" panose="020B0502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36992403"/>
                  </a:ext>
                </a:extLst>
              </a:tr>
            </a:tbl>
          </a:graphicData>
        </a:graphic>
      </p:graphicFrame>
      <p:graphicFrame>
        <p:nvGraphicFramePr>
          <p:cNvPr id="43" name="Table 6">
            <a:extLst>
              <a:ext uri="{FF2B5EF4-FFF2-40B4-BE49-F238E27FC236}">
                <a16:creationId xmlns:a16="http://schemas.microsoft.com/office/drawing/2014/main" id="{EB9E7658-3098-8947-90F4-E689B9E64411}"/>
              </a:ext>
            </a:extLst>
          </p:cNvPr>
          <p:cNvGraphicFramePr>
            <a:graphicFrameLocks noGrp="1"/>
          </p:cNvGraphicFramePr>
          <p:nvPr>
            <p:extLst>
              <p:ext uri="{D42A27DB-BD31-4B8C-83A1-F6EECF244321}">
                <p14:modId xmlns:p14="http://schemas.microsoft.com/office/powerpoint/2010/main" val="1119844020"/>
              </p:ext>
            </p:extLst>
          </p:nvPr>
        </p:nvGraphicFramePr>
        <p:xfrm>
          <a:off x="4185064" y="1186565"/>
          <a:ext cx="3796058" cy="2242435"/>
        </p:xfrm>
        <a:graphic>
          <a:graphicData uri="http://schemas.openxmlformats.org/drawingml/2006/table">
            <a:tbl>
              <a:tblPr firstRow="1" bandRow="1">
                <a:tableStyleId>{5C22544A-7EE6-4342-B048-85BDC9FD1C3A}</a:tableStyleId>
              </a:tblPr>
              <a:tblGrid>
                <a:gridCol w="3796058">
                  <a:extLst>
                    <a:ext uri="{9D8B030D-6E8A-4147-A177-3AD203B41FA5}">
                      <a16:colId xmlns:a16="http://schemas.microsoft.com/office/drawing/2014/main" val="4236185921"/>
                    </a:ext>
                  </a:extLst>
                </a:gridCol>
              </a:tblGrid>
              <a:tr h="2242435">
                <a:tc>
                  <a:txBody>
                    <a:bodyPr/>
                    <a:lstStyle/>
                    <a:p>
                      <a:endParaRPr lang="en-US" sz="1100" b="0" dirty="0">
                        <a:solidFill>
                          <a:schemeClr val="tx1"/>
                        </a:solidFill>
                        <a:latin typeface="Century Gothic" panose="020B0502020202020204" pitchFamily="34" charset="0"/>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3146918287"/>
                  </a:ext>
                </a:extLst>
              </a:tr>
            </a:tbl>
          </a:graphicData>
        </a:graphic>
      </p:graphicFrame>
      <p:sp>
        <p:nvSpPr>
          <p:cNvPr id="44" name="TextBox 43">
            <a:extLst>
              <a:ext uri="{FF2B5EF4-FFF2-40B4-BE49-F238E27FC236}">
                <a16:creationId xmlns:a16="http://schemas.microsoft.com/office/drawing/2014/main" id="{B2C9537A-74DC-E044-9307-D5FF24752CE6}"/>
              </a:ext>
            </a:extLst>
          </p:cNvPr>
          <p:cNvSpPr txBox="1"/>
          <p:nvPr/>
        </p:nvSpPr>
        <p:spPr>
          <a:xfrm>
            <a:off x="8470374" y="817233"/>
            <a:ext cx="3625353" cy="369332"/>
          </a:xfrm>
          <a:prstGeom prst="rect">
            <a:avLst/>
          </a:prstGeom>
          <a:noFill/>
        </p:spPr>
        <p:txBody>
          <a:bodyPr wrap="square" rtlCol="0">
            <a:spAutoFit/>
          </a:bodyPr>
          <a:lstStyle/>
          <a:p>
            <a:r>
              <a:rPr lang="en-US" dirty="0">
                <a:solidFill>
                  <a:schemeClr val="tx1">
                    <a:lumMod val="75000"/>
                    <a:lumOff val="25000"/>
                  </a:schemeClr>
                </a:solidFill>
                <a:latin typeface="Century Gothic" panose="020B0502020202020204" pitchFamily="34" charset="0"/>
              </a:rPr>
              <a:t>CHALLENGES AND OBSTACLES</a:t>
            </a:r>
          </a:p>
        </p:txBody>
      </p:sp>
      <p:graphicFrame>
        <p:nvGraphicFramePr>
          <p:cNvPr id="46" name="Table 6">
            <a:extLst>
              <a:ext uri="{FF2B5EF4-FFF2-40B4-BE49-F238E27FC236}">
                <a16:creationId xmlns:a16="http://schemas.microsoft.com/office/drawing/2014/main" id="{8B4B2CA5-DA65-5445-89CC-42FDF0045122}"/>
              </a:ext>
            </a:extLst>
          </p:cNvPr>
          <p:cNvGraphicFramePr>
            <a:graphicFrameLocks noGrp="1"/>
          </p:cNvGraphicFramePr>
          <p:nvPr>
            <p:extLst>
              <p:ext uri="{D42A27DB-BD31-4B8C-83A1-F6EECF244321}">
                <p14:modId xmlns:p14="http://schemas.microsoft.com/office/powerpoint/2010/main" val="887620812"/>
              </p:ext>
            </p:extLst>
          </p:nvPr>
        </p:nvGraphicFramePr>
        <p:xfrm>
          <a:off x="8580395" y="1186565"/>
          <a:ext cx="3388574" cy="2242435"/>
        </p:xfrm>
        <a:graphic>
          <a:graphicData uri="http://schemas.openxmlformats.org/drawingml/2006/table">
            <a:tbl>
              <a:tblPr firstRow="1" bandRow="1">
                <a:tableStyleId>{5C22544A-7EE6-4342-B048-85BDC9FD1C3A}</a:tableStyleId>
              </a:tblPr>
              <a:tblGrid>
                <a:gridCol w="3388574">
                  <a:extLst>
                    <a:ext uri="{9D8B030D-6E8A-4147-A177-3AD203B41FA5}">
                      <a16:colId xmlns:a16="http://schemas.microsoft.com/office/drawing/2014/main" val="4236185921"/>
                    </a:ext>
                  </a:extLst>
                </a:gridCol>
              </a:tblGrid>
              <a:tr h="2242435">
                <a:tc>
                  <a:txBody>
                    <a:bodyPr/>
                    <a:lstStyle/>
                    <a:p>
                      <a:endParaRPr lang="en-US" sz="1100" b="0" dirty="0">
                        <a:solidFill>
                          <a:schemeClr val="tx1"/>
                        </a:solidFill>
                        <a:latin typeface="Century Gothic" panose="020B0502020202020204" pitchFamily="34" charset="0"/>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46918287"/>
                  </a:ext>
                </a:extLst>
              </a:tr>
            </a:tbl>
          </a:graphicData>
        </a:graphic>
      </p:graphicFrame>
      <p:sp>
        <p:nvSpPr>
          <p:cNvPr id="47" name="TextBox 46">
            <a:extLst>
              <a:ext uri="{FF2B5EF4-FFF2-40B4-BE49-F238E27FC236}">
                <a16:creationId xmlns:a16="http://schemas.microsoft.com/office/drawing/2014/main" id="{D95AD092-7ABB-FD42-BAAD-2FC15AAB6F35}"/>
              </a:ext>
            </a:extLst>
          </p:cNvPr>
          <p:cNvSpPr txBox="1"/>
          <p:nvPr/>
        </p:nvSpPr>
        <p:spPr>
          <a:xfrm>
            <a:off x="8470374" y="3652135"/>
            <a:ext cx="3625353" cy="369332"/>
          </a:xfrm>
          <a:prstGeom prst="rect">
            <a:avLst/>
          </a:prstGeom>
          <a:noFill/>
        </p:spPr>
        <p:txBody>
          <a:bodyPr wrap="square" rtlCol="0">
            <a:spAutoFit/>
          </a:bodyPr>
          <a:lstStyle/>
          <a:p>
            <a:r>
              <a:rPr lang="en-US" dirty="0">
                <a:solidFill>
                  <a:schemeClr val="tx1">
                    <a:lumMod val="75000"/>
                    <a:lumOff val="25000"/>
                  </a:schemeClr>
                </a:solidFill>
                <a:latin typeface="Century Gothic" panose="020B0502020202020204" pitchFamily="34" charset="0"/>
              </a:rPr>
              <a:t>SOURCES OF INFORMATION</a:t>
            </a:r>
          </a:p>
        </p:txBody>
      </p:sp>
      <p:sp>
        <p:nvSpPr>
          <p:cNvPr id="48" name="TextBox 47">
            <a:extLst>
              <a:ext uri="{FF2B5EF4-FFF2-40B4-BE49-F238E27FC236}">
                <a16:creationId xmlns:a16="http://schemas.microsoft.com/office/drawing/2014/main" id="{EDE6FFEB-EE9B-D440-B2FD-36F7D33A2F26}"/>
              </a:ext>
            </a:extLst>
          </p:cNvPr>
          <p:cNvSpPr txBox="1"/>
          <p:nvPr/>
        </p:nvSpPr>
        <p:spPr>
          <a:xfrm>
            <a:off x="4075734" y="3652975"/>
            <a:ext cx="3283032" cy="369332"/>
          </a:xfrm>
          <a:prstGeom prst="rect">
            <a:avLst/>
          </a:prstGeom>
          <a:noFill/>
        </p:spPr>
        <p:txBody>
          <a:bodyPr wrap="square" rtlCol="0">
            <a:spAutoFit/>
          </a:bodyPr>
          <a:lstStyle/>
          <a:p>
            <a:r>
              <a:rPr lang="en-US" dirty="0">
                <a:solidFill>
                  <a:schemeClr val="tx1">
                    <a:lumMod val="75000"/>
                    <a:lumOff val="25000"/>
                  </a:schemeClr>
                </a:solidFill>
                <a:latin typeface="Century Gothic" panose="020B0502020202020204" pitchFamily="34" charset="0"/>
              </a:rPr>
              <a:t>SALES OBJECTIONS</a:t>
            </a:r>
          </a:p>
        </p:txBody>
      </p:sp>
      <p:graphicFrame>
        <p:nvGraphicFramePr>
          <p:cNvPr id="50" name="Table 6">
            <a:extLst>
              <a:ext uri="{FF2B5EF4-FFF2-40B4-BE49-F238E27FC236}">
                <a16:creationId xmlns:a16="http://schemas.microsoft.com/office/drawing/2014/main" id="{D5797984-DA5E-4543-8DC5-E1A22FC5E3B3}"/>
              </a:ext>
            </a:extLst>
          </p:cNvPr>
          <p:cNvGraphicFramePr>
            <a:graphicFrameLocks noGrp="1"/>
          </p:cNvGraphicFramePr>
          <p:nvPr>
            <p:extLst>
              <p:ext uri="{D42A27DB-BD31-4B8C-83A1-F6EECF244321}">
                <p14:modId xmlns:p14="http://schemas.microsoft.com/office/powerpoint/2010/main" val="4289857682"/>
              </p:ext>
            </p:extLst>
          </p:nvPr>
        </p:nvGraphicFramePr>
        <p:xfrm>
          <a:off x="4185064" y="4053446"/>
          <a:ext cx="3796058" cy="2205566"/>
        </p:xfrm>
        <a:graphic>
          <a:graphicData uri="http://schemas.openxmlformats.org/drawingml/2006/table">
            <a:tbl>
              <a:tblPr firstRow="1" bandRow="1">
                <a:tableStyleId>{5C22544A-7EE6-4342-B048-85BDC9FD1C3A}</a:tableStyleId>
              </a:tblPr>
              <a:tblGrid>
                <a:gridCol w="3796058">
                  <a:extLst>
                    <a:ext uri="{9D8B030D-6E8A-4147-A177-3AD203B41FA5}">
                      <a16:colId xmlns:a16="http://schemas.microsoft.com/office/drawing/2014/main" val="4236185921"/>
                    </a:ext>
                  </a:extLst>
                </a:gridCol>
              </a:tblGrid>
              <a:tr h="2205566">
                <a:tc>
                  <a:txBody>
                    <a:bodyPr/>
                    <a:lstStyle/>
                    <a:p>
                      <a:endParaRPr lang="en-US" sz="1100" b="0" dirty="0">
                        <a:solidFill>
                          <a:schemeClr val="tx1"/>
                        </a:solidFill>
                        <a:latin typeface="Century Gothic" panose="020B0502020202020204" pitchFamily="34" charset="0"/>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3146918287"/>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63032" y="-657046"/>
            <a:ext cx="5798946" cy="7010895"/>
          </a:xfrm>
          <a:prstGeom prst="rect">
            <a:avLst/>
          </a:prstGeom>
        </p:spPr>
      </p:pic>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AGILE MARKETING CUSTOMER PERSONA</a:t>
            </a:r>
            <a:endParaRPr lang="en-US" dirty="0">
              <a:solidFill>
                <a:schemeClr val="bg1"/>
              </a:solidFill>
              <a:latin typeface="Century Gothic" panose="020B0502020202020204" pitchFamily="34" charset="0"/>
              <a:ea typeface="Arial" charset="0"/>
              <a:cs typeface="Arial" charset="0"/>
            </a:endParaRPr>
          </a:p>
        </p:txBody>
      </p:sp>
      <p:graphicFrame>
        <p:nvGraphicFramePr>
          <p:cNvPr id="5" name="Table 6">
            <a:extLst>
              <a:ext uri="{FF2B5EF4-FFF2-40B4-BE49-F238E27FC236}">
                <a16:creationId xmlns:a16="http://schemas.microsoft.com/office/drawing/2014/main" id="{5DFA565B-5070-B140-ACA8-BDEE37B19231}"/>
              </a:ext>
            </a:extLst>
          </p:cNvPr>
          <p:cNvGraphicFramePr>
            <a:graphicFrameLocks noGrp="1"/>
          </p:cNvGraphicFramePr>
          <p:nvPr/>
        </p:nvGraphicFramePr>
        <p:xfrm>
          <a:off x="407504" y="2479166"/>
          <a:ext cx="3419061" cy="3799320"/>
        </p:xfrm>
        <a:graphic>
          <a:graphicData uri="http://schemas.openxmlformats.org/drawingml/2006/table">
            <a:tbl>
              <a:tblPr firstRow="1" bandRow="1">
                <a:tableStyleId>{5C22544A-7EE6-4342-B048-85BDC9FD1C3A}</a:tableStyleId>
              </a:tblPr>
              <a:tblGrid>
                <a:gridCol w="1023731">
                  <a:extLst>
                    <a:ext uri="{9D8B030D-6E8A-4147-A177-3AD203B41FA5}">
                      <a16:colId xmlns:a16="http://schemas.microsoft.com/office/drawing/2014/main" val="1515302261"/>
                    </a:ext>
                  </a:extLst>
                </a:gridCol>
                <a:gridCol w="2395330">
                  <a:extLst>
                    <a:ext uri="{9D8B030D-6E8A-4147-A177-3AD203B41FA5}">
                      <a16:colId xmlns:a16="http://schemas.microsoft.com/office/drawing/2014/main" val="4236185921"/>
                    </a:ext>
                  </a:extLst>
                </a:gridCol>
              </a:tblGrid>
              <a:tr h="832600">
                <a:tc>
                  <a:txBody>
                    <a:bodyPr/>
                    <a:lstStyle/>
                    <a:p>
                      <a:r>
                        <a:rPr lang="en-US" sz="800" b="0" dirty="0">
                          <a:solidFill>
                            <a:schemeClr val="tx1"/>
                          </a:solidFill>
                          <a:latin typeface="Century Gothic" panose="020B0502020202020204" pitchFamily="34" charset="0"/>
                        </a:rPr>
                        <a:t>QUOTATION</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solidFill>
                  </a:tcPr>
                </a:tc>
                <a:tc>
                  <a:txBody>
                    <a:bodyPr/>
                    <a:lstStyle/>
                    <a:p>
                      <a:endParaRPr lang="en-US" sz="1100" b="0" dirty="0">
                        <a:solidFill>
                          <a:schemeClr val="tx1"/>
                        </a:solidFill>
                        <a:latin typeface="Century Gothic" panose="020B0502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46918287"/>
                  </a:ext>
                </a:extLst>
              </a:tr>
              <a:tr h="370840">
                <a:tc>
                  <a:txBody>
                    <a:bodyPr/>
                    <a:lstStyle/>
                    <a:p>
                      <a:r>
                        <a:rPr lang="en-US" sz="800" b="0" dirty="0">
                          <a:solidFill>
                            <a:schemeClr val="tx1"/>
                          </a:solidFill>
                          <a:latin typeface="Century Gothic" panose="020B0502020202020204" pitchFamily="34" charset="0"/>
                        </a:rPr>
                        <a:t>NAME</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solidFill>
                  </a:tcPr>
                </a:tc>
                <a:tc>
                  <a:txBody>
                    <a:bodyPr/>
                    <a:lstStyle/>
                    <a:p>
                      <a:endParaRPr lang="en-US" sz="1100" b="0" dirty="0">
                        <a:solidFill>
                          <a:schemeClr val="tx1"/>
                        </a:solidFill>
                        <a:latin typeface="Century Gothic" panose="020B0502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16367920"/>
                  </a:ext>
                </a:extLst>
              </a:tr>
              <a:tr h="370840">
                <a:tc>
                  <a:txBody>
                    <a:bodyPr/>
                    <a:lstStyle/>
                    <a:p>
                      <a:r>
                        <a:rPr lang="en-US" sz="800" b="0" dirty="0">
                          <a:solidFill>
                            <a:schemeClr val="tx1"/>
                          </a:solidFill>
                          <a:latin typeface="Century Gothic" panose="020B0502020202020204" pitchFamily="34" charset="0"/>
                        </a:rPr>
                        <a:t>AGE</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solidFill>
                  </a:tcPr>
                </a:tc>
                <a:tc>
                  <a:txBody>
                    <a:bodyPr/>
                    <a:lstStyle/>
                    <a:p>
                      <a:endParaRPr lang="en-US" sz="1100" b="0" dirty="0">
                        <a:solidFill>
                          <a:schemeClr val="tx1"/>
                        </a:solidFill>
                        <a:latin typeface="Century Gothic" panose="020B0502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21415282"/>
                  </a:ext>
                </a:extLst>
              </a:tr>
              <a:tr h="370840">
                <a:tc>
                  <a:txBody>
                    <a:bodyPr/>
                    <a:lstStyle/>
                    <a:p>
                      <a:r>
                        <a:rPr lang="en-US" sz="800" b="0" dirty="0">
                          <a:solidFill>
                            <a:schemeClr val="tx1"/>
                          </a:solidFill>
                          <a:latin typeface="Century Gothic" panose="020B0502020202020204" pitchFamily="34" charset="0"/>
                        </a:rPr>
                        <a:t>GENDER</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solidFill>
                  </a:tcPr>
                </a:tc>
                <a:tc>
                  <a:txBody>
                    <a:bodyPr/>
                    <a:lstStyle/>
                    <a:p>
                      <a:endParaRPr lang="en-US" sz="1100" b="0" dirty="0">
                        <a:solidFill>
                          <a:schemeClr val="tx1"/>
                        </a:solidFill>
                        <a:latin typeface="Century Gothic" panose="020B0502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64846363"/>
                  </a:ext>
                </a:extLst>
              </a:tr>
              <a:tr h="370840">
                <a:tc>
                  <a:txBody>
                    <a:bodyPr/>
                    <a:lstStyle/>
                    <a:p>
                      <a:r>
                        <a:rPr lang="en-US" sz="800" b="0" dirty="0">
                          <a:solidFill>
                            <a:schemeClr val="tx1"/>
                          </a:solidFill>
                          <a:latin typeface="Century Gothic" panose="020B0502020202020204" pitchFamily="34" charset="0"/>
                        </a:rPr>
                        <a:t>LOCATION</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solidFill>
                  </a:tcPr>
                </a:tc>
                <a:tc>
                  <a:txBody>
                    <a:bodyPr/>
                    <a:lstStyle/>
                    <a:p>
                      <a:endParaRPr lang="en-US" sz="1100" b="0" dirty="0">
                        <a:solidFill>
                          <a:schemeClr val="tx1"/>
                        </a:solidFill>
                        <a:latin typeface="Century Gothic" panose="020B0502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03562722"/>
                  </a:ext>
                </a:extLst>
              </a:tr>
              <a:tr h="370840">
                <a:tc>
                  <a:txBody>
                    <a:bodyPr/>
                    <a:lstStyle/>
                    <a:p>
                      <a:r>
                        <a:rPr lang="en-US" sz="800" b="0" dirty="0">
                          <a:solidFill>
                            <a:schemeClr val="tx1"/>
                          </a:solidFill>
                          <a:latin typeface="Century Gothic" panose="020B0502020202020204" pitchFamily="34" charset="0"/>
                        </a:rPr>
                        <a:t>OCCUPATION</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solidFill>
                  </a:tcPr>
                </a:tc>
                <a:tc>
                  <a:txBody>
                    <a:bodyPr/>
                    <a:lstStyle/>
                    <a:p>
                      <a:endParaRPr lang="en-US" sz="1100" b="0" dirty="0">
                        <a:solidFill>
                          <a:schemeClr val="tx1"/>
                        </a:solidFill>
                        <a:latin typeface="Century Gothic" panose="020B0502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68754149"/>
                  </a:ext>
                </a:extLst>
              </a:tr>
              <a:tr h="370840">
                <a:tc>
                  <a:txBody>
                    <a:bodyPr/>
                    <a:lstStyle/>
                    <a:p>
                      <a:r>
                        <a:rPr lang="en-US" sz="800" b="0" dirty="0">
                          <a:solidFill>
                            <a:schemeClr val="tx1"/>
                          </a:solidFill>
                          <a:latin typeface="Century Gothic" panose="020B0502020202020204" pitchFamily="34" charset="0"/>
                        </a:rPr>
                        <a:t>JOB TITLE</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solidFill>
                  </a:tcPr>
                </a:tc>
                <a:tc>
                  <a:txBody>
                    <a:bodyPr/>
                    <a:lstStyle/>
                    <a:p>
                      <a:endParaRPr lang="en-US" sz="1100" b="0" dirty="0">
                        <a:solidFill>
                          <a:schemeClr val="tx1"/>
                        </a:solidFill>
                        <a:latin typeface="Century Gothic" panose="020B0502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5645319"/>
                  </a:ext>
                </a:extLst>
              </a:tr>
              <a:tr h="370840">
                <a:tc>
                  <a:txBody>
                    <a:bodyPr/>
                    <a:lstStyle/>
                    <a:p>
                      <a:r>
                        <a:rPr lang="en-US" sz="800" b="0" dirty="0">
                          <a:solidFill>
                            <a:schemeClr val="tx1"/>
                          </a:solidFill>
                          <a:latin typeface="Century Gothic" panose="020B0502020202020204" pitchFamily="34" charset="0"/>
                        </a:rPr>
                        <a:t>HIGHEST LEVEL OF EDUCATION</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solidFill>
                  </a:tcPr>
                </a:tc>
                <a:tc>
                  <a:txBody>
                    <a:bodyPr/>
                    <a:lstStyle/>
                    <a:p>
                      <a:endParaRPr lang="en-US" sz="1100" b="0" dirty="0">
                        <a:solidFill>
                          <a:schemeClr val="tx1"/>
                        </a:solidFill>
                        <a:latin typeface="Century Gothic" panose="020B0502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77528197"/>
                  </a:ext>
                </a:extLst>
              </a:tr>
              <a:tr h="370840">
                <a:tc>
                  <a:txBody>
                    <a:bodyPr/>
                    <a:lstStyle/>
                    <a:p>
                      <a:r>
                        <a:rPr lang="en-US" sz="800" b="0" dirty="0">
                          <a:solidFill>
                            <a:schemeClr val="tx1"/>
                          </a:solidFill>
                          <a:latin typeface="Century Gothic" panose="020B0502020202020204" pitchFamily="34" charset="0"/>
                        </a:rPr>
                        <a:t>ANNUAL INCOME</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solidFill>
                  </a:tcPr>
                </a:tc>
                <a:tc>
                  <a:txBody>
                    <a:bodyPr/>
                    <a:lstStyle/>
                    <a:p>
                      <a:endParaRPr lang="en-US" sz="1100" b="0" dirty="0">
                        <a:solidFill>
                          <a:schemeClr val="tx1"/>
                        </a:solidFill>
                        <a:latin typeface="Century Gothic" panose="020B0502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36992403"/>
                  </a:ext>
                </a:extLst>
              </a:tr>
            </a:tbl>
          </a:graphicData>
        </a:graphic>
      </p:graphicFrame>
      <p:sp>
        <p:nvSpPr>
          <p:cNvPr id="7" name="Rectangle 6">
            <a:extLst>
              <a:ext uri="{FF2B5EF4-FFF2-40B4-BE49-F238E27FC236}">
                <a16:creationId xmlns:a16="http://schemas.microsoft.com/office/drawing/2014/main" id="{7437677B-AE36-ED4F-BA9A-36E65B8838CF}"/>
              </a:ext>
            </a:extLst>
          </p:cNvPr>
          <p:cNvSpPr/>
          <p:nvPr/>
        </p:nvSpPr>
        <p:spPr>
          <a:xfrm>
            <a:off x="407503" y="648270"/>
            <a:ext cx="1779105" cy="1600200"/>
          </a:xfrm>
          <a:prstGeom prst="rect">
            <a:avLst/>
          </a:prstGeom>
          <a:solidFill>
            <a:srgbClr val="EAEE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7" name="Picture 3">
            <a:extLst>
              <a:ext uri="{FF2B5EF4-FFF2-40B4-BE49-F238E27FC236}">
                <a16:creationId xmlns:a16="http://schemas.microsoft.com/office/drawing/2014/main" id="{F696BE1B-5696-6540-9995-21E160B1E5C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221" y="890768"/>
            <a:ext cx="1264057" cy="1264057"/>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73A9A0BE-26F4-0C47-8789-4FE0385AAD76}"/>
              </a:ext>
            </a:extLst>
          </p:cNvPr>
          <p:cNvSpPr txBox="1"/>
          <p:nvPr/>
        </p:nvSpPr>
        <p:spPr>
          <a:xfrm>
            <a:off x="2186608" y="1810781"/>
            <a:ext cx="1007007" cy="523220"/>
          </a:xfrm>
          <a:prstGeom prst="rect">
            <a:avLst/>
          </a:prstGeom>
          <a:noFill/>
        </p:spPr>
        <p:txBody>
          <a:bodyPr wrap="none" rtlCol="0">
            <a:spAutoFit/>
          </a:bodyPr>
          <a:lstStyle/>
          <a:p>
            <a:r>
              <a:rPr lang="en-US" sz="1400" dirty="0">
                <a:solidFill>
                  <a:schemeClr val="tx1">
                    <a:lumMod val="75000"/>
                    <a:lumOff val="25000"/>
                  </a:schemeClr>
                </a:solidFill>
                <a:latin typeface="Century Gothic" panose="020B0502020202020204" pitchFamily="34" charset="0"/>
              </a:rPr>
              <a:t>PERSONA</a:t>
            </a:r>
          </a:p>
          <a:p>
            <a:r>
              <a:rPr lang="en-US" sz="1400" dirty="0">
                <a:solidFill>
                  <a:schemeClr val="tx1">
                    <a:lumMod val="75000"/>
                    <a:lumOff val="25000"/>
                  </a:schemeClr>
                </a:solidFill>
                <a:latin typeface="Century Gothic" panose="020B0502020202020204" pitchFamily="34" charset="0"/>
              </a:rPr>
              <a:t>PHOTO</a:t>
            </a:r>
          </a:p>
        </p:txBody>
      </p:sp>
      <p:sp>
        <p:nvSpPr>
          <p:cNvPr id="38" name="TextBox 37">
            <a:extLst>
              <a:ext uri="{FF2B5EF4-FFF2-40B4-BE49-F238E27FC236}">
                <a16:creationId xmlns:a16="http://schemas.microsoft.com/office/drawing/2014/main" id="{2C4AF5A5-7626-0549-8FC9-89DEA8D7D6CA}"/>
              </a:ext>
            </a:extLst>
          </p:cNvPr>
          <p:cNvSpPr txBox="1"/>
          <p:nvPr/>
        </p:nvSpPr>
        <p:spPr>
          <a:xfrm>
            <a:off x="4075734" y="817233"/>
            <a:ext cx="3283032" cy="369332"/>
          </a:xfrm>
          <a:prstGeom prst="rect">
            <a:avLst/>
          </a:prstGeom>
          <a:noFill/>
        </p:spPr>
        <p:txBody>
          <a:bodyPr wrap="square" rtlCol="0">
            <a:spAutoFit/>
          </a:bodyPr>
          <a:lstStyle/>
          <a:p>
            <a:r>
              <a:rPr lang="en-US" dirty="0">
                <a:solidFill>
                  <a:schemeClr val="tx1">
                    <a:lumMod val="75000"/>
                    <a:lumOff val="25000"/>
                  </a:schemeClr>
                </a:solidFill>
                <a:latin typeface="Century Gothic" panose="020B0502020202020204" pitchFamily="34" charset="0"/>
              </a:rPr>
              <a:t>GOALS AND MOTIVATIONS</a:t>
            </a:r>
          </a:p>
        </p:txBody>
      </p:sp>
      <p:graphicFrame>
        <p:nvGraphicFramePr>
          <p:cNvPr id="42" name="Table 6">
            <a:extLst>
              <a:ext uri="{FF2B5EF4-FFF2-40B4-BE49-F238E27FC236}">
                <a16:creationId xmlns:a16="http://schemas.microsoft.com/office/drawing/2014/main" id="{62025370-CB43-3847-B602-8D7B70660FA3}"/>
              </a:ext>
            </a:extLst>
          </p:cNvPr>
          <p:cNvGraphicFramePr>
            <a:graphicFrameLocks noGrp="1"/>
          </p:cNvGraphicFramePr>
          <p:nvPr/>
        </p:nvGraphicFramePr>
        <p:xfrm>
          <a:off x="8573521" y="4053446"/>
          <a:ext cx="3419061" cy="2225040"/>
        </p:xfrm>
        <a:graphic>
          <a:graphicData uri="http://schemas.openxmlformats.org/drawingml/2006/table">
            <a:tbl>
              <a:tblPr firstRow="1" bandRow="1">
                <a:tableStyleId>{5C22544A-7EE6-4342-B048-85BDC9FD1C3A}</a:tableStyleId>
              </a:tblPr>
              <a:tblGrid>
                <a:gridCol w="928288">
                  <a:extLst>
                    <a:ext uri="{9D8B030D-6E8A-4147-A177-3AD203B41FA5}">
                      <a16:colId xmlns:a16="http://schemas.microsoft.com/office/drawing/2014/main" val="1515302261"/>
                    </a:ext>
                  </a:extLst>
                </a:gridCol>
                <a:gridCol w="2490773">
                  <a:extLst>
                    <a:ext uri="{9D8B030D-6E8A-4147-A177-3AD203B41FA5}">
                      <a16:colId xmlns:a16="http://schemas.microsoft.com/office/drawing/2014/main" val="4236185921"/>
                    </a:ext>
                  </a:extLst>
                </a:gridCol>
              </a:tblGrid>
              <a:tr h="370840">
                <a:tc>
                  <a:txBody>
                    <a:bodyPr/>
                    <a:lstStyle/>
                    <a:p>
                      <a:r>
                        <a:rPr lang="en-US" sz="800" b="0" dirty="0">
                          <a:solidFill>
                            <a:schemeClr val="tx1"/>
                          </a:solidFill>
                          <a:latin typeface="Century Gothic" panose="020B0502020202020204" pitchFamily="34" charset="0"/>
                        </a:rPr>
                        <a:t>BOOKS</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endParaRPr lang="en-US" sz="1100" b="0" dirty="0">
                        <a:solidFill>
                          <a:schemeClr val="tx1"/>
                        </a:solidFill>
                        <a:latin typeface="Century Gothic" panose="020B0502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64846363"/>
                  </a:ext>
                </a:extLst>
              </a:tr>
              <a:tr h="370840">
                <a:tc>
                  <a:txBody>
                    <a:bodyPr/>
                    <a:lstStyle/>
                    <a:p>
                      <a:r>
                        <a:rPr lang="en-US" sz="800" b="0" dirty="0">
                          <a:solidFill>
                            <a:schemeClr val="tx1"/>
                          </a:solidFill>
                          <a:latin typeface="Century Gothic" panose="020B0502020202020204" pitchFamily="34" charset="0"/>
                        </a:rPr>
                        <a:t>BLOGS</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endParaRPr lang="en-US" sz="1100" b="0" dirty="0">
                        <a:solidFill>
                          <a:schemeClr val="tx1"/>
                        </a:solidFill>
                        <a:latin typeface="Century Gothic" panose="020B0502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03562722"/>
                  </a:ext>
                </a:extLst>
              </a:tr>
              <a:tr h="370840">
                <a:tc>
                  <a:txBody>
                    <a:bodyPr/>
                    <a:lstStyle/>
                    <a:p>
                      <a:r>
                        <a:rPr lang="en-US" sz="800" b="0" dirty="0">
                          <a:solidFill>
                            <a:schemeClr val="tx1"/>
                          </a:solidFill>
                          <a:latin typeface="Century Gothic" panose="020B0502020202020204" pitchFamily="34" charset="0"/>
                        </a:rPr>
                        <a:t>CONFERENCES</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endParaRPr lang="en-US" sz="1100" b="0" dirty="0">
                        <a:solidFill>
                          <a:schemeClr val="tx1"/>
                        </a:solidFill>
                        <a:latin typeface="Century Gothic" panose="020B0502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68754149"/>
                  </a:ext>
                </a:extLst>
              </a:tr>
              <a:tr h="370840">
                <a:tc>
                  <a:txBody>
                    <a:bodyPr/>
                    <a:lstStyle/>
                    <a:p>
                      <a:r>
                        <a:rPr lang="en-US" sz="800" b="0" dirty="0">
                          <a:solidFill>
                            <a:schemeClr val="tx1"/>
                          </a:solidFill>
                          <a:latin typeface="Century Gothic" panose="020B0502020202020204" pitchFamily="34" charset="0"/>
                        </a:rPr>
                        <a:t>EXPERTS</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endParaRPr lang="en-US" sz="1100" b="0" dirty="0">
                        <a:solidFill>
                          <a:schemeClr val="tx1"/>
                        </a:solidFill>
                        <a:latin typeface="Century Gothic" panose="020B0502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5645319"/>
                  </a:ext>
                </a:extLst>
              </a:tr>
              <a:tr h="370840">
                <a:tc>
                  <a:txBody>
                    <a:bodyPr/>
                    <a:lstStyle/>
                    <a:p>
                      <a:r>
                        <a:rPr lang="en-US" sz="800" b="0" dirty="0">
                          <a:solidFill>
                            <a:schemeClr val="tx1"/>
                          </a:solidFill>
                          <a:latin typeface="Century Gothic" panose="020B0502020202020204" pitchFamily="34" charset="0"/>
                        </a:rPr>
                        <a:t>MAGAZINES</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endParaRPr lang="en-US" sz="1100" b="0" dirty="0">
                        <a:solidFill>
                          <a:schemeClr val="tx1"/>
                        </a:solidFill>
                        <a:latin typeface="Century Gothic" panose="020B0502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77528197"/>
                  </a:ext>
                </a:extLst>
              </a:tr>
              <a:tr h="370840">
                <a:tc>
                  <a:txBody>
                    <a:bodyPr/>
                    <a:lstStyle/>
                    <a:p>
                      <a:r>
                        <a:rPr lang="en-US" sz="800" b="0" dirty="0">
                          <a:solidFill>
                            <a:schemeClr val="tx1"/>
                          </a:solidFill>
                          <a:latin typeface="Century Gothic" panose="020B0502020202020204" pitchFamily="34" charset="0"/>
                        </a:rPr>
                        <a:t>WEBSITES</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endParaRPr lang="en-US" sz="1100" b="0" dirty="0">
                        <a:solidFill>
                          <a:schemeClr val="tx1"/>
                        </a:solidFill>
                        <a:latin typeface="Century Gothic" panose="020B0502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36992403"/>
                  </a:ext>
                </a:extLst>
              </a:tr>
            </a:tbl>
          </a:graphicData>
        </a:graphic>
      </p:graphicFrame>
      <p:graphicFrame>
        <p:nvGraphicFramePr>
          <p:cNvPr id="43" name="Table 6">
            <a:extLst>
              <a:ext uri="{FF2B5EF4-FFF2-40B4-BE49-F238E27FC236}">
                <a16:creationId xmlns:a16="http://schemas.microsoft.com/office/drawing/2014/main" id="{EB9E7658-3098-8947-90F4-E689B9E64411}"/>
              </a:ext>
            </a:extLst>
          </p:cNvPr>
          <p:cNvGraphicFramePr>
            <a:graphicFrameLocks noGrp="1"/>
          </p:cNvGraphicFramePr>
          <p:nvPr/>
        </p:nvGraphicFramePr>
        <p:xfrm>
          <a:off x="4185064" y="1186565"/>
          <a:ext cx="3796058" cy="2242435"/>
        </p:xfrm>
        <a:graphic>
          <a:graphicData uri="http://schemas.openxmlformats.org/drawingml/2006/table">
            <a:tbl>
              <a:tblPr firstRow="1" bandRow="1">
                <a:tableStyleId>{5C22544A-7EE6-4342-B048-85BDC9FD1C3A}</a:tableStyleId>
              </a:tblPr>
              <a:tblGrid>
                <a:gridCol w="3796058">
                  <a:extLst>
                    <a:ext uri="{9D8B030D-6E8A-4147-A177-3AD203B41FA5}">
                      <a16:colId xmlns:a16="http://schemas.microsoft.com/office/drawing/2014/main" val="4236185921"/>
                    </a:ext>
                  </a:extLst>
                </a:gridCol>
              </a:tblGrid>
              <a:tr h="2242435">
                <a:tc>
                  <a:txBody>
                    <a:bodyPr/>
                    <a:lstStyle/>
                    <a:p>
                      <a:endParaRPr lang="en-US" sz="1100" b="0" dirty="0">
                        <a:solidFill>
                          <a:schemeClr val="tx1"/>
                        </a:solidFill>
                        <a:latin typeface="Century Gothic" panose="020B0502020202020204" pitchFamily="34" charset="0"/>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3146918287"/>
                  </a:ext>
                </a:extLst>
              </a:tr>
            </a:tbl>
          </a:graphicData>
        </a:graphic>
      </p:graphicFrame>
      <p:sp>
        <p:nvSpPr>
          <p:cNvPr id="44" name="TextBox 43">
            <a:extLst>
              <a:ext uri="{FF2B5EF4-FFF2-40B4-BE49-F238E27FC236}">
                <a16:creationId xmlns:a16="http://schemas.microsoft.com/office/drawing/2014/main" id="{B2C9537A-74DC-E044-9307-D5FF24752CE6}"/>
              </a:ext>
            </a:extLst>
          </p:cNvPr>
          <p:cNvSpPr txBox="1"/>
          <p:nvPr/>
        </p:nvSpPr>
        <p:spPr>
          <a:xfrm>
            <a:off x="8470374" y="817233"/>
            <a:ext cx="3625353" cy="369332"/>
          </a:xfrm>
          <a:prstGeom prst="rect">
            <a:avLst/>
          </a:prstGeom>
          <a:noFill/>
        </p:spPr>
        <p:txBody>
          <a:bodyPr wrap="square" rtlCol="0">
            <a:spAutoFit/>
          </a:bodyPr>
          <a:lstStyle/>
          <a:p>
            <a:r>
              <a:rPr lang="en-US" dirty="0">
                <a:solidFill>
                  <a:schemeClr val="tx1">
                    <a:lumMod val="75000"/>
                    <a:lumOff val="25000"/>
                  </a:schemeClr>
                </a:solidFill>
                <a:latin typeface="Century Gothic" panose="020B0502020202020204" pitchFamily="34" charset="0"/>
              </a:rPr>
              <a:t>CHALLENGES AND OBSTACLES</a:t>
            </a:r>
          </a:p>
        </p:txBody>
      </p:sp>
      <p:graphicFrame>
        <p:nvGraphicFramePr>
          <p:cNvPr id="46" name="Table 6">
            <a:extLst>
              <a:ext uri="{FF2B5EF4-FFF2-40B4-BE49-F238E27FC236}">
                <a16:creationId xmlns:a16="http://schemas.microsoft.com/office/drawing/2014/main" id="{8B4B2CA5-DA65-5445-89CC-42FDF0045122}"/>
              </a:ext>
            </a:extLst>
          </p:cNvPr>
          <p:cNvGraphicFramePr>
            <a:graphicFrameLocks noGrp="1"/>
          </p:cNvGraphicFramePr>
          <p:nvPr/>
        </p:nvGraphicFramePr>
        <p:xfrm>
          <a:off x="8580395" y="1186565"/>
          <a:ext cx="3388574" cy="2242435"/>
        </p:xfrm>
        <a:graphic>
          <a:graphicData uri="http://schemas.openxmlformats.org/drawingml/2006/table">
            <a:tbl>
              <a:tblPr firstRow="1" bandRow="1">
                <a:tableStyleId>{5C22544A-7EE6-4342-B048-85BDC9FD1C3A}</a:tableStyleId>
              </a:tblPr>
              <a:tblGrid>
                <a:gridCol w="3388574">
                  <a:extLst>
                    <a:ext uri="{9D8B030D-6E8A-4147-A177-3AD203B41FA5}">
                      <a16:colId xmlns:a16="http://schemas.microsoft.com/office/drawing/2014/main" val="4236185921"/>
                    </a:ext>
                  </a:extLst>
                </a:gridCol>
              </a:tblGrid>
              <a:tr h="2242435">
                <a:tc>
                  <a:txBody>
                    <a:bodyPr/>
                    <a:lstStyle/>
                    <a:p>
                      <a:endParaRPr lang="en-US" sz="1100" b="0" dirty="0">
                        <a:solidFill>
                          <a:schemeClr val="tx1"/>
                        </a:solidFill>
                        <a:latin typeface="Century Gothic" panose="020B0502020202020204" pitchFamily="34" charset="0"/>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46918287"/>
                  </a:ext>
                </a:extLst>
              </a:tr>
            </a:tbl>
          </a:graphicData>
        </a:graphic>
      </p:graphicFrame>
      <p:sp>
        <p:nvSpPr>
          <p:cNvPr id="47" name="TextBox 46">
            <a:extLst>
              <a:ext uri="{FF2B5EF4-FFF2-40B4-BE49-F238E27FC236}">
                <a16:creationId xmlns:a16="http://schemas.microsoft.com/office/drawing/2014/main" id="{D95AD092-7ABB-FD42-BAAD-2FC15AAB6F35}"/>
              </a:ext>
            </a:extLst>
          </p:cNvPr>
          <p:cNvSpPr txBox="1"/>
          <p:nvPr/>
        </p:nvSpPr>
        <p:spPr>
          <a:xfrm>
            <a:off x="8470374" y="3652135"/>
            <a:ext cx="3625353" cy="369332"/>
          </a:xfrm>
          <a:prstGeom prst="rect">
            <a:avLst/>
          </a:prstGeom>
          <a:noFill/>
        </p:spPr>
        <p:txBody>
          <a:bodyPr wrap="square" rtlCol="0">
            <a:spAutoFit/>
          </a:bodyPr>
          <a:lstStyle/>
          <a:p>
            <a:r>
              <a:rPr lang="en-US" dirty="0">
                <a:solidFill>
                  <a:schemeClr val="tx1">
                    <a:lumMod val="75000"/>
                    <a:lumOff val="25000"/>
                  </a:schemeClr>
                </a:solidFill>
                <a:latin typeface="Century Gothic" panose="020B0502020202020204" pitchFamily="34" charset="0"/>
              </a:rPr>
              <a:t>SOURCES OF INFORMATION</a:t>
            </a:r>
          </a:p>
        </p:txBody>
      </p:sp>
      <p:sp>
        <p:nvSpPr>
          <p:cNvPr id="48" name="TextBox 47">
            <a:extLst>
              <a:ext uri="{FF2B5EF4-FFF2-40B4-BE49-F238E27FC236}">
                <a16:creationId xmlns:a16="http://schemas.microsoft.com/office/drawing/2014/main" id="{EDE6FFEB-EE9B-D440-B2FD-36F7D33A2F26}"/>
              </a:ext>
            </a:extLst>
          </p:cNvPr>
          <p:cNvSpPr txBox="1"/>
          <p:nvPr/>
        </p:nvSpPr>
        <p:spPr>
          <a:xfrm>
            <a:off x="4075734" y="3652975"/>
            <a:ext cx="3283032" cy="369332"/>
          </a:xfrm>
          <a:prstGeom prst="rect">
            <a:avLst/>
          </a:prstGeom>
          <a:noFill/>
        </p:spPr>
        <p:txBody>
          <a:bodyPr wrap="square" rtlCol="0">
            <a:spAutoFit/>
          </a:bodyPr>
          <a:lstStyle/>
          <a:p>
            <a:r>
              <a:rPr lang="en-US" dirty="0">
                <a:solidFill>
                  <a:schemeClr val="tx1">
                    <a:lumMod val="75000"/>
                    <a:lumOff val="25000"/>
                  </a:schemeClr>
                </a:solidFill>
                <a:latin typeface="Century Gothic" panose="020B0502020202020204" pitchFamily="34" charset="0"/>
              </a:rPr>
              <a:t>SALES OBJECTIONS</a:t>
            </a:r>
          </a:p>
        </p:txBody>
      </p:sp>
      <p:graphicFrame>
        <p:nvGraphicFramePr>
          <p:cNvPr id="50" name="Table 6">
            <a:extLst>
              <a:ext uri="{FF2B5EF4-FFF2-40B4-BE49-F238E27FC236}">
                <a16:creationId xmlns:a16="http://schemas.microsoft.com/office/drawing/2014/main" id="{D5797984-DA5E-4543-8DC5-E1A22FC5E3B3}"/>
              </a:ext>
            </a:extLst>
          </p:cNvPr>
          <p:cNvGraphicFramePr>
            <a:graphicFrameLocks noGrp="1"/>
          </p:cNvGraphicFramePr>
          <p:nvPr/>
        </p:nvGraphicFramePr>
        <p:xfrm>
          <a:off x="4185064" y="4053446"/>
          <a:ext cx="3796058" cy="2205566"/>
        </p:xfrm>
        <a:graphic>
          <a:graphicData uri="http://schemas.openxmlformats.org/drawingml/2006/table">
            <a:tbl>
              <a:tblPr firstRow="1" bandRow="1">
                <a:tableStyleId>{5C22544A-7EE6-4342-B048-85BDC9FD1C3A}</a:tableStyleId>
              </a:tblPr>
              <a:tblGrid>
                <a:gridCol w="3796058">
                  <a:extLst>
                    <a:ext uri="{9D8B030D-6E8A-4147-A177-3AD203B41FA5}">
                      <a16:colId xmlns:a16="http://schemas.microsoft.com/office/drawing/2014/main" val="4236185921"/>
                    </a:ext>
                  </a:extLst>
                </a:gridCol>
              </a:tblGrid>
              <a:tr h="2205566">
                <a:tc>
                  <a:txBody>
                    <a:bodyPr/>
                    <a:lstStyle/>
                    <a:p>
                      <a:endParaRPr lang="en-US" sz="1100" b="0" dirty="0">
                        <a:solidFill>
                          <a:schemeClr val="tx1"/>
                        </a:solidFill>
                        <a:latin typeface="Century Gothic" panose="020B0502020202020204" pitchFamily="34" charset="0"/>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3146918287"/>
                  </a:ext>
                </a:extLst>
              </a:tr>
            </a:tbl>
          </a:graphicData>
        </a:graphic>
      </p:graphicFrame>
    </p:spTree>
    <p:extLst>
      <p:ext uri="{BB962C8B-B14F-4D97-AF65-F5344CB8AC3E}">
        <p14:creationId xmlns:p14="http://schemas.microsoft.com/office/powerpoint/2010/main" val="4264394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Agile-Marketing-Customer-Persona-Template_PowerPoint" id="{16EF90AC-232C-FA4A-970E-4284A0F7F671}" vid="{953C0AB3-BC8E-5346-BAE7-7FA030DD469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IC-Agile-Marketing-Customer-Persona-Template_PowerPoint</Template>
  <TotalTime>1</TotalTime>
  <Words>175</Words>
  <Application>Microsoft Office PowerPoint</Application>
  <PresentationFormat>Widescreen</PresentationFormat>
  <Paragraphs>49</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2021-05-28T17:26:47Z</dcterms:created>
  <dcterms:modified xsi:type="dcterms:W3CDTF">2021-05-28T17:28:15Z</dcterms:modified>
</cp:coreProperties>
</file>