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F9C"/>
    <a:srgbClr val="E0EA88"/>
    <a:srgbClr val="FFE699"/>
    <a:srgbClr val="FFF2CC"/>
    <a:srgbClr val="FCF8E4"/>
    <a:srgbClr val="9CF0F0"/>
    <a:srgbClr val="D3EEA4"/>
    <a:srgbClr val="FCF1C3"/>
    <a:srgbClr val="F7F9FB"/>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27" autoAdjust="0"/>
    <p:restoredTop sz="86447"/>
  </p:normalViewPr>
  <p:slideViewPr>
    <p:cSldViewPr snapToGrid="0" snapToObjects="1">
      <p:cViewPr>
        <p:scale>
          <a:sx n="168" d="100"/>
          <a:sy n="168" d="100"/>
        </p:scale>
        <p:origin x="80" y="-1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u36KiE"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61E34F9-24E8-8F45-8E6D-A4BDA0484245}"/>
              </a:ext>
            </a:extLst>
          </p:cNvPr>
          <p:cNvSpPr/>
          <p:nvPr/>
        </p:nvSpPr>
        <p:spPr>
          <a:xfrm>
            <a:off x="359063" y="1297159"/>
            <a:ext cx="6017986" cy="1441174"/>
          </a:xfrm>
          <a:prstGeom prst="rect">
            <a:avLst/>
          </a:prstGeom>
          <a:solidFill>
            <a:srgbClr val="FFF2CC"/>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STEERING COMMITTEE</a:t>
            </a:r>
          </a:p>
        </p:txBody>
      </p:sp>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63032" y="-657046"/>
            <a:ext cx="5798946" cy="7010895"/>
          </a:xfrm>
          <a:prstGeom prst="rect">
            <a:avLst/>
          </a:prstGeom>
        </p:spPr>
      </p:pic>
      <p:sp>
        <p:nvSpPr>
          <p:cNvPr id="13" name="Rectangle 12">
            <a:extLst>
              <a:ext uri="{FF2B5EF4-FFF2-40B4-BE49-F238E27FC236}">
                <a16:creationId xmlns:a16="http://schemas.microsoft.com/office/drawing/2014/main" id="{1C804875-300C-0646-9A52-8833B12FEF4F}"/>
              </a:ext>
            </a:extLst>
          </p:cNvPr>
          <p:cNvSpPr/>
          <p:nvPr/>
        </p:nvSpPr>
        <p:spPr>
          <a:xfrm>
            <a:off x="7796289" y="1297159"/>
            <a:ext cx="4023360" cy="1441174"/>
          </a:xfrm>
          <a:prstGeom prst="rect">
            <a:avLst/>
          </a:prstGeom>
          <a:solidFill>
            <a:srgbClr val="FFE699"/>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SPONSORS</a:t>
            </a:r>
          </a:p>
        </p:txBody>
      </p:sp>
      <p:cxnSp>
        <p:nvCxnSpPr>
          <p:cNvPr id="7" name="Straight Connector 6">
            <a:extLst>
              <a:ext uri="{FF2B5EF4-FFF2-40B4-BE49-F238E27FC236}">
                <a16:creationId xmlns:a16="http://schemas.microsoft.com/office/drawing/2014/main" id="{F82C7385-D8C6-F842-A60E-13CD3485D13F}"/>
              </a:ext>
            </a:extLst>
          </p:cNvPr>
          <p:cNvCxnSpPr>
            <a:cxnSpLocks/>
          </p:cNvCxnSpPr>
          <p:nvPr/>
        </p:nvCxnSpPr>
        <p:spPr>
          <a:xfrm>
            <a:off x="2374900" y="3429000"/>
            <a:ext cx="0" cy="5080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20121E5-91A4-8347-AB63-238421D925BB}"/>
              </a:ext>
            </a:extLst>
          </p:cNvPr>
          <p:cNvCxnSpPr>
            <a:cxnSpLocks/>
          </p:cNvCxnSpPr>
          <p:nvPr/>
        </p:nvCxnSpPr>
        <p:spPr>
          <a:xfrm>
            <a:off x="1435100"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9E8FE01-47DB-AB42-930F-193ADE88490F}"/>
              </a:ext>
            </a:extLst>
          </p:cNvPr>
          <p:cNvCxnSpPr>
            <a:cxnSpLocks/>
          </p:cNvCxnSpPr>
          <p:nvPr/>
        </p:nvCxnSpPr>
        <p:spPr>
          <a:xfrm>
            <a:off x="3340723"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0E8072F-207B-2147-BCD5-CADF6D62C9AE}"/>
              </a:ext>
            </a:extLst>
          </p:cNvPr>
          <p:cNvCxnSpPr>
            <a:cxnSpLocks/>
          </p:cNvCxnSpPr>
          <p:nvPr/>
        </p:nvCxnSpPr>
        <p:spPr>
          <a:xfrm>
            <a:off x="5246346"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46A8D7E9-761A-534C-8C36-68AC54B90491}"/>
              </a:ext>
            </a:extLst>
          </p:cNvPr>
          <p:cNvCxnSpPr>
            <a:cxnSpLocks/>
          </p:cNvCxnSpPr>
          <p:nvPr/>
        </p:nvCxnSpPr>
        <p:spPr>
          <a:xfrm>
            <a:off x="7151968"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727D663-8F38-CE4D-8ABC-5E7DB443D17F}"/>
              </a:ext>
            </a:extLst>
          </p:cNvPr>
          <p:cNvCxnSpPr>
            <a:cxnSpLocks/>
          </p:cNvCxnSpPr>
          <p:nvPr/>
        </p:nvCxnSpPr>
        <p:spPr>
          <a:xfrm>
            <a:off x="9057590" y="3932585"/>
            <a:ext cx="0" cy="55051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F1858A94-8673-4B41-9B97-BF75BF8EF522}"/>
              </a:ext>
            </a:extLst>
          </p:cNvPr>
          <p:cNvCxnSpPr/>
          <p:nvPr/>
        </p:nvCxnSpPr>
        <p:spPr>
          <a:xfrm>
            <a:off x="1422400" y="3937000"/>
            <a:ext cx="763524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FD05126E-6193-E54C-B4E1-552DB2B7E9A5}"/>
              </a:ext>
            </a:extLst>
          </p:cNvPr>
          <p:cNvCxnSpPr>
            <a:cxnSpLocks/>
          </p:cNvCxnSpPr>
          <p:nvPr/>
        </p:nvCxnSpPr>
        <p:spPr>
          <a:xfrm>
            <a:off x="2366368" y="3441700"/>
            <a:ext cx="3850967"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267470"/>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640918" cy="461665"/>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PROJECT ORGANIZATION CHART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ORGANIZATION CHART</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B11B18CE-FA37-104E-9FC4-D5C38722F595}"/>
              </a:ext>
            </a:extLst>
          </p:cNvPr>
          <p:cNvSpPr txBox="1"/>
          <p:nvPr/>
        </p:nvSpPr>
        <p:spPr>
          <a:xfrm>
            <a:off x="300447" y="822794"/>
            <a:ext cx="224292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TITLE</a:t>
            </a:r>
          </a:p>
        </p:txBody>
      </p:sp>
      <p:sp>
        <p:nvSpPr>
          <p:cNvPr id="16" name="AutoShape 167">
            <a:extLst>
              <a:ext uri="{FF2B5EF4-FFF2-40B4-BE49-F238E27FC236}">
                <a16:creationId xmlns:a16="http://schemas.microsoft.com/office/drawing/2014/main" id="{37D8B3FF-D0A2-D248-AEA6-8256488C432E}"/>
              </a:ext>
            </a:extLst>
          </p:cNvPr>
          <p:cNvSpPr>
            <a:spLocks noChangeArrowheads="1"/>
          </p:cNvSpPr>
          <p:nvPr/>
        </p:nvSpPr>
        <p:spPr bwMode="auto">
          <a:xfrm>
            <a:off x="657332"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CEO</a:t>
            </a:r>
            <a:endParaRPr lang="en-US" sz="1600" i="1" dirty="0">
              <a:effectLst/>
              <a:latin typeface="Times New Roman" panose="02020603050405020304" pitchFamily="18" charset="0"/>
              <a:ea typeface="Calibri" panose="020F0502020204030204" pitchFamily="34" charset="0"/>
            </a:endParaRPr>
          </a:p>
        </p:txBody>
      </p:sp>
      <p:sp>
        <p:nvSpPr>
          <p:cNvPr id="21" name="AutoShape 167">
            <a:extLst>
              <a:ext uri="{FF2B5EF4-FFF2-40B4-BE49-F238E27FC236}">
                <a16:creationId xmlns:a16="http://schemas.microsoft.com/office/drawing/2014/main" id="{E2B95551-1433-A445-A210-CE5BEDA1E8BC}"/>
              </a:ext>
            </a:extLst>
          </p:cNvPr>
          <p:cNvSpPr>
            <a:spLocks noChangeArrowheads="1"/>
          </p:cNvSpPr>
          <p:nvPr/>
        </p:nvSpPr>
        <p:spPr bwMode="auto">
          <a:xfrm>
            <a:off x="2554740"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VP of Marketing</a:t>
            </a:r>
            <a:endParaRPr lang="en-US" sz="1600" i="1" dirty="0">
              <a:effectLst/>
              <a:latin typeface="Times New Roman" panose="02020603050405020304" pitchFamily="18" charset="0"/>
              <a:ea typeface="Calibri" panose="020F0502020204030204" pitchFamily="34" charset="0"/>
            </a:endParaRPr>
          </a:p>
        </p:txBody>
      </p:sp>
      <p:sp>
        <p:nvSpPr>
          <p:cNvPr id="22" name="AutoShape 167">
            <a:extLst>
              <a:ext uri="{FF2B5EF4-FFF2-40B4-BE49-F238E27FC236}">
                <a16:creationId xmlns:a16="http://schemas.microsoft.com/office/drawing/2014/main" id="{C445B077-5CEC-FC41-ABAE-C8842FF71B92}"/>
              </a:ext>
            </a:extLst>
          </p:cNvPr>
          <p:cNvSpPr>
            <a:spLocks noChangeArrowheads="1"/>
          </p:cNvSpPr>
          <p:nvPr/>
        </p:nvSpPr>
        <p:spPr bwMode="auto">
          <a:xfrm>
            <a:off x="4450322" y="1848906"/>
            <a:ext cx="1529152" cy="548640"/>
          </a:xfrm>
          <a:prstGeom prst="roundRect">
            <a:avLst>
              <a:gd name="adj" fmla="val 10168"/>
            </a:avLst>
          </a:prstGeom>
          <a:solidFill>
            <a:srgbClr val="E0EA88"/>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Head of Accounting</a:t>
            </a:r>
            <a:endParaRPr lang="en-US" sz="1600" i="1" dirty="0">
              <a:effectLst/>
              <a:latin typeface="Times New Roman" panose="02020603050405020304" pitchFamily="18" charset="0"/>
              <a:ea typeface="Calibri" panose="020F0502020204030204" pitchFamily="34" charset="0"/>
            </a:endParaRPr>
          </a:p>
        </p:txBody>
      </p:sp>
      <p:sp>
        <p:nvSpPr>
          <p:cNvPr id="23" name="AutoShape 167">
            <a:extLst>
              <a:ext uri="{FF2B5EF4-FFF2-40B4-BE49-F238E27FC236}">
                <a16:creationId xmlns:a16="http://schemas.microsoft.com/office/drawing/2014/main" id="{2D38FACB-8824-F343-A7FD-DAC6D374D4DE}"/>
              </a:ext>
            </a:extLst>
          </p:cNvPr>
          <p:cNvSpPr>
            <a:spLocks noChangeArrowheads="1"/>
          </p:cNvSpPr>
          <p:nvPr/>
        </p:nvSpPr>
        <p:spPr bwMode="auto">
          <a:xfrm>
            <a:off x="8063527"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CEO</a:t>
            </a:r>
            <a:endParaRPr lang="en-US" sz="1600" i="1" dirty="0">
              <a:effectLst/>
              <a:latin typeface="Times New Roman" panose="02020603050405020304" pitchFamily="18" charset="0"/>
              <a:ea typeface="Calibri" panose="020F0502020204030204" pitchFamily="34" charset="0"/>
            </a:endParaRPr>
          </a:p>
        </p:txBody>
      </p:sp>
      <p:sp>
        <p:nvSpPr>
          <p:cNvPr id="24" name="AutoShape 167">
            <a:extLst>
              <a:ext uri="{FF2B5EF4-FFF2-40B4-BE49-F238E27FC236}">
                <a16:creationId xmlns:a16="http://schemas.microsoft.com/office/drawing/2014/main" id="{A322ED25-B13A-474F-AD19-6B19DE2264B1}"/>
              </a:ext>
            </a:extLst>
          </p:cNvPr>
          <p:cNvSpPr>
            <a:spLocks noChangeArrowheads="1"/>
          </p:cNvSpPr>
          <p:nvPr/>
        </p:nvSpPr>
        <p:spPr bwMode="auto">
          <a:xfrm>
            <a:off x="10001608"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VP of Marketing</a:t>
            </a:r>
            <a:endParaRPr lang="en-US" sz="1600" i="1" dirty="0">
              <a:effectLst/>
              <a:latin typeface="Times New Roman" panose="02020603050405020304" pitchFamily="18" charset="0"/>
              <a:ea typeface="Calibri" panose="020F0502020204030204" pitchFamily="34" charset="0"/>
            </a:endParaRPr>
          </a:p>
        </p:txBody>
      </p:sp>
      <p:sp>
        <p:nvSpPr>
          <p:cNvPr id="25" name="AutoShape 167">
            <a:extLst>
              <a:ext uri="{FF2B5EF4-FFF2-40B4-BE49-F238E27FC236}">
                <a16:creationId xmlns:a16="http://schemas.microsoft.com/office/drawing/2014/main" id="{A85C782B-3985-8445-9FA9-A574141C0CDB}"/>
              </a:ext>
            </a:extLst>
          </p:cNvPr>
          <p:cNvSpPr>
            <a:spLocks noChangeArrowheads="1"/>
          </p:cNvSpPr>
          <p:nvPr/>
        </p:nvSpPr>
        <p:spPr bwMode="auto">
          <a:xfrm>
            <a:off x="1575640" y="3144387"/>
            <a:ext cx="1529152" cy="548640"/>
          </a:xfrm>
          <a:prstGeom prst="roundRect">
            <a:avLst>
              <a:gd name="adj" fmla="val 10168"/>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Project Manager</a:t>
            </a:r>
            <a:endParaRPr lang="en-US" sz="1600" i="1" dirty="0">
              <a:effectLst/>
              <a:latin typeface="Times New Roman" panose="02020603050405020304" pitchFamily="18" charset="0"/>
              <a:ea typeface="Calibri" panose="020F0502020204030204" pitchFamily="34" charset="0"/>
            </a:endParaRPr>
          </a:p>
        </p:txBody>
      </p:sp>
      <p:sp>
        <p:nvSpPr>
          <p:cNvPr id="26" name="AutoShape 167">
            <a:extLst>
              <a:ext uri="{FF2B5EF4-FFF2-40B4-BE49-F238E27FC236}">
                <a16:creationId xmlns:a16="http://schemas.microsoft.com/office/drawing/2014/main" id="{BB8E3A41-09C9-F749-8551-02089013B99A}"/>
              </a:ext>
            </a:extLst>
          </p:cNvPr>
          <p:cNvSpPr>
            <a:spLocks noChangeArrowheads="1"/>
          </p:cNvSpPr>
          <p:nvPr/>
        </p:nvSpPr>
        <p:spPr bwMode="auto">
          <a:xfrm>
            <a:off x="65733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Art Director</a:t>
            </a:r>
            <a:endParaRPr lang="en-US" sz="1600" i="1" dirty="0">
              <a:effectLst/>
              <a:latin typeface="Times New Roman" panose="02020603050405020304" pitchFamily="18" charset="0"/>
              <a:ea typeface="Calibri" panose="020F0502020204030204" pitchFamily="34" charset="0"/>
            </a:endParaRPr>
          </a:p>
        </p:txBody>
      </p:sp>
      <p:sp>
        <p:nvSpPr>
          <p:cNvPr id="27" name="AutoShape 167">
            <a:extLst>
              <a:ext uri="{FF2B5EF4-FFF2-40B4-BE49-F238E27FC236}">
                <a16:creationId xmlns:a16="http://schemas.microsoft.com/office/drawing/2014/main" id="{D02F505D-0A68-7E49-B2C8-DD1515AD2DA8}"/>
              </a:ext>
            </a:extLst>
          </p:cNvPr>
          <p:cNvSpPr>
            <a:spLocks noChangeArrowheads="1"/>
          </p:cNvSpPr>
          <p:nvPr/>
        </p:nvSpPr>
        <p:spPr bwMode="auto">
          <a:xfrm>
            <a:off x="65733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Graphic Designer</a:t>
            </a:r>
            <a:endParaRPr lang="en-US" sz="1600" i="1" dirty="0">
              <a:effectLst/>
              <a:latin typeface="Times New Roman" panose="02020603050405020304" pitchFamily="18" charset="0"/>
              <a:ea typeface="Calibri" panose="020F0502020204030204" pitchFamily="34" charset="0"/>
            </a:endParaRPr>
          </a:p>
        </p:txBody>
      </p:sp>
      <p:sp>
        <p:nvSpPr>
          <p:cNvPr id="28" name="AutoShape 167">
            <a:extLst>
              <a:ext uri="{FF2B5EF4-FFF2-40B4-BE49-F238E27FC236}">
                <a16:creationId xmlns:a16="http://schemas.microsoft.com/office/drawing/2014/main" id="{935C45D4-3BDE-AF47-90BE-DA68CB4C30D3}"/>
              </a:ext>
            </a:extLst>
          </p:cNvPr>
          <p:cNvSpPr>
            <a:spLocks noChangeArrowheads="1"/>
          </p:cNvSpPr>
          <p:nvPr/>
        </p:nvSpPr>
        <p:spPr bwMode="auto">
          <a:xfrm>
            <a:off x="255474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Copy Lead</a:t>
            </a:r>
            <a:endParaRPr lang="en-US" sz="1600" i="1" dirty="0">
              <a:effectLst/>
              <a:latin typeface="Times New Roman" panose="02020603050405020304" pitchFamily="18" charset="0"/>
              <a:ea typeface="Calibri" panose="020F0502020204030204" pitchFamily="34" charset="0"/>
            </a:endParaRPr>
          </a:p>
        </p:txBody>
      </p:sp>
      <p:sp>
        <p:nvSpPr>
          <p:cNvPr id="29" name="AutoShape 167">
            <a:extLst>
              <a:ext uri="{FF2B5EF4-FFF2-40B4-BE49-F238E27FC236}">
                <a16:creationId xmlns:a16="http://schemas.microsoft.com/office/drawing/2014/main" id="{F6A2432C-9766-D142-8B10-01B36C3778F6}"/>
              </a:ext>
            </a:extLst>
          </p:cNvPr>
          <p:cNvSpPr>
            <a:spLocks noChangeArrowheads="1"/>
          </p:cNvSpPr>
          <p:nvPr/>
        </p:nvSpPr>
        <p:spPr bwMode="auto">
          <a:xfrm>
            <a:off x="255474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Copy Writer</a:t>
            </a:r>
            <a:endParaRPr lang="en-US" sz="1600" i="1" dirty="0">
              <a:effectLst/>
              <a:latin typeface="Times New Roman" panose="02020603050405020304" pitchFamily="18" charset="0"/>
              <a:ea typeface="Calibri" panose="020F0502020204030204" pitchFamily="34" charset="0"/>
            </a:endParaRPr>
          </a:p>
        </p:txBody>
      </p:sp>
      <p:sp>
        <p:nvSpPr>
          <p:cNvPr id="30" name="AutoShape 167">
            <a:extLst>
              <a:ext uri="{FF2B5EF4-FFF2-40B4-BE49-F238E27FC236}">
                <a16:creationId xmlns:a16="http://schemas.microsoft.com/office/drawing/2014/main" id="{9EDA4D2B-C60B-C14E-90D7-98EC4D3D42FD}"/>
              </a:ext>
            </a:extLst>
          </p:cNvPr>
          <p:cNvSpPr>
            <a:spLocks noChangeArrowheads="1"/>
          </p:cNvSpPr>
          <p:nvPr/>
        </p:nvSpPr>
        <p:spPr bwMode="auto">
          <a:xfrm>
            <a:off x="445032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Developer</a:t>
            </a:r>
            <a:endParaRPr lang="en-US" sz="1600" i="1" dirty="0">
              <a:effectLst/>
              <a:latin typeface="Times New Roman" panose="02020603050405020304" pitchFamily="18" charset="0"/>
              <a:ea typeface="Calibri" panose="020F0502020204030204" pitchFamily="34" charset="0"/>
            </a:endParaRPr>
          </a:p>
        </p:txBody>
      </p:sp>
      <p:sp>
        <p:nvSpPr>
          <p:cNvPr id="31" name="AutoShape 167">
            <a:extLst>
              <a:ext uri="{FF2B5EF4-FFF2-40B4-BE49-F238E27FC236}">
                <a16:creationId xmlns:a16="http://schemas.microsoft.com/office/drawing/2014/main" id="{65F2CAA5-EE03-8548-8614-0CFB788C6223}"/>
              </a:ext>
            </a:extLst>
          </p:cNvPr>
          <p:cNvSpPr>
            <a:spLocks noChangeArrowheads="1"/>
          </p:cNvSpPr>
          <p:nvPr/>
        </p:nvSpPr>
        <p:spPr bwMode="auto">
          <a:xfrm>
            <a:off x="445032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Tech Support</a:t>
            </a:r>
            <a:endParaRPr lang="en-US" sz="1600" i="1" dirty="0">
              <a:effectLst/>
              <a:latin typeface="Times New Roman" panose="02020603050405020304" pitchFamily="18" charset="0"/>
              <a:ea typeface="Calibri" panose="020F0502020204030204" pitchFamily="34" charset="0"/>
            </a:endParaRPr>
          </a:p>
        </p:txBody>
      </p:sp>
      <p:sp>
        <p:nvSpPr>
          <p:cNvPr id="32" name="AutoShape 167">
            <a:extLst>
              <a:ext uri="{FF2B5EF4-FFF2-40B4-BE49-F238E27FC236}">
                <a16:creationId xmlns:a16="http://schemas.microsoft.com/office/drawing/2014/main" id="{B389526A-0EB9-E341-9E3F-7DD312DFC74E}"/>
              </a:ext>
            </a:extLst>
          </p:cNvPr>
          <p:cNvSpPr>
            <a:spLocks noChangeArrowheads="1"/>
          </p:cNvSpPr>
          <p:nvPr/>
        </p:nvSpPr>
        <p:spPr bwMode="auto">
          <a:xfrm>
            <a:off x="634773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Marketing Lead</a:t>
            </a:r>
            <a:endParaRPr lang="en-US" sz="1600" i="1" dirty="0">
              <a:effectLst/>
              <a:latin typeface="Times New Roman" panose="02020603050405020304" pitchFamily="18" charset="0"/>
              <a:ea typeface="Calibri" panose="020F0502020204030204" pitchFamily="34" charset="0"/>
            </a:endParaRPr>
          </a:p>
        </p:txBody>
      </p:sp>
      <p:sp>
        <p:nvSpPr>
          <p:cNvPr id="37" name="AutoShape 167">
            <a:extLst>
              <a:ext uri="{FF2B5EF4-FFF2-40B4-BE49-F238E27FC236}">
                <a16:creationId xmlns:a16="http://schemas.microsoft.com/office/drawing/2014/main" id="{D3A7FD90-F507-2D40-8551-D94E49C7FC68}"/>
              </a:ext>
            </a:extLst>
          </p:cNvPr>
          <p:cNvSpPr>
            <a:spLocks noChangeArrowheads="1"/>
          </p:cNvSpPr>
          <p:nvPr/>
        </p:nvSpPr>
        <p:spPr bwMode="auto">
          <a:xfrm>
            <a:off x="634773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Marketing Ops</a:t>
            </a:r>
            <a:endParaRPr lang="en-US" sz="1600" i="1" dirty="0">
              <a:effectLst/>
              <a:latin typeface="Times New Roman" panose="02020603050405020304" pitchFamily="18" charset="0"/>
              <a:ea typeface="Calibri" panose="020F0502020204030204" pitchFamily="34" charset="0"/>
            </a:endParaRPr>
          </a:p>
        </p:txBody>
      </p:sp>
      <p:sp>
        <p:nvSpPr>
          <p:cNvPr id="38" name="AutoShape 167">
            <a:extLst>
              <a:ext uri="{FF2B5EF4-FFF2-40B4-BE49-F238E27FC236}">
                <a16:creationId xmlns:a16="http://schemas.microsoft.com/office/drawing/2014/main" id="{70461A0C-036F-4D4E-A08A-4121C821255D}"/>
              </a:ext>
            </a:extLst>
          </p:cNvPr>
          <p:cNvSpPr>
            <a:spLocks noChangeArrowheads="1"/>
          </p:cNvSpPr>
          <p:nvPr/>
        </p:nvSpPr>
        <p:spPr bwMode="auto">
          <a:xfrm>
            <a:off x="8249046"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Creative Strategist</a:t>
            </a:r>
            <a:endParaRPr lang="en-US" sz="1600" i="1" dirty="0">
              <a:effectLst/>
              <a:latin typeface="Times New Roman" panose="02020603050405020304" pitchFamily="18" charset="0"/>
              <a:ea typeface="Calibri" panose="020F0502020204030204" pitchFamily="34" charset="0"/>
            </a:endParaRPr>
          </a:p>
        </p:txBody>
      </p:sp>
      <p:sp>
        <p:nvSpPr>
          <p:cNvPr id="42" name="AutoShape 167">
            <a:extLst>
              <a:ext uri="{FF2B5EF4-FFF2-40B4-BE49-F238E27FC236}">
                <a16:creationId xmlns:a16="http://schemas.microsoft.com/office/drawing/2014/main" id="{DA4FDD27-46A8-124C-A47E-703965DA0E8B}"/>
              </a:ext>
            </a:extLst>
          </p:cNvPr>
          <p:cNvSpPr>
            <a:spLocks noChangeArrowheads="1"/>
          </p:cNvSpPr>
          <p:nvPr/>
        </p:nvSpPr>
        <p:spPr bwMode="auto">
          <a:xfrm>
            <a:off x="3526032" y="3144387"/>
            <a:ext cx="1529152" cy="548640"/>
          </a:xfrm>
          <a:prstGeom prst="rect">
            <a:avLst/>
          </a:prstGeom>
          <a:solidFill>
            <a:srgbClr val="E9CF9C"/>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Production</a:t>
            </a:r>
            <a:endParaRPr lang="en-US" sz="1600" i="1" dirty="0">
              <a:effectLst/>
              <a:latin typeface="Times New Roman" panose="02020603050405020304" pitchFamily="18" charset="0"/>
              <a:ea typeface="Calibri" panose="020F0502020204030204" pitchFamily="34" charset="0"/>
            </a:endParaRPr>
          </a:p>
        </p:txBody>
      </p:sp>
      <p:sp>
        <p:nvSpPr>
          <p:cNvPr id="43" name="AutoShape 167">
            <a:extLst>
              <a:ext uri="{FF2B5EF4-FFF2-40B4-BE49-F238E27FC236}">
                <a16:creationId xmlns:a16="http://schemas.microsoft.com/office/drawing/2014/main" id="{F3DBE90E-4101-CF46-A44F-D92957971050}"/>
              </a:ext>
            </a:extLst>
          </p:cNvPr>
          <p:cNvSpPr>
            <a:spLocks noChangeArrowheads="1"/>
          </p:cNvSpPr>
          <p:nvPr/>
        </p:nvSpPr>
        <p:spPr bwMode="auto">
          <a:xfrm>
            <a:off x="5452759" y="3144387"/>
            <a:ext cx="1529152" cy="548640"/>
          </a:xfrm>
          <a:prstGeom prst="rect">
            <a:avLst/>
          </a:prstGeom>
          <a:solidFill>
            <a:schemeClr val="accent2">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Site / Business Ops</a:t>
            </a:r>
            <a:endParaRPr lang="en-US" sz="1600"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18" name="Rectangle 17">
            <a:extLst>
              <a:ext uri="{FF2B5EF4-FFF2-40B4-BE49-F238E27FC236}">
                <a16:creationId xmlns:a16="http://schemas.microsoft.com/office/drawing/2014/main" id="{0EA9CFC8-3C8C-C243-B8E2-73AC6CD083D5}"/>
              </a:ext>
            </a:extLst>
          </p:cNvPr>
          <p:cNvSpPr/>
          <p:nvPr/>
        </p:nvSpPr>
        <p:spPr>
          <a:xfrm>
            <a:off x="7796289" y="1297159"/>
            <a:ext cx="4023360" cy="1441174"/>
          </a:xfrm>
          <a:prstGeom prst="rect">
            <a:avLst/>
          </a:prstGeom>
          <a:solidFill>
            <a:srgbClr val="FFE699"/>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SPONSORS</a:t>
            </a:r>
          </a:p>
        </p:txBody>
      </p:sp>
      <p:sp>
        <p:nvSpPr>
          <p:cNvPr id="17" name="Rectangle 16">
            <a:extLst>
              <a:ext uri="{FF2B5EF4-FFF2-40B4-BE49-F238E27FC236}">
                <a16:creationId xmlns:a16="http://schemas.microsoft.com/office/drawing/2014/main" id="{82CEAD3C-80C3-7343-89B7-89B9A1D3DFCC}"/>
              </a:ext>
            </a:extLst>
          </p:cNvPr>
          <p:cNvSpPr/>
          <p:nvPr/>
        </p:nvSpPr>
        <p:spPr>
          <a:xfrm>
            <a:off x="359063" y="1297159"/>
            <a:ext cx="6017986" cy="1441174"/>
          </a:xfrm>
          <a:prstGeom prst="rect">
            <a:avLst/>
          </a:prstGeom>
          <a:solidFill>
            <a:srgbClr val="FFF2CC"/>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STEERING COMMITTEE</a:t>
            </a: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ORGANIZATION CHART   |   ELEMENTS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504759"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COPY + PASTE  ICONS</a:t>
            </a:r>
          </a:p>
        </p:txBody>
      </p:sp>
      <p:cxnSp>
        <p:nvCxnSpPr>
          <p:cNvPr id="8" name="Straight Connector 7">
            <a:extLst>
              <a:ext uri="{FF2B5EF4-FFF2-40B4-BE49-F238E27FC236}">
                <a16:creationId xmlns:a16="http://schemas.microsoft.com/office/drawing/2014/main" id="{ED98FECD-3130-0E4D-8CA6-F18A721B6691}"/>
              </a:ext>
            </a:extLst>
          </p:cNvPr>
          <p:cNvCxnSpPr>
            <a:cxnSpLocks/>
          </p:cNvCxnSpPr>
          <p:nvPr/>
        </p:nvCxnSpPr>
        <p:spPr>
          <a:xfrm>
            <a:off x="2374900" y="3429000"/>
            <a:ext cx="0" cy="5080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CE09008-4378-6445-956D-43227501BE67}"/>
              </a:ext>
            </a:extLst>
          </p:cNvPr>
          <p:cNvCxnSpPr>
            <a:cxnSpLocks/>
          </p:cNvCxnSpPr>
          <p:nvPr/>
        </p:nvCxnSpPr>
        <p:spPr>
          <a:xfrm>
            <a:off x="1435100"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65CBA7C-0744-AB46-875A-C9AA23BBF3A1}"/>
              </a:ext>
            </a:extLst>
          </p:cNvPr>
          <p:cNvCxnSpPr>
            <a:cxnSpLocks/>
          </p:cNvCxnSpPr>
          <p:nvPr/>
        </p:nvCxnSpPr>
        <p:spPr>
          <a:xfrm>
            <a:off x="3340723"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BD66A72-8411-004F-9B6C-6A2CF3A6DA8A}"/>
              </a:ext>
            </a:extLst>
          </p:cNvPr>
          <p:cNvCxnSpPr>
            <a:cxnSpLocks/>
          </p:cNvCxnSpPr>
          <p:nvPr/>
        </p:nvCxnSpPr>
        <p:spPr>
          <a:xfrm>
            <a:off x="5246346"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E20B726-0853-244A-8C59-EF1E803D8B90}"/>
              </a:ext>
            </a:extLst>
          </p:cNvPr>
          <p:cNvCxnSpPr>
            <a:cxnSpLocks/>
          </p:cNvCxnSpPr>
          <p:nvPr/>
        </p:nvCxnSpPr>
        <p:spPr>
          <a:xfrm>
            <a:off x="7151968"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1D64852-464D-184F-AF01-DDF2E495D3A1}"/>
              </a:ext>
            </a:extLst>
          </p:cNvPr>
          <p:cNvCxnSpPr>
            <a:cxnSpLocks/>
          </p:cNvCxnSpPr>
          <p:nvPr/>
        </p:nvCxnSpPr>
        <p:spPr>
          <a:xfrm>
            <a:off x="9057590" y="3932585"/>
            <a:ext cx="0" cy="55051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06E5F50-F4C3-8C40-B79C-6A9E437D9053}"/>
              </a:ext>
            </a:extLst>
          </p:cNvPr>
          <p:cNvCxnSpPr/>
          <p:nvPr/>
        </p:nvCxnSpPr>
        <p:spPr>
          <a:xfrm>
            <a:off x="1422400" y="3937000"/>
            <a:ext cx="763524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396FE94-7F81-CA47-A9A7-497C673E40AC}"/>
              </a:ext>
            </a:extLst>
          </p:cNvPr>
          <p:cNvCxnSpPr>
            <a:cxnSpLocks/>
          </p:cNvCxnSpPr>
          <p:nvPr/>
        </p:nvCxnSpPr>
        <p:spPr>
          <a:xfrm>
            <a:off x="2366368" y="3441700"/>
            <a:ext cx="3850967"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AutoShape 167">
            <a:extLst>
              <a:ext uri="{FF2B5EF4-FFF2-40B4-BE49-F238E27FC236}">
                <a16:creationId xmlns:a16="http://schemas.microsoft.com/office/drawing/2014/main" id="{964CB559-2D6A-AD4B-9AF6-A03F73FABA38}"/>
              </a:ext>
            </a:extLst>
          </p:cNvPr>
          <p:cNvSpPr>
            <a:spLocks noChangeArrowheads="1"/>
          </p:cNvSpPr>
          <p:nvPr/>
        </p:nvSpPr>
        <p:spPr bwMode="auto">
          <a:xfrm>
            <a:off x="657332"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effectLst/>
              <a:latin typeface="Times New Roman" panose="02020603050405020304" pitchFamily="18" charset="0"/>
              <a:ea typeface="Calibri" panose="020F0502020204030204" pitchFamily="34" charset="0"/>
            </a:endParaRPr>
          </a:p>
        </p:txBody>
      </p:sp>
      <p:sp>
        <p:nvSpPr>
          <p:cNvPr id="20" name="AutoShape 167">
            <a:extLst>
              <a:ext uri="{FF2B5EF4-FFF2-40B4-BE49-F238E27FC236}">
                <a16:creationId xmlns:a16="http://schemas.microsoft.com/office/drawing/2014/main" id="{843EAE95-EF78-784B-B762-4846D27F99FF}"/>
              </a:ext>
            </a:extLst>
          </p:cNvPr>
          <p:cNvSpPr>
            <a:spLocks noChangeArrowheads="1"/>
          </p:cNvSpPr>
          <p:nvPr/>
        </p:nvSpPr>
        <p:spPr bwMode="auto">
          <a:xfrm>
            <a:off x="2554740"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1" name="AutoShape 167">
            <a:extLst>
              <a:ext uri="{FF2B5EF4-FFF2-40B4-BE49-F238E27FC236}">
                <a16:creationId xmlns:a16="http://schemas.microsoft.com/office/drawing/2014/main" id="{DAB09B56-62C3-2443-919D-3FAC9FEEFEF6}"/>
              </a:ext>
            </a:extLst>
          </p:cNvPr>
          <p:cNvSpPr>
            <a:spLocks noChangeArrowheads="1"/>
          </p:cNvSpPr>
          <p:nvPr/>
        </p:nvSpPr>
        <p:spPr bwMode="auto">
          <a:xfrm>
            <a:off x="4450322" y="1848906"/>
            <a:ext cx="1529152" cy="548640"/>
          </a:xfrm>
          <a:prstGeom prst="roundRect">
            <a:avLst>
              <a:gd name="adj" fmla="val 10168"/>
            </a:avLst>
          </a:prstGeom>
          <a:solidFill>
            <a:srgbClr val="E0EA88"/>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2" name="AutoShape 167">
            <a:extLst>
              <a:ext uri="{FF2B5EF4-FFF2-40B4-BE49-F238E27FC236}">
                <a16:creationId xmlns:a16="http://schemas.microsoft.com/office/drawing/2014/main" id="{62F2172E-651F-8B48-AA47-1890C6A8DC7F}"/>
              </a:ext>
            </a:extLst>
          </p:cNvPr>
          <p:cNvSpPr>
            <a:spLocks noChangeArrowheads="1"/>
          </p:cNvSpPr>
          <p:nvPr/>
        </p:nvSpPr>
        <p:spPr bwMode="auto">
          <a:xfrm>
            <a:off x="8063527"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3" name="AutoShape 167">
            <a:extLst>
              <a:ext uri="{FF2B5EF4-FFF2-40B4-BE49-F238E27FC236}">
                <a16:creationId xmlns:a16="http://schemas.microsoft.com/office/drawing/2014/main" id="{2B010948-8D16-F14C-ADEF-6C3A421D3E8E}"/>
              </a:ext>
            </a:extLst>
          </p:cNvPr>
          <p:cNvSpPr>
            <a:spLocks noChangeArrowheads="1"/>
          </p:cNvSpPr>
          <p:nvPr/>
        </p:nvSpPr>
        <p:spPr bwMode="auto">
          <a:xfrm>
            <a:off x="10001608"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4" name="AutoShape 167">
            <a:extLst>
              <a:ext uri="{FF2B5EF4-FFF2-40B4-BE49-F238E27FC236}">
                <a16:creationId xmlns:a16="http://schemas.microsoft.com/office/drawing/2014/main" id="{C29C0BDE-AE8E-EC44-B21A-19262B86514F}"/>
              </a:ext>
            </a:extLst>
          </p:cNvPr>
          <p:cNvSpPr>
            <a:spLocks noChangeArrowheads="1"/>
          </p:cNvSpPr>
          <p:nvPr/>
        </p:nvSpPr>
        <p:spPr bwMode="auto">
          <a:xfrm>
            <a:off x="1575640" y="3144387"/>
            <a:ext cx="1529152" cy="548640"/>
          </a:xfrm>
          <a:prstGeom prst="roundRect">
            <a:avLst>
              <a:gd name="adj" fmla="val 10168"/>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5" name="AutoShape 167">
            <a:extLst>
              <a:ext uri="{FF2B5EF4-FFF2-40B4-BE49-F238E27FC236}">
                <a16:creationId xmlns:a16="http://schemas.microsoft.com/office/drawing/2014/main" id="{9A32D4E5-0288-864C-B1C3-5CEAE0D8DCCB}"/>
              </a:ext>
            </a:extLst>
          </p:cNvPr>
          <p:cNvSpPr>
            <a:spLocks noChangeArrowheads="1"/>
          </p:cNvSpPr>
          <p:nvPr/>
        </p:nvSpPr>
        <p:spPr bwMode="auto">
          <a:xfrm>
            <a:off x="65733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6" name="AutoShape 167">
            <a:extLst>
              <a:ext uri="{FF2B5EF4-FFF2-40B4-BE49-F238E27FC236}">
                <a16:creationId xmlns:a16="http://schemas.microsoft.com/office/drawing/2014/main" id="{CCBCA837-E64A-1345-A5DC-F6F28B7A708A}"/>
              </a:ext>
            </a:extLst>
          </p:cNvPr>
          <p:cNvSpPr>
            <a:spLocks noChangeArrowheads="1"/>
          </p:cNvSpPr>
          <p:nvPr/>
        </p:nvSpPr>
        <p:spPr bwMode="auto">
          <a:xfrm>
            <a:off x="65733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7" name="AutoShape 167">
            <a:extLst>
              <a:ext uri="{FF2B5EF4-FFF2-40B4-BE49-F238E27FC236}">
                <a16:creationId xmlns:a16="http://schemas.microsoft.com/office/drawing/2014/main" id="{DA1E84FB-E16E-0C4D-BA9D-CA02C7247EE5}"/>
              </a:ext>
            </a:extLst>
          </p:cNvPr>
          <p:cNvSpPr>
            <a:spLocks noChangeArrowheads="1"/>
          </p:cNvSpPr>
          <p:nvPr/>
        </p:nvSpPr>
        <p:spPr bwMode="auto">
          <a:xfrm>
            <a:off x="255474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8" name="AutoShape 167">
            <a:extLst>
              <a:ext uri="{FF2B5EF4-FFF2-40B4-BE49-F238E27FC236}">
                <a16:creationId xmlns:a16="http://schemas.microsoft.com/office/drawing/2014/main" id="{C6EB2CEC-2590-5148-9219-326F37D83025}"/>
              </a:ext>
            </a:extLst>
          </p:cNvPr>
          <p:cNvSpPr>
            <a:spLocks noChangeArrowheads="1"/>
          </p:cNvSpPr>
          <p:nvPr/>
        </p:nvSpPr>
        <p:spPr bwMode="auto">
          <a:xfrm>
            <a:off x="255474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9" name="AutoShape 167">
            <a:extLst>
              <a:ext uri="{FF2B5EF4-FFF2-40B4-BE49-F238E27FC236}">
                <a16:creationId xmlns:a16="http://schemas.microsoft.com/office/drawing/2014/main" id="{9F4BEBCD-F527-D946-9B33-ADD3F1C1445B}"/>
              </a:ext>
            </a:extLst>
          </p:cNvPr>
          <p:cNvSpPr>
            <a:spLocks noChangeArrowheads="1"/>
          </p:cNvSpPr>
          <p:nvPr/>
        </p:nvSpPr>
        <p:spPr bwMode="auto">
          <a:xfrm>
            <a:off x="445032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0" name="AutoShape 167">
            <a:extLst>
              <a:ext uri="{FF2B5EF4-FFF2-40B4-BE49-F238E27FC236}">
                <a16:creationId xmlns:a16="http://schemas.microsoft.com/office/drawing/2014/main" id="{F23EA8B3-BB67-5D4C-B9ED-8EFF3658B71D}"/>
              </a:ext>
            </a:extLst>
          </p:cNvPr>
          <p:cNvSpPr>
            <a:spLocks noChangeArrowheads="1"/>
          </p:cNvSpPr>
          <p:nvPr/>
        </p:nvSpPr>
        <p:spPr bwMode="auto">
          <a:xfrm>
            <a:off x="445032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1" name="AutoShape 167">
            <a:extLst>
              <a:ext uri="{FF2B5EF4-FFF2-40B4-BE49-F238E27FC236}">
                <a16:creationId xmlns:a16="http://schemas.microsoft.com/office/drawing/2014/main" id="{3FB9526C-E40E-5946-9A70-A66D22BA9185}"/>
              </a:ext>
            </a:extLst>
          </p:cNvPr>
          <p:cNvSpPr>
            <a:spLocks noChangeArrowheads="1"/>
          </p:cNvSpPr>
          <p:nvPr/>
        </p:nvSpPr>
        <p:spPr bwMode="auto">
          <a:xfrm>
            <a:off x="634773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2" name="AutoShape 167">
            <a:extLst>
              <a:ext uri="{FF2B5EF4-FFF2-40B4-BE49-F238E27FC236}">
                <a16:creationId xmlns:a16="http://schemas.microsoft.com/office/drawing/2014/main" id="{323B4C44-18C3-654B-A196-8EBB220751EE}"/>
              </a:ext>
            </a:extLst>
          </p:cNvPr>
          <p:cNvSpPr>
            <a:spLocks noChangeArrowheads="1"/>
          </p:cNvSpPr>
          <p:nvPr/>
        </p:nvSpPr>
        <p:spPr bwMode="auto">
          <a:xfrm>
            <a:off x="634773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3" name="AutoShape 167">
            <a:extLst>
              <a:ext uri="{FF2B5EF4-FFF2-40B4-BE49-F238E27FC236}">
                <a16:creationId xmlns:a16="http://schemas.microsoft.com/office/drawing/2014/main" id="{CE588850-E625-F94D-993E-20E2074AFE25}"/>
              </a:ext>
            </a:extLst>
          </p:cNvPr>
          <p:cNvSpPr>
            <a:spLocks noChangeArrowheads="1"/>
          </p:cNvSpPr>
          <p:nvPr/>
        </p:nvSpPr>
        <p:spPr bwMode="auto">
          <a:xfrm>
            <a:off x="8249046"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4" name="AutoShape 167">
            <a:extLst>
              <a:ext uri="{FF2B5EF4-FFF2-40B4-BE49-F238E27FC236}">
                <a16:creationId xmlns:a16="http://schemas.microsoft.com/office/drawing/2014/main" id="{ADCCE7A7-4115-A24F-A20F-4BBED928A0C8}"/>
              </a:ext>
            </a:extLst>
          </p:cNvPr>
          <p:cNvSpPr>
            <a:spLocks noChangeArrowheads="1"/>
          </p:cNvSpPr>
          <p:nvPr/>
        </p:nvSpPr>
        <p:spPr bwMode="auto">
          <a:xfrm>
            <a:off x="3526032" y="3144387"/>
            <a:ext cx="1529152" cy="548640"/>
          </a:xfrm>
          <a:prstGeom prst="rect">
            <a:avLst/>
          </a:prstGeom>
          <a:solidFill>
            <a:srgbClr val="E9CF9C"/>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5" name="AutoShape 167">
            <a:extLst>
              <a:ext uri="{FF2B5EF4-FFF2-40B4-BE49-F238E27FC236}">
                <a16:creationId xmlns:a16="http://schemas.microsoft.com/office/drawing/2014/main" id="{F821E7FC-B3D4-7145-9F84-D000743027CF}"/>
              </a:ext>
            </a:extLst>
          </p:cNvPr>
          <p:cNvSpPr>
            <a:spLocks noChangeArrowheads="1"/>
          </p:cNvSpPr>
          <p:nvPr/>
        </p:nvSpPr>
        <p:spPr bwMode="auto">
          <a:xfrm>
            <a:off x="5452759" y="3144387"/>
            <a:ext cx="1529152" cy="548640"/>
          </a:xfrm>
          <a:prstGeom prst="rect">
            <a:avLst/>
          </a:prstGeom>
          <a:solidFill>
            <a:schemeClr val="accent2">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cxnSp>
        <p:nvCxnSpPr>
          <p:cNvPr id="36" name="Straight Connector 35">
            <a:extLst>
              <a:ext uri="{FF2B5EF4-FFF2-40B4-BE49-F238E27FC236}">
                <a16:creationId xmlns:a16="http://schemas.microsoft.com/office/drawing/2014/main" id="{EA02A470-952B-D64F-9555-14ECEBE04B84}"/>
              </a:ext>
            </a:extLst>
          </p:cNvPr>
          <p:cNvCxnSpPr>
            <a:cxnSpLocks/>
          </p:cNvCxnSpPr>
          <p:nvPr/>
        </p:nvCxnSpPr>
        <p:spPr>
          <a:xfrm>
            <a:off x="10014931" y="3932585"/>
            <a:ext cx="0" cy="1172799"/>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CE74880-7AEE-7641-BEFD-B808983B8A1D}"/>
              </a:ext>
            </a:extLst>
          </p:cNvPr>
          <p:cNvCxnSpPr>
            <a:cxnSpLocks/>
          </p:cNvCxnSpPr>
          <p:nvPr/>
        </p:nvCxnSpPr>
        <p:spPr>
          <a:xfrm>
            <a:off x="10001608" y="3581400"/>
            <a:ext cx="1110892"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Elbow Connector 38">
            <a:extLst>
              <a:ext uri="{FF2B5EF4-FFF2-40B4-BE49-F238E27FC236}">
                <a16:creationId xmlns:a16="http://schemas.microsoft.com/office/drawing/2014/main" id="{EEBEEE61-0524-B848-95F3-E8B8D8887733}"/>
              </a:ext>
            </a:extLst>
          </p:cNvPr>
          <p:cNvCxnSpPr/>
          <p:nvPr/>
        </p:nvCxnSpPr>
        <p:spPr>
          <a:xfrm rot="16200000" flipH="1">
            <a:off x="10037013" y="4436572"/>
            <a:ext cx="2214215" cy="1206240"/>
          </a:xfrm>
          <a:prstGeom prst="bentConnector3">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Organization-Chart-Template_PowerPoint" id="{D06F952D-623B-D24E-8125-90C83BBEF5E6}" vid="{0BF21371-2325-C042-B5FC-18BC616288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IC-Project-Organization-Chart-Template_PowerPoint</Template>
  <TotalTime>0</TotalTime>
  <Words>243</Words>
  <Application>Microsoft Office PowerPoint</Application>
  <PresentationFormat>Widescreen</PresentationFormat>
  <Paragraphs>83</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2021-05-21T16:46:09Z</dcterms:created>
  <dcterms:modified xsi:type="dcterms:W3CDTF">2021-05-21T16:46:29Z</dcterms:modified>
</cp:coreProperties>
</file>