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342" r:id="rId2"/>
    <p:sldId id="316" r:id="rId3"/>
    <p:sldId id="349" r:id="rId4"/>
    <p:sldId id="352"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9FB"/>
    <a:srgbClr val="FFDE4C"/>
    <a:srgbClr val="F0A622"/>
    <a:srgbClr val="4CEDF0"/>
    <a:srgbClr val="EAEEF3"/>
    <a:srgbClr val="00BD32"/>
    <a:srgbClr val="E3EAF6"/>
    <a:srgbClr val="5B7191"/>
    <a:srgbClr val="CDD5DD"/>
    <a:srgbClr val="7485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48" autoAdjust="0"/>
    <p:restoredTop sz="86447"/>
  </p:normalViewPr>
  <p:slideViewPr>
    <p:cSldViewPr snapToGrid="0" snapToObjects="1">
      <p:cViewPr>
        <p:scale>
          <a:sx n="171" d="100"/>
          <a:sy n="171" d="100"/>
        </p:scale>
        <p:origin x="84" y="-84"/>
      </p:cViewPr>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 Id="rId4"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6/29/2021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464897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028810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6/29/2021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6/29/2021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6/29/2021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6/29/2021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6/29/2021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6/29/2021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6/29/2021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it.ly/3A7S8To"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DB138764-CD00-0E4A-A2DD-F583AF2D1771}"/>
              </a:ext>
            </a:extLst>
          </p:cNvPr>
          <p:cNvGrpSpPr/>
          <p:nvPr/>
        </p:nvGrpSpPr>
        <p:grpSpPr>
          <a:xfrm>
            <a:off x="7203068" y="-14628"/>
            <a:ext cx="5724680" cy="6219640"/>
            <a:chOff x="7203068" y="-14628"/>
            <a:chExt cx="5724680" cy="6219640"/>
          </a:xfrm>
        </p:grpSpPr>
        <p:sp>
          <p:nvSpPr>
            <p:cNvPr id="39" name="Triangle 38">
              <a:extLst>
                <a:ext uri="{FF2B5EF4-FFF2-40B4-BE49-F238E27FC236}">
                  <a16:creationId xmlns:a16="http://schemas.microsoft.com/office/drawing/2014/main" id="{361D126C-C8C9-4E49-BC23-E5F065507693}"/>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66B8BB62-DFAB-0C42-A295-143651A140F0}"/>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28E50E58-98D9-414E-9E9A-6E596FC717AB}"/>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CDD3B22E-2704-5E4F-94DC-A08936DD8533}"/>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8A629ADE-20CA-AD42-88C2-39F2F76ACF51}"/>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160B7986-5272-A447-8A9F-DA32B05BE5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7DB19CAC-E08A-5342-A360-848503E993FE}"/>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38EBFCFD-605E-5A42-B4AC-958837FE84BC}"/>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412B0A6A-B241-E840-A0FB-4829216ED7A1}"/>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F03C8FE8-67DD-D049-AAC3-E61BA780CBE2}"/>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4FA5B15C-7B47-4445-888C-73FD4ACFF6E6}"/>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5D254613-1E1E-B14A-8A3E-EF61120C178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42F04A0A-6709-E34E-B8BE-9286548BC08E}"/>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C5BDA9C9-2A2B-5648-97E6-22CAC6F6A6BD}"/>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7270D016-11A9-DD45-A873-86FE1BFECDA2}"/>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E221F398-9C64-7F4B-A5B7-92AA0F22C094}"/>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FD5F0136-25E0-764E-A461-1AED7859FAE2}"/>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0194CD26-3F27-AB47-89A6-CC9FC9822585}"/>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DB3BB929-8CD6-6848-903C-E85B9DBD3E4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C3ED5CA8-D214-2E42-BAB6-1CC63C93F0DC}"/>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B15AAE53-1BB2-F745-9EAB-DCEC7E3FEA3D}"/>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5EC0F13F-07F2-574E-94CF-D0F18E5D2C09}"/>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4F438356-8B65-1B49-91F8-57C5F7713CD8}"/>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5E216E66-080E-584A-96DB-A7CCA7C0024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40EEFB1-8A25-994B-B56F-5B936A77E1C6}"/>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930BB49A-F16A-5240-AB93-C9BEB143D3E1}"/>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riangle 64">
              <a:extLst>
                <a:ext uri="{FF2B5EF4-FFF2-40B4-BE49-F238E27FC236}">
                  <a16:creationId xmlns:a16="http://schemas.microsoft.com/office/drawing/2014/main" id="{3B837B0D-C3C0-F74E-AC5D-BF2CA1DCFFE3}"/>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308444" y="222631"/>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CONSTRUCTION PROJECT EXECUTION PLAN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CONSTRUCTION PROJECT EXECUTION PLAN TEMPLATE</a:t>
            </a:r>
            <a:endParaRPr lang="en-US" dirty="0">
              <a:solidFill>
                <a:schemeClr val="bg1"/>
              </a:solidFill>
              <a:latin typeface="Century Gothic" panose="020B0502020202020204" pitchFamily="34" charset="0"/>
              <a:ea typeface="Arial" charset="0"/>
              <a:cs typeface="Arial" charset="0"/>
            </a:endParaRPr>
          </a:p>
        </p:txBody>
      </p:sp>
      <p:sp>
        <p:nvSpPr>
          <p:cNvPr id="92" name="TextBox 91">
            <a:extLst>
              <a:ext uri="{FF2B5EF4-FFF2-40B4-BE49-F238E27FC236}">
                <a16:creationId xmlns:a16="http://schemas.microsoft.com/office/drawing/2014/main" id="{15002CF0-EA59-CE43-9D0C-B9955C66D425}"/>
              </a:ext>
            </a:extLst>
          </p:cNvPr>
          <p:cNvSpPr txBox="1"/>
          <p:nvPr/>
        </p:nvSpPr>
        <p:spPr>
          <a:xfrm>
            <a:off x="365018" y="1234081"/>
            <a:ext cx="11221474" cy="707886"/>
          </a:xfrm>
          <a:prstGeom prst="rect">
            <a:avLst/>
          </a:prstGeom>
          <a:noFill/>
        </p:spPr>
        <p:txBody>
          <a:bodyPr wrap="square" rtlCol="0">
            <a:spAutoFit/>
          </a:bodyPr>
          <a:lstStyle/>
          <a:p>
            <a:r>
              <a:rPr lang="en-US" sz="4000" dirty="0">
                <a:latin typeface="Century Gothic" panose="020B0502020202020204" pitchFamily="34" charset="0"/>
              </a:rPr>
              <a:t>PROJECT NAME</a:t>
            </a:r>
          </a:p>
        </p:txBody>
      </p:sp>
      <p:cxnSp>
        <p:nvCxnSpPr>
          <p:cNvPr id="94" name="Straight Connector 93">
            <a:extLst>
              <a:ext uri="{FF2B5EF4-FFF2-40B4-BE49-F238E27FC236}">
                <a16:creationId xmlns:a16="http://schemas.microsoft.com/office/drawing/2014/main" id="{CA3131A8-9212-A843-9129-EE771E22C0FA}"/>
              </a:ext>
            </a:extLst>
          </p:cNvPr>
          <p:cNvCxnSpPr>
            <a:cxnSpLocks/>
          </p:cNvCxnSpPr>
          <p:nvPr/>
        </p:nvCxnSpPr>
        <p:spPr>
          <a:xfrm>
            <a:off x="473711" y="1995592"/>
            <a:ext cx="11070972"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99" name="Table 98">
            <a:extLst>
              <a:ext uri="{FF2B5EF4-FFF2-40B4-BE49-F238E27FC236}">
                <a16:creationId xmlns:a16="http://schemas.microsoft.com/office/drawing/2014/main" id="{F1C66BDD-8EC0-3448-9FF6-50A7B51194A2}"/>
              </a:ext>
            </a:extLst>
          </p:cNvPr>
          <p:cNvGraphicFramePr>
            <a:graphicFrameLocks noGrp="1"/>
          </p:cNvGraphicFramePr>
          <p:nvPr>
            <p:extLst>
              <p:ext uri="{D42A27DB-BD31-4B8C-83A1-F6EECF244321}">
                <p14:modId xmlns:p14="http://schemas.microsoft.com/office/powerpoint/2010/main" val="4239327430"/>
              </p:ext>
            </p:extLst>
          </p:nvPr>
        </p:nvGraphicFramePr>
        <p:xfrm>
          <a:off x="483419" y="5571765"/>
          <a:ext cx="6650076" cy="548640"/>
        </p:xfrm>
        <a:graphic>
          <a:graphicData uri="http://schemas.openxmlformats.org/drawingml/2006/table">
            <a:tbl>
              <a:tblPr firstRow="1" firstCol="1" bandRow="1">
                <a:tableStyleId>{5C22544A-7EE6-4342-B048-85BDC9FD1C3A}</a:tableStyleId>
              </a:tblPr>
              <a:tblGrid>
                <a:gridCol w="1186356">
                  <a:extLst>
                    <a:ext uri="{9D8B030D-6E8A-4147-A177-3AD203B41FA5}">
                      <a16:colId xmlns:a16="http://schemas.microsoft.com/office/drawing/2014/main" val="690628749"/>
                    </a:ext>
                  </a:extLst>
                </a:gridCol>
                <a:gridCol w="3051313">
                  <a:extLst>
                    <a:ext uri="{9D8B030D-6E8A-4147-A177-3AD203B41FA5}">
                      <a16:colId xmlns:a16="http://schemas.microsoft.com/office/drawing/2014/main" val="3049906053"/>
                    </a:ext>
                  </a:extLst>
                </a:gridCol>
                <a:gridCol w="785191">
                  <a:extLst>
                    <a:ext uri="{9D8B030D-6E8A-4147-A177-3AD203B41FA5}">
                      <a16:colId xmlns:a16="http://schemas.microsoft.com/office/drawing/2014/main" val="4260011339"/>
                    </a:ext>
                  </a:extLst>
                </a:gridCol>
                <a:gridCol w="1627216">
                  <a:extLst>
                    <a:ext uri="{9D8B030D-6E8A-4147-A177-3AD203B41FA5}">
                      <a16:colId xmlns:a16="http://schemas.microsoft.com/office/drawing/2014/main" val="1259121771"/>
                    </a:ext>
                  </a:extLst>
                </a:gridCol>
              </a:tblGrid>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PROJECT MANAGER</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START 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OVERALL PROGRESS</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END 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2659922558"/>
                  </a:ext>
                </a:extLst>
              </a:tr>
            </a:tbl>
          </a:graphicData>
        </a:graphic>
      </p:graphicFrame>
      <p:sp>
        <p:nvSpPr>
          <p:cNvPr id="67" name="TextBox 66">
            <a:extLst>
              <a:ext uri="{FF2B5EF4-FFF2-40B4-BE49-F238E27FC236}">
                <a16:creationId xmlns:a16="http://schemas.microsoft.com/office/drawing/2014/main" id="{431AE0A8-88C7-0248-B58C-D7A750744F6A}"/>
              </a:ext>
            </a:extLst>
          </p:cNvPr>
          <p:cNvSpPr txBox="1"/>
          <p:nvPr/>
        </p:nvSpPr>
        <p:spPr>
          <a:xfrm>
            <a:off x="337442" y="2154494"/>
            <a:ext cx="2793384" cy="369332"/>
          </a:xfrm>
          <a:prstGeom prst="rect">
            <a:avLst/>
          </a:prstGeom>
          <a:noFill/>
        </p:spPr>
        <p:txBody>
          <a:bodyPr wrap="square" rtlCol="0">
            <a:spAutoFit/>
          </a:bodyPr>
          <a:lstStyle/>
          <a:p>
            <a:r>
              <a:rPr lang="en-US" dirty="0">
                <a:latin typeface="Century Gothic" panose="020B0502020202020204" pitchFamily="34" charset="0"/>
              </a:rPr>
              <a:t>PROJECT DELIVERABLE</a:t>
            </a:r>
          </a:p>
        </p:txBody>
      </p:sp>
      <p:sp>
        <p:nvSpPr>
          <p:cNvPr id="3" name="TextBox 2">
            <a:extLst>
              <a:ext uri="{FF2B5EF4-FFF2-40B4-BE49-F238E27FC236}">
                <a16:creationId xmlns:a16="http://schemas.microsoft.com/office/drawing/2014/main" id="{27268191-3B48-9745-8B95-D3D22D2890EF}"/>
              </a:ext>
            </a:extLst>
          </p:cNvPr>
          <p:cNvSpPr txBox="1"/>
          <p:nvPr/>
        </p:nvSpPr>
        <p:spPr>
          <a:xfrm>
            <a:off x="434591" y="2548612"/>
            <a:ext cx="7406640" cy="914400"/>
          </a:xfrm>
          <a:prstGeom prst="rect">
            <a:avLst/>
          </a:prstGeom>
          <a:solidFill>
            <a:schemeClr val="bg1"/>
          </a:solidFill>
        </p:spPr>
        <p:txBody>
          <a:bodyPr wrap="square" rtlCol="0">
            <a:spAutoFit/>
          </a:bodyPr>
          <a:lstStyle/>
          <a:p>
            <a:r>
              <a:rPr lang="en-US" sz="1000" dirty="0">
                <a:latin typeface="Century Gothic" panose="020B0502020202020204" pitchFamily="34" charset="0"/>
              </a:rPr>
              <a:t>Enter Text</a:t>
            </a:r>
          </a:p>
        </p:txBody>
      </p:sp>
      <p:sp>
        <p:nvSpPr>
          <p:cNvPr id="68" name="TextBox 67">
            <a:extLst>
              <a:ext uri="{FF2B5EF4-FFF2-40B4-BE49-F238E27FC236}">
                <a16:creationId xmlns:a16="http://schemas.microsoft.com/office/drawing/2014/main" id="{9FA755E1-6603-9C4F-9335-4AC06A7D855F}"/>
              </a:ext>
            </a:extLst>
          </p:cNvPr>
          <p:cNvSpPr txBox="1"/>
          <p:nvPr/>
        </p:nvSpPr>
        <p:spPr>
          <a:xfrm>
            <a:off x="365018" y="3539880"/>
            <a:ext cx="2793384" cy="369332"/>
          </a:xfrm>
          <a:prstGeom prst="rect">
            <a:avLst/>
          </a:prstGeom>
          <a:noFill/>
        </p:spPr>
        <p:txBody>
          <a:bodyPr wrap="square" rtlCol="0">
            <a:spAutoFit/>
          </a:bodyPr>
          <a:lstStyle/>
          <a:p>
            <a:r>
              <a:rPr lang="en-US" dirty="0">
                <a:latin typeface="Century Gothic" panose="020B0502020202020204" pitchFamily="34" charset="0"/>
              </a:rPr>
              <a:t>SCOPE STATEMENT</a:t>
            </a:r>
          </a:p>
        </p:txBody>
      </p:sp>
      <p:sp>
        <p:nvSpPr>
          <p:cNvPr id="69" name="TextBox 68">
            <a:extLst>
              <a:ext uri="{FF2B5EF4-FFF2-40B4-BE49-F238E27FC236}">
                <a16:creationId xmlns:a16="http://schemas.microsoft.com/office/drawing/2014/main" id="{DED11B87-AB6B-BD4B-BC3E-820A6F950030}"/>
              </a:ext>
            </a:extLst>
          </p:cNvPr>
          <p:cNvSpPr txBox="1"/>
          <p:nvPr/>
        </p:nvSpPr>
        <p:spPr>
          <a:xfrm>
            <a:off x="462167" y="3933998"/>
            <a:ext cx="7406640" cy="1371600"/>
          </a:xfrm>
          <a:prstGeom prst="rect">
            <a:avLst/>
          </a:prstGeom>
          <a:solidFill>
            <a:schemeClr val="bg1"/>
          </a:solidFill>
        </p:spPr>
        <p:txBody>
          <a:bodyPr wrap="square" rtlCol="0">
            <a:spAutoFit/>
          </a:bodyPr>
          <a:lstStyle/>
          <a:p>
            <a:r>
              <a:rPr lang="en-US" sz="1000" dirty="0">
                <a:latin typeface="Century Gothic" panose="020B0502020202020204" pitchFamily="34" charset="0"/>
              </a:rPr>
              <a:t>Enter Text</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 name="Table 44">
            <a:extLst>
              <a:ext uri="{FF2B5EF4-FFF2-40B4-BE49-F238E27FC236}">
                <a16:creationId xmlns:a16="http://schemas.microsoft.com/office/drawing/2014/main" id="{719927E1-5583-7943-BF22-D526BA6FD289}"/>
              </a:ext>
            </a:extLst>
          </p:cNvPr>
          <p:cNvGraphicFramePr>
            <a:graphicFrameLocks noGrp="1"/>
          </p:cNvGraphicFramePr>
          <p:nvPr>
            <p:extLst>
              <p:ext uri="{D42A27DB-BD31-4B8C-83A1-F6EECF244321}">
                <p14:modId xmlns:p14="http://schemas.microsoft.com/office/powerpoint/2010/main" val="2489411782"/>
              </p:ext>
            </p:extLst>
          </p:nvPr>
        </p:nvGraphicFramePr>
        <p:xfrm>
          <a:off x="312737" y="336823"/>
          <a:ext cx="11492575" cy="5545353"/>
        </p:xfrm>
        <a:graphic>
          <a:graphicData uri="http://schemas.openxmlformats.org/drawingml/2006/table">
            <a:tbl>
              <a:tblPr>
                <a:effectLst>
                  <a:reflection blurRad="6350" stA="50000" endA="300" endPos="55000" dir="5400000" sy="-100000" algn="bl" rotWithShape="0"/>
                </a:effectLst>
                <a:tableStyleId>{5C22544A-7EE6-4342-B048-85BDC9FD1C3A}</a:tableStyleId>
              </a:tblPr>
              <a:tblGrid>
                <a:gridCol w="2768637">
                  <a:extLst>
                    <a:ext uri="{9D8B030D-6E8A-4147-A177-3AD203B41FA5}">
                      <a16:colId xmlns:a16="http://schemas.microsoft.com/office/drawing/2014/main" val="503210791"/>
                    </a:ext>
                  </a:extLst>
                </a:gridCol>
                <a:gridCol w="993622">
                  <a:extLst>
                    <a:ext uri="{9D8B030D-6E8A-4147-A177-3AD203B41FA5}">
                      <a16:colId xmlns:a16="http://schemas.microsoft.com/office/drawing/2014/main" val="2502708123"/>
                    </a:ext>
                  </a:extLst>
                </a:gridCol>
                <a:gridCol w="1611019">
                  <a:extLst>
                    <a:ext uri="{9D8B030D-6E8A-4147-A177-3AD203B41FA5}">
                      <a16:colId xmlns:a16="http://schemas.microsoft.com/office/drawing/2014/main" val="2758091971"/>
                    </a:ext>
                  </a:extLst>
                </a:gridCol>
                <a:gridCol w="684924">
                  <a:extLst>
                    <a:ext uri="{9D8B030D-6E8A-4147-A177-3AD203B41FA5}">
                      <a16:colId xmlns:a16="http://schemas.microsoft.com/office/drawing/2014/main" val="1726921897"/>
                    </a:ext>
                  </a:extLst>
                </a:gridCol>
                <a:gridCol w="684924">
                  <a:extLst>
                    <a:ext uri="{9D8B030D-6E8A-4147-A177-3AD203B41FA5}">
                      <a16:colId xmlns:a16="http://schemas.microsoft.com/office/drawing/2014/main" val="2027885230"/>
                    </a:ext>
                  </a:extLst>
                </a:gridCol>
                <a:gridCol w="928077">
                  <a:extLst>
                    <a:ext uri="{9D8B030D-6E8A-4147-A177-3AD203B41FA5}">
                      <a16:colId xmlns:a16="http://schemas.microsoft.com/office/drawing/2014/main" val="3692474588"/>
                    </a:ext>
                  </a:extLst>
                </a:gridCol>
                <a:gridCol w="3821372">
                  <a:extLst>
                    <a:ext uri="{9D8B030D-6E8A-4147-A177-3AD203B41FA5}">
                      <a16:colId xmlns:a16="http://schemas.microsoft.com/office/drawing/2014/main" val="3827231447"/>
                    </a:ext>
                  </a:extLst>
                </a:gridCol>
              </a:tblGrid>
              <a:tr h="380564">
                <a:tc>
                  <a:txBody>
                    <a:bodyPr/>
                    <a:lstStyle/>
                    <a:p>
                      <a:pPr algn="l" fontAlgn="ctr"/>
                      <a:r>
                        <a:rPr lang="en-US" sz="1100" u="none" strike="noStrike">
                          <a:effectLst/>
                          <a:latin typeface="Century Gothic" panose="020B0502020202020204" pitchFamily="34" charset="0"/>
                        </a:rPr>
                        <a:t>TASK NAME</a:t>
                      </a:r>
                      <a:endParaRPr lang="en-US" sz="1100" b="1" i="0" u="none" strike="noStrike">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a:effectLst/>
                          <a:latin typeface="Century Gothic" panose="020B0502020202020204" pitchFamily="34" charset="0"/>
                        </a:rPr>
                        <a:t>STATUS</a:t>
                      </a:r>
                      <a:endParaRPr lang="en-US" sz="1100" b="1" i="0" u="none" strike="noStrike">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a:effectLst/>
                          <a:latin typeface="Century Gothic" panose="020B0502020202020204" pitchFamily="34" charset="0"/>
                        </a:rPr>
                        <a:t>ASSIGNED TO</a:t>
                      </a:r>
                      <a:endParaRPr lang="en-US" sz="1100" b="1" i="0" u="none" strike="noStrike">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100" u="none" strike="noStrike" dirty="0">
                          <a:effectLst/>
                          <a:latin typeface="Century Gothic" panose="020B0502020202020204" pitchFamily="34" charset="0"/>
                        </a:rPr>
                        <a:t>START DATE</a:t>
                      </a:r>
                      <a:endParaRPr lang="en-US" sz="1100" b="1" i="0" u="none" strike="noStrike" dirty="0">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100" u="none" strike="noStrike">
                          <a:effectLst/>
                          <a:latin typeface="Century Gothic" panose="020B0502020202020204" pitchFamily="34" charset="0"/>
                        </a:rPr>
                        <a:t>END DATE</a:t>
                      </a:r>
                      <a:endParaRPr lang="en-US" sz="1100" b="1" i="0" u="none" strike="noStrike">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100" u="none" strike="noStrike" dirty="0">
                          <a:effectLst/>
                          <a:latin typeface="Century Gothic" panose="020B0502020202020204" pitchFamily="34" charset="0"/>
                        </a:rPr>
                        <a:t>DURATION </a:t>
                      </a:r>
                    </a:p>
                    <a:p>
                      <a:pPr algn="ctr" fontAlgn="ctr"/>
                      <a:r>
                        <a:rPr lang="en-US" sz="1100" u="none" strike="noStrike" dirty="0">
                          <a:effectLst/>
                          <a:latin typeface="Century Gothic" panose="020B0502020202020204" pitchFamily="34" charset="0"/>
                        </a:rPr>
                        <a:t>in days</a:t>
                      </a:r>
                      <a:endParaRPr lang="en-US" sz="1100" b="1" i="0" u="none" strike="noStrike" dirty="0">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COMMENTS</a:t>
                      </a:r>
                      <a:endParaRPr lang="en-US" sz="1100" b="1" i="0" u="none" strike="noStrike" dirty="0">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05904566"/>
                  </a:ext>
                </a:extLst>
              </a:tr>
              <a:tr h="271831">
                <a:tc>
                  <a:txBody>
                    <a:bodyPr/>
                    <a:lstStyle/>
                    <a:p>
                      <a:pPr algn="l" rtl="0" fontAlgn="ctr"/>
                      <a:r>
                        <a:rPr lang="en-US" sz="1200" u="none" strike="noStrike" dirty="0">
                          <a:effectLst/>
                          <a:latin typeface="Century Gothic" panose="020B0502020202020204" pitchFamily="34" charset="0"/>
                        </a:rPr>
                        <a:t>Task 1 - enter your own text here</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Complete</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01/16</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01/16</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16126271"/>
                  </a:ext>
                </a:extLst>
              </a:tr>
              <a:tr h="271831">
                <a:tc>
                  <a:txBody>
                    <a:bodyPr/>
                    <a:lstStyle/>
                    <a:p>
                      <a:pPr algn="l" fontAlgn="ctr"/>
                      <a:r>
                        <a:rPr lang="en-US" sz="1200" u="none" strike="noStrike">
                          <a:effectLst/>
                          <a:latin typeface="Century Gothic" panose="020B0502020202020204" pitchFamily="34" charset="0"/>
                        </a:rPr>
                        <a:t>Subtask 1.1</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Complete</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a:effectLst/>
                          <a:latin typeface="Century Gothic" panose="020B0502020202020204" pitchFamily="34" charset="0"/>
                        </a:rPr>
                        <a:t>01/18</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dirty="0">
                          <a:effectLst/>
                          <a:latin typeface="Century Gothic" panose="020B0502020202020204" pitchFamily="34" charset="0"/>
                        </a:rPr>
                        <a:t>01/21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4</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64349300"/>
                  </a:ext>
                </a:extLst>
              </a:tr>
              <a:tr h="271831">
                <a:tc>
                  <a:txBody>
                    <a:bodyPr/>
                    <a:lstStyle/>
                    <a:p>
                      <a:pPr algn="l" rtl="0" fontAlgn="ctr"/>
                      <a:r>
                        <a:rPr lang="en-US" sz="1200" u="none" strike="noStrike" dirty="0">
                          <a:effectLst/>
                          <a:latin typeface="Century Gothic" panose="020B0502020202020204" pitchFamily="34" charset="0"/>
                        </a:rPr>
                        <a:t>Task 2 - enter your own text here</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Complete</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a:effectLst/>
                          <a:latin typeface="Century Gothic" panose="020B0502020202020204" pitchFamily="34" charset="0"/>
                        </a:rPr>
                        <a:t>01/22</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a:effectLst/>
                          <a:latin typeface="Century Gothic" panose="020B0502020202020204" pitchFamily="34" charset="0"/>
                        </a:rPr>
                        <a:t>01/22</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10844664"/>
                  </a:ext>
                </a:extLst>
              </a:tr>
              <a:tr h="271831">
                <a:tc>
                  <a:txBody>
                    <a:bodyPr/>
                    <a:lstStyle/>
                    <a:p>
                      <a:pPr algn="l" fontAlgn="ctr"/>
                      <a:r>
                        <a:rPr lang="en-US" sz="1200" u="none" strike="noStrike">
                          <a:effectLst/>
                          <a:latin typeface="Century Gothic" panose="020B0502020202020204" pitchFamily="34" charset="0"/>
                        </a:rPr>
                        <a:t>Subtask 2.1</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In Progress</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a:effectLst/>
                          <a:latin typeface="Century Gothic" panose="020B0502020202020204" pitchFamily="34" charset="0"/>
                        </a:rPr>
                        <a:t>01/22</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a:effectLst/>
                          <a:latin typeface="Century Gothic" panose="020B0502020202020204" pitchFamily="34" charset="0"/>
                        </a:rPr>
                        <a:t>01/23</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2</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54930472"/>
                  </a:ext>
                </a:extLst>
              </a:tr>
              <a:tr h="271831">
                <a:tc>
                  <a:txBody>
                    <a:bodyPr/>
                    <a:lstStyle/>
                    <a:p>
                      <a:pPr algn="l" rtl="0" fontAlgn="ctr"/>
                      <a:r>
                        <a:rPr lang="en-US" sz="1200" u="none" strike="noStrike">
                          <a:effectLst/>
                          <a:latin typeface="Century Gothic" panose="020B0502020202020204" pitchFamily="34" charset="0"/>
                        </a:rPr>
                        <a:t>Task 3</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In Progress</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a:effectLst/>
                          <a:latin typeface="Century Gothic" panose="020B0502020202020204" pitchFamily="34" charset="0"/>
                        </a:rPr>
                        <a:t>01/22</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dirty="0">
                          <a:effectLst/>
                          <a:latin typeface="Century Gothic" panose="020B0502020202020204" pitchFamily="34" charset="0"/>
                        </a:rPr>
                        <a:t>01/28</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7</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76521801"/>
                  </a:ext>
                </a:extLst>
              </a:tr>
              <a:tr h="271831">
                <a:tc>
                  <a:txBody>
                    <a:bodyPr/>
                    <a:lstStyle/>
                    <a:p>
                      <a:pPr algn="l" rtl="0" fontAlgn="ctr"/>
                      <a:r>
                        <a:rPr lang="en-US" sz="1200" u="none" strike="noStrike">
                          <a:effectLst/>
                          <a:latin typeface="Century Gothic" panose="020B0502020202020204" pitchFamily="34" charset="0"/>
                        </a:rPr>
                        <a:t>Task 4</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On Hold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a:effectLst/>
                          <a:latin typeface="Century Gothic" panose="020B0502020202020204" pitchFamily="34" charset="0"/>
                        </a:rPr>
                        <a:t>01/27</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a:effectLst/>
                          <a:latin typeface="Century Gothic" panose="020B0502020202020204" pitchFamily="34" charset="0"/>
                        </a:rPr>
                        <a:t>01/29</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3</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05035628"/>
                  </a:ext>
                </a:extLst>
              </a:tr>
              <a:tr h="271831">
                <a:tc>
                  <a:txBody>
                    <a:bodyPr/>
                    <a:lstStyle/>
                    <a:p>
                      <a:pPr algn="l" fontAlgn="ctr"/>
                      <a:r>
                        <a:rPr lang="en-US" sz="1200" u="none" strike="noStrike">
                          <a:effectLst/>
                          <a:latin typeface="Century Gothic" panose="020B0502020202020204" pitchFamily="34" charset="0"/>
                        </a:rPr>
                        <a:t>Task 5</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In Progress</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01/28</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01/31</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4</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78390298"/>
                  </a:ext>
                </a:extLst>
              </a:tr>
              <a:tr h="271831">
                <a:tc>
                  <a:txBody>
                    <a:bodyPr/>
                    <a:lstStyle/>
                    <a:p>
                      <a:pPr algn="l" fontAlgn="ctr"/>
                      <a:r>
                        <a:rPr lang="en-US" sz="1200" u="none" strike="noStrike">
                          <a:effectLst/>
                          <a:latin typeface="Century Gothic" panose="020B0502020202020204" pitchFamily="34" charset="0"/>
                        </a:rPr>
                        <a:t>Task 6</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In Progress</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01/29</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02/09</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12</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775808"/>
                  </a:ext>
                </a:extLst>
              </a:tr>
              <a:tr h="271831">
                <a:tc>
                  <a:txBody>
                    <a:bodyPr/>
                    <a:lstStyle/>
                    <a:p>
                      <a:pPr algn="l" fontAlgn="ctr"/>
                      <a:r>
                        <a:rPr lang="en-US" sz="1200" u="none" strike="noStrike">
                          <a:effectLst/>
                          <a:latin typeface="Century Gothic" panose="020B0502020202020204" pitchFamily="34" charset="0"/>
                        </a:rPr>
                        <a:t>Task 7</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02/02</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02/02</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42749397"/>
                  </a:ext>
                </a:extLst>
              </a:tr>
              <a:tr h="271831">
                <a:tc>
                  <a:txBody>
                    <a:bodyPr/>
                    <a:lstStyle/>
                    <a:p>
                      <a:pPr algn="l" fontAlgn="ctr"/>
                      <a:r>
                        <a:rPr lang="en-US" sz="1200" u="none" strike="noStrike">
                          <a:effectLst/>
                          <a:latin typeface="Century Gothic" panose="020B0502020202020204" pitchFamily="34" charset="0"/>
                        </a:rPr>
                        <a:t>Task 8</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Not Started</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02/04</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02/06</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3</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18885804"/>
                  </a:ext>
                </a:extLst>
              </a:tr>
              <a:tr h="271831">
                <a:tc>
                  <a:txBody>
                    <a:bodyPr/>
                    <a:lstStyle/>
                    <a:p>
                      <a:pPr algn="l" fontAlgn="ctr"/>
                      <a:r>
                        <a:rPr lang="en-US" sz="1200" u="none" strike="noStrike">
                          <a:effectLst/>
                          <a:latin typeface="Century Gothic" panose="020B0502020202020204" pitchFamily="34" charset="0"/>
                        </a:rPr>
                        <a:t>Task 9</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02/07</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02/10</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4</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65929483"/>
                  </a:ext>
                </a:extLst>
              </a:tr>
              <a:tr h="271831">
                <a:tc>
                  <a:txBody>
                    <a:bodyPr/>
                    <a:lstStyle/>
                    <a:p>
                      <a:pPr algn="l" fontAlgn="ctr"/>
                      <a:r>
                        <a:rPr lang="en-US" sz="1200" u="none" strike="noStrike">
                          <a:effectLst/>
                          <a:latin typeface="Century Gothic" panose="020B0502020202020204" pitchFamily="34" charset="0"/>
                        </a:rPr>
                        <a:t>Task 10</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02/09</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02/12</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4</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5560351"/>
                  </a:ext>
                </a:extLst>
              </a:tr>
              <a:tr h="271831">
                <a:tc>
                  <a:txBody>
                    <a:bodyPr/>
                    <a:lstStyle/>
                    <a:p>
                      <a:pPr algn="l" fontAlgn="ctr"/>
                      <a:r>
                        <a:rPr lang="en-US" sz="1200" u="none" strike="noStrike">
                          <a:effectLst/>
                          <a:latin typeface="Century Gothic" panose="020B0502020202020204" pitchFamily="34" charset="0"/>
                        </a:rPr>
                        <a:t>Task 11</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02/11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02/14</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4</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25410519"/>
                  </a:ext>
                </a:extLst>
              </a:tr>
              <a:tr h="271831">
                <a:tc>
                  <a:txBody>
                    <a:bodyPr/>
                    <a:lstStyle/>
                    <a:p>
                      <a:pPr algn="l" fontAlgn="ctr"/>
                      <a:r>
                        <a:rPr lang="en-US" sz="1200" u="none" strike="noStrike">
                          <a:effectLst/>
                          <a:latin typeface="Century Gothic" panose="020B0502020202020204" pitchFamily="34" charset="0"/>
                        </a:rPr>
                        <a:t>Task 12</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Not Started</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02/10</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02/17</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8</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54821969"/>
                  </a:ext>
                </a:extLst>
              </a:tr>
              <a:tr h="271831">
                <a:tc>
                  <a:txBody>
                    <a:bodyPr/>
                    <a:lstStyle/>
                    <a:p>
                      <a:pPr algn="l" fontAlgn="ctr"/>
                      <a:r>
                        <a:rPr lang="en-US" sz="1200" u="none" strike="noStrike">
                          <a:effectLst/>
                          <a:latin typeface="Century Gothic" panose="020B0502020202020204" pitchFamily="34" charset="0"/>
                        </a:rPr>
                        <a:t>Task 13</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02/15</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02/17</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3</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21902438"/>
                  </a:ext>
                </a:extLst>
              </a:tr>
              <a:tr h="271831">
                <a:tc>
                  <a:txBody>
                    <a:bodyPr/>
                    <a:lstStyle/>
                    <a:p>
                      <a:pPr algn="l" fontAlgn="ctr"/>
                      <a:r>
                        <a:rPr lang="en-US" sz="1200" u="none" strike="noStrike">
                          <a:effectLst/>
                          <a:latin typeface="Century Gothic" panose="020B0502020202020204" pitchFamily="34" charset="0"/>
                        </a:rPr>
                        <a:t>Task 14</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02/15</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02/15</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87581960"/>
                  </a:ext>
                </a:extLst>
              </a:tr>
              <a:tr h="271831">
                <a:tc>
                  <a:txBody>
                    <a:bodyPr/>
                    <a:lstStyle/>
                    <a:p>
                      <a:pPr algn="l" fontAlgn="ctr"/>
                      <a:r>
                        <a:rPr lang="en-US" sz="1200" u="none" strike="noStrike">
                          <a:effectLst/>
                          <a:latin typeface="Century Gothic" panose="020B0502020202020204" pitchFamily="34" charset="0"/>
                        </a:rPr>
                        <a:t>Task 15</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02/15</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02/16</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2</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84167850"/>
                  </a:ext>
                </a:extLst>
              </a:tr>
              <a:tr h="271831">
                <a:tc>
                  <a:txBody>
                    <a:bodyPr/>
                    <a:lstStyle/>
                    <a:p>
                      <a:pPr algn="l" fontAlgn="ctr"/>
                      <a:r>
                        <a:rPr lang="en-US" sz="1200" u="none" strike="noStrike">
                          <a:effectLst/>
                          <a:latin typeface="Century Gothic" panose="020B0502020202020204" pitchFamily="34" charset="0"/>
                        </a:rPr>
                        <a:t>Task 16</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02/16</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02/16</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21559610"/>
                  </a:ext>
                </a:extLst>
              </a:tr>
              <a:tr h="271831">
                <a:tc>
                  <a:txBody>
                    <a:bodyPr/>
                    <a:lstStyle/>
                    <a:p>
                      <a:pPr algn="l" fontAlgn="ctr"/>
                      <a:r>
                        <a:rPr lang="en-US" sz="1200" u="none" strike="noStrike">
                          <a:effectLst/>
                          <a:latin typeface="Century Gothic" panose="020B0502020202020204" pitchFamily="34" charset="0"/>
                        </a:rPr>
                        <a:t>Task 17</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02/15</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02/17</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3</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21802195"/>
                  </a:ext>
                </a:extLst>
              </a:tr>
            </a:tbl>
          </a:graphicData>
        </a:graphic>
      </p:graphicFrame>
      <p:sp>
        <p:nvSpPr>
          <p:cNvPr id="5" name="Rectangle 7">
            <a:extLst>
              <a:ext uri="{FF2B5EF4-FFF2-40B4-BE49-F238E27FC236}">
                <a16:creationId xmlns:a16="http://schemas.microsoft.com/office/drawing/2014/main" id="{BFDBD2D0-796B-044C-ADDD-0AE2B80B558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E8FC24DA-8BB8-3D40-87CB-9C485711660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23CDB12-196C-9C4A-AEEE-EDE3A3B2E0E1}"/>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TIMELINE TABLE</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1521696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06EBEE7F-EEC9-4E47-942D-C7FEC5B6D5E3}"/>
              </a:ext>
            </a:extLst>
          </p:cNvPr>
          <p:cNvGraphicFramePr>
            <a:graphicFrameLocks noGrp="1"/>
          </p:cNvGraphicFramePr>
          <p:nvPr>
            <p:extLst>
              <p:ext uri="{D42A27DB-BD31-4B8C-83A1-F6EECF244321}">
                <p14:modId xmlns:p14="http://schemas.microsoft.com/office/powerpoint/2010/main" val="961544839"/>
              </p:ext>
            </p:extLst>
          </p:nvPr>
        </p:nvGraphicFramePr>
        <p:xfrm>
          <a:off x="312737" y="336823"/>
          <a:ext cx="11492578" cy="5545353"/>
        </p:xfrm>
        <a:graphic>
          <a:graphicData uri="http://schemas.openxmlformats.org/drawingml/2006/table">
            <a:tbl>
              <a:tblPr>
                <a:effectLst>
                  <a:reflection blurRad="6350" stA="50000" endA="300" endPos="55000" dir="5400000" sy="-100000" algn="bl" rotWithShape="0"/>
                </a:effectLst>
                <a:tableStyleId>{5C22544A-7EE6-4342-B048-85BDC9FD1C3A}</a:tableStyleId>
              </a:tblPr>
              <a:tblGrid>
                <a:gridCol w="2949078">
                  <a:extLst>
                    <a:ext uri="{9D8B030D-6E8A-4147-A177-3AD203B41FA5}">
                      <a16:colId xmlns:a16="http://schemas.microsoft.com/office/drawing/2014/main" val="503210791"/>
                    </a:ext>
                  </a:extLst>
                </a:gridCol>
                <a:gridCol w="1708700">
                  <a:extLst>
                    <a:ext uri="{9D8B030D-6E8A-4147-A177-3AD203B41FA5}">
                      <a16:colId xmlns:a16="http://schemas.microsoft.com/office/drawing/2014/main" val="2502708123"/>
                    </a:ext>
                  </a:extLst>
                </a:gridCol>
                <a:gridCol w="1708700">
                  <a:extLst>
                    <a:ext uri="{9D8B030D-6E8A-4147-A177-3AD203B41FA5}">
                      <a16:colId xmlns:a16="http://schemas.microsoft.com/office/drawing/2014/main" val="2758091971"/>
                    </a:ext>
                  </a:extLst>
                </a:gridCol>
                <a:gridCol w="1708700">
                  <a:extLst>
                    <a:ext uri="{9D8B030D-6E8A-4147-A177-3AD203B41FA5}">
                      <a16:colId xmlns:a16="http://schemas.microsoft.com/office/drawing/2014/main" val="1726921897"/>
                    </a:ext>
                  </a:extLst>
                </a:gridCol>
                <a:gridCol w="1708700">
                  <a:extLst>
                    <a:ext uri="{9D8B030D-6E8A-4147-A177-3AD203B41FA5}">
                      <a16:colId xmlns:a16="http://schemas.microsoft.com/office/drawing/2014/main" val="2027885230"/>
                    </a:ext>
                  </a:extLst>
                </a:gridCol>
                <a:gridCol w="1708700">
                  <a:extLst>
                    <a:ext uri="{9D8B030D-6E8A-4147-A177-3AD203B41FA5}">
                      <a16:colId xmlns:a16="http://schemas.microsoft.com/office/drawing/2014/main" val="3692474588"/>
                    </a:ext>
                  </a:extLst>
                </a:gridCol>
              </a:tblGrid>
              <a:tr h="380564">
                <a:tc>
                  <a:txBody>
                    <a:bodyPr/>
                    <a:lstStyle/>
                    <a:p>
                      <a:pPr algn="l" fontAlgn="ctr"/>
                      <a:r>
                        <a:rPr lang="en-US" sz="1100" u="none" strike="noStrike" dirty="0">
                          <a:effectLst/>
                          <a:latin typeface="Century Gothic" panose="020B0502020202020204" pitchFamily="34" charset="0"/>
                        </a:rPr>
                        <a:t>TASK NAME</a:t>
                      </a:r>
                      <a:endParaRPr lang="en-US" sz="1100" b="1" i="0" u="none" strike="noStrike" dirty="0">
                        <a:solidFill>
                          <a:srgbClr val="FFFFFF"/>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100" b="1" i="0" u="none" strike="noStrike" dirty="0">
                          <a:solidFill>
                            <a:schemeClr val="tx1"/>
                          </a:solidFill>
                          <a:effectLst/>
                          <a:latin typeface="Century Gothic" panose="020B0502020202020204" pitchFamily="34" charset="0"/>
                        </a:rPr>
                        <a:t>WEEK 1</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100" b="1" i="0" u="none" strike="noStrike" dirty="0">
                          <a:solidFill>
                            <a:schemeClr val="tx1"/>
                          </a:solidFill>
                          <a:effectLst/>
                          <a:latin typeface="Century Gothic" panose="020B0502020202020204" pitchFamily="34" charset="0"/>
                        </a:rPr>
                        <a:t>WEEK 2</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100" b="1" i="0" u="none" strike="noStrike" dirty="0">
                          <a:solidFill>
                            <a:schemeClr val="tx1"/>
                          </a:solidFill>
                          <a:effectLst/>
                          <a:latin typeface="Century Gothic" panose="020B0502020202020204" pitchFamily="34" charset="0"/>
                        </a:rPr>
                        <a:t>WEEK 3</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100" b="1" i="0" u="none" strike="noStrike" dirty="0">
                          <a:solidFill>
                            <a:schemeClr val="tx1"/>
                          </a:solidFill>
                          <a:effectLst/>
                          <a:latin typeface="Century Gothic" panose="020B0502020202020204" pitchFamily="34" charset="0"/>
                        </a:rPr>
                        <a:t>WEEK 4</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100" b="1" i="0" u="none" strike="noStrike" dirty="0">
                          <a:solidFill>
                            <a:schemeClr val="tx1"/>
                          </a:solidFill>
                          <a:effectLst/>
                          <a:latin typeface="Century Gothic" panose="020B0502020202020204" pitchFamily="34" charset="0"/>
                        </a:rPr>
                        <a:t>WEEK 5</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extLst>
                  <a:ext uri="{0D108BD9-81ED-4DB2-BD59-A6C34878D82A}">
                    <a16:rowId xmlns:a16="http://schemas.microsoft.com/office/drawing/2014/main" val="2005904566"/>
                  </a:ext>
                </a:extLst>
              </a:tr>
              <a:tr h="271831">
                <a:tc>
                  <a:txBody>
                    <a:bodyPr/>
                    <a:lstStyle/>
                    <a:p>
                      <a:pPr algn="l" rtl="0" fontAlgn="ctr"/>
                      <a:r>
                        <a:rPr lang="en-US" sz="1200" u="none" strike="noStrike" dirty="0">
                          <a:effectLst/>
                          <a:latin typeface="Century Gothic" panose="020B0502020202020204" pitchFamily="34" charset="0"/>
                        </a:rPr>
                        <a:t>Task 1 - enter your own text here</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16126271"/>
                  </a:ext>
                </a:extLst>
              </a:tr>
              <a:tr h="271831">
                <a:tc>
                  <a:txBody>
                    <a:bodyPr/>
                    <a:lstStyle/>
                    <a:p>
                      <a:pPr algn="l" fontAlgn="ctr"/>
                      <a:r>
                        <a:rPr lang="en-US" sz="1200" u="none" strike="noStrike" dirty="0">
                          <a:effectLst/>
                          <a:latin typeface="Century Gothic" panose="020B0502020202020204" pitchFamily="34" charset="0"/>
                        </a:rPr>
                        <a:t>Subtask 1.1</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US" sz="1200" b="0" i="0" u="none" strike="noStrike" dirty="0">
                          <a:solidFill>
                            <a:schemeClr val="tx1"/>
                          </a:solidFill>
                          <a:effectLst/>
                          <a:latin typeface="Century Gothic" panose="020B0502020202020204" pitchFamily="34" charset="0"/>
                        </a:rPr>
                        <a:t>    </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64349300"/>
                  </a:ext>
                </a:extLst>
              </a:tr>
              <a:tr h="271831">
                <a:tc>
                  <a:txBody>
                    <a:bodyPr/>
                    <a:lstStyle/>
                    <a:p>
                      <a:pPr algn="l" rtl="0" fontAlgn="ctr"/>
                      <a:r>
                        <a:rPr lang="en-US" sz="1200" u="none" strike="noStrike" dirty="0">
                          <a:effectLst/>
                          <a:latin typeface="Century Gothic" panose="020B0502020202020204" pitchFamily="34" charset="0"/>
                        </a:rPr>
                        <a:t>Task 2 - enter your own text here</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10844664"/>
                  </a:ext>
                </a:extLst>
              </a:tr>
              <a:tr h="271831">
                <a:tc>
                  <a:txBody>
                    <a:bodyPr/>
                    <a:lstStyle/>
                    <a:p>
                      <a:pPr algn="l" fontAlgn="ctr"/>
                      <a:r>
                        <a:rPr lang="en-US" sz="1200" u="none" strike="noStrike" dirty="0">
                          <a:effectLst/>
                          <a:latin typeface="Century Gothic" panose="020B0502020202020204" pitchFamily="34" charset="0"/>
                        </a:rPr>
                        <a:t>Subtask 2.1</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54930472"/>
                  </a:ext>
                </a:extLst>
              </a:tr>
              <a:tr h="271831">
                <a:tc>
                  <a:txBody>
                    <a:bodyPr/>
                    <a:lstStyle/>
                    <a:p>
                      <a:pPr algn="l" rtl="0" fontAlgn="ctr"/>
                      <a:r>
                        <a:rPr lang="en-US" sz="1200" u="none" strike="noStrike">
                          <a:effectLst/>
                          <a:latin typeface="Century Gothic" panose="020B0502020202020204" pitchFamily="34" charset="0"/>
                        </a:rPr>
                        <a:t>Task 3</a:t>
                      </a:r>
                      <a:endParaRPr lang="en-US" sz="1200" b="0" i="0" u="none" strike="noStrike">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76521801"/>
                  </a:ext>
                </a:extLst>
              </a:tr>
              <a:tr h="271831">
                <a:tc>
                  <a:txBody>
                    <a:bodyPr/>
                    <a:lstStyle/>
                    <a:p>
                      <a:pPr algn="l" rtl="0" fontAlgn="ctr"/>
                      <a:r>
                        <a:rPr lang="en-US" sz="1200" u="none" strike="noStrike">
                          <a:effectLst/>
                          <a:latin typeface="Century Gothic" panose="020B0502020202020204" pitchFamily="34" charset="0"/>
                        </a:rPr>
                        <a:t>Task 4</a:t>
                      </a:r>
                      <a:endParaRPr lang="en-US" sz="1200" b="0" i="0" u="none" strike="noStrike">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05035628"/>
                  </a:ext>
                </a:extLst>
              </a:tr>
              <a:tr h="271831">
                <a:tc>
                  <a:txBody>
                    <a:bodyPr/>
                    <a:lstStyle/>
                    <a:p>
                      <a:pPr algn="l" fontAlgn="ctr"/>
                      <a:r>
                        <a:rPr lang="en-US" sz="1200" u="none" strike="noStrike" dirty="0">
                          <a:effectLst/>
                          <a:latin typeface="Century Gothic" panose="020B0502020202020204" pitchFamily="34" charset="0"/>
                        </a:rPr>
                        <a:t>Task 5</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78390298"/>
                  </a:ext>
                </a:extLst>
              </a:tr>
              <a:tr h="271831">
                <a:tc>
                  <a:txBody>
                    <a:bodyPr/>
                    <a:lstStyle/>
                    <a:p>
                      <a:pPr algn="l" fontAlgn="ctr"/>
                      <a:r>
                        <a:rPr lang="en-US" sz="1200" u="none" strike="noStrike" dirty="0">
                          <a:effectLst/>
                          <a:latin typeface="Century Gothic" panose="020B0502020202020204" pitchFamily="34" charset="0"/>
                        </a:rPr>
                        <a:t>Task 6</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0775808"/>
                  </a:ext>
                </a:extLst>
              </a:tr>
              <a:tr h="271831">
                <a:tc>
                  <a:txBody>
                    <a:bodyPr/>
                    <a:lstStyle/>
                    <a:p>
                      <a:pPr algn="l" fontAlgn="ctr"/>
                      <a:r>
                        <a:rPr lang="en-US" sz="1200" u="none" strike="noStrike">
                          <a:effectLst/>
                          <a:latin typeface="Century Gothic" panose="020B0502020202020204" pitchFamily="34" charset="0"/>
                        </a:rPr>
                        <a:t>Task 7</a:t>
                      </a:r>
                      <a:endParaRPr lang="en-US" sz="1200" b="0" i="0" u="none" strike="noStrike">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42749397"/>
                  </a:ext>
                </a:extLst>
              </a:tr>
              <a:tr h="271831">
                <a:tc>
                  <a:txBody>
                    <a:bodyPr/>
                    <a:lstStyle/>
                    <a:p>
                      <a:pPr algn="l" fontAlgn="ctr"/>
                      <a:r>
                        <a:rPr lang="en-US" sz="1200" u="none" strike="noStrike">
                          <a:effectLst/>
                          <a:latin typeface="Century Gothic" panose="020B0502020202020204" pitchFamily="34" charset="0"/>
                        </a:rPr>
                        <a:t>Task 8</a:t>
                      </a:r>
                      <a:endParaRPr lang="en-US" sz="1200" b="0" i="0" u="none" strike="noStrike">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18885804"/>
                  </a:ext>
                </a:extLst>
              </a:tr>
              <a:tr h="271831">
                <a:tc>
                  <a:txBody>
                    <a:bodyPr/>
                    <a:lstStyle/>
                    <a:p>
                      <a:pPr algn="l" fontAlgn="ctr"/>
                      <a:r>
                        <a:rPr lang="en-US" sz="1200" u="none" strike="noStrike" dirty="0">
                          <a:effectLst/>
                          <a:latin typeface="Century Gothic" panose="020B0502020202020204" pitchFamily="34" charset="0"/>
                        </a:rPr>
                        <a:t>Task 9</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65929483"/>
                  </a:ext>
                </a:extLst>
              </a:tr>
              <a:tr h="271831">
                <a:tc>
                  <a:txBody>
                    <a:bodyPr/>
                    <a:lstStyle/>
                    <a:p>
                      <a:pPr algn="l" fontAlgn="ctr"/>
                      <a:r>
                        <a:rPr lang="en-US" sz="1200" u="none" strike="noStrike" dirty="0">
                          <a:effectLst/>
                          <a:latin typeface="Century Gothic" panose="020B0502020202020204" pitchFamily="34" charset="0"/>
                        </a:rPr>
                        <a:t>Task 10</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15560351"/>
                  </a:ext>
                </a:extLst>
              </a:tr>
              <a:tr h="271831">
                <a:tc>
                  <a:txBody>
                    <a:bodyPr/>
                    <a:lstStyle/>
                    <a:p>
                      <a:pPr algn="l" fontAlgn="ctr"/>
                      <a:r>
                        <a:rPr lang="en-US" sz="1200" u="none" strike="noStrike">
                          <a:effectLst/>
                          <a:latin typeface="Century Gothic" panose="020B0502020202020204" pitchFamily="34" charset="0"/>
                        </a:rPr>
                        <a:t>Task 11</a:t>
                      </a:r>
                      <a:endParaRPr lang="en-US" sz="1200" b="0" i="0" u="none" strike="noStrike">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25410519"/>
                  </a:ext>
                </a:extLst>
              </a:tr>
              <a:tr h="271831">
                <a:tc>
                  <a:txBody>
                    <a:bodyPr/>
                    <a:lstStyle/>
                    <a:p>
                      <a:pPr algn="l" fontAlgn="ctr"/>
                      <a:r>
                        <a:rPr lang="en-US" sz="1200" u="none" strike="noStrike" dirty="0">
                          <a:effectLst/>
                          <a:latin typeface="Century Gothic" panose="020B0502020202020204" pitchFamily="34" charset="0"/>
                        </a:rPr>
                        <a:t>Task 12</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54821969"/>
                  </a:ext>
                </a:extLst>
              </a:tr>
              <a:tr h="271831">
                <a:tc>
                  <a:txBody>
                    <a:bodyPr/>
                    <a:lstStyle/>
                    <a:p>
                      <a:pPr algn="l" fontAlgn="ctr"/>
                      <a:r>
                        <a:rPr lang="en-US" sz="1200" u="none" strike="noStrike" dirty="0">
                          <a:effectLst/>
                          <a:latin typeface="Century Gothic" panose="020B0502020202020204" pitchFamily="34" charset="0"/>
                        </a:rPr>
                        <a:t>Task 13</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21902438"/>
                  </a:ext>
                </a:extLst>
              </a:tr>
              <a:tr h="271831">
                <a:tc>
                  <a:txBody>
                    <a:bodyPr/>
                    <a:lstStyle/>
                    <a:p>
                      <a:pPr algn="l" fontAlgn="ctr"/>
                      <a:r>
                        <a:rPr lang="en-US" sz="1200" u="none" strike="noStrike" dirty="0">
                          <a:effectLst/>
                          <a:latin typeface="Century Gothic" panose="020B0502020202020204" pitchFamily="34" charset="0"/>
                        </a:rPr>
                        <a:t>Task 14</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87581960"/>
                  </a:ext>
                </a:extLst>
              </a:tr>
              <a:tr h="271831">
                <a:tc>
                  <a:txBody>
                    <a:bodyPr/>
                    <a:lstStyle/>
                    <a:p>
                      <a:pPr algn="l" fontAlgn="ctr"/>
                      <a:r>
                        <a:rPr lang="en-US" sz="1200" u="none" strike="noStrike" dirty="0">
                          <a:effectLst/>
                          <a:latin typeface="Century Gothic" panose="020B0502020202020204" pitchFamily="34" charset="0"/>
                        </a:rPr>
                        <a:t>Task 15</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84167850"/>
                  </a:ext>
                </a:extLst>
              </a:tr>
              <a:tr h="271831">
                <a:tc>
                  <a:txBody>
                    <a:bodyPr/>
                    <a:lstStyle/>
                    <a:p>
                      <a:pPr algn="l" fontAlgn="ctr"/>
                      <a:r>
                        <a:rPr lang="en-US" sz="1200" u="none" strike="noStrike" dirty="0">
                          <a:effectLst/>
                          <a:latin typeface="Century Gothic" panose="020B0502020202020204" pitchFamily="34" charset="0"/>
                        </a:rPr>
                        <a:t>Task 16</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21559610"/>
                  </a:ext>
                </a:extLst>
              </a:tr>
              <a:tr h="271831">
                <a:tc>
                  <a:txBody>
                    <a:bodyPr/>
                    <a:lstStyle/>
                    <a:p>
                      <a:pPr algn="l" fontAlgn="ctr"/>
                      <a:r>
                        <a:rPr lang="en-US" sz="1200" u="none" strike="noStrike" dirty="0">
                          <a:effectLst/>
                          <a:latin typeface="Century Gothic" panose="020B0502020202020204" pitchFamily="34" charset="0"/>
                        </a:rPr>
                        <a:t>Task 17</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21802195"/>
                  </a:ext>
                </a:extLst>
              </a:tr>
            </a:tbl>
          </a:graphicData>
        </a:graphic>
      </p:graphicFrame>
      <p:sp>
        <p:nvSpPr>
          <p:cNvPr id="9" name="Rectangle 8">
            <a:extLst>
              <a:ext uri="{FF2B5EF4-FFF2-40B4-BE49-F238E27FC236}">
                <a16:creationId xmlns:a16="http://schemas.microsoft.com/office/drawing/2014/main" id="{A29CD5BC-1FC1-B240-A679-CCECB6964BA1}"/>
              </a:ext>
            </a:extLst>
          </p:cNvPr>
          <p:cNvSpPr/>
          <p:nvPr/>
        </p:nvSpPr>
        <p:spPr>
          <a:xfrm>
            <a:off x="3357349" y="764222"/>
            <a:ext cx="109182"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CCD3ABD-7C2C-D542-A714-F2FCF6515A10}"/>
              </a:ext>
            </a:extLst>
          </p:cNvPr>
          <p:cNvSpPr/>
          <p:nvPr/>
        </p:nvSpPr>
        <p:spPr>
          <a:xfrm>
            <a:off x="3665551" y="1036235"/>
            <a:ext cx="938253" cy="182880"/>
          </a:xfrm>
          <a:prstGeom prst="rect">
            <a:avLst/>
          </a:prstGeom>
          <a:solidFill>
            <a:srgbClr val="92D05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16543DD-F980-7A4F-BE0C-3C16FADB45A0}"/>
              </a:ext>
            </a:extLst>
          </p:cNvPr>
          <p:cNvSpPr/>
          <p:nvPr/>
        </p:nvSpPr>
        <p:spPr>
          <a:xfrm>
            <a:off x="4603804" y="1308248"/>
            <a:ext cx="286248"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3" name="Rectangle 12">
            <a:extLst>
              <a:ext uri="{FF2B5EF4-FFF2-40B4-BE49-F238E27FC236}">
                <a16:creationId xmlns:a16="http://schemas.microsoft.com/office/drawing/2014/main" id="{B51201D1-5592-3240-BE7A-FC63FD70721C}"/>
              </a:ext>
            </a:extLst>
          </p:cNvPr>
          <p:cNvSpPr/>
          <p:nvPr/>
        </p:nvSpPr>
        <p:spPr>
          <a:xfrm>
            <a:off x="4715302" y="1580261"/>
            <a:ext cx="1232274" cy="182880"/>
          </a:xfrm>
          <a:prstGeom prst="rect">
            <a:avLst/>
          </a:prstGeom>
          <a:solidFill>
            <a:srgbClr val="92D05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7955AFC-7260-424C-9747-4A06560DF112}"/>
              </a:ext>
            </a:extLst>
          </p:cNvPr>
          <p:cNvSpPr/>
          <p:nvPr/>
        </p:nvSpPr>
        <p:spPr>
          <a:xfrm>
            <a:off x="4603804" y="1852274"/>
            <a:ext cx="1709532"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9681F3E-F4A8-5045-B2EC-158F1C2F6AEF}"/>
              </a:ext>
            </a:extLst>
          </p:cNvPr>
          <p:cNvSpPr/>
          <p:nvPr/>
        </p:nvSpPr>
        <p:spPr>
          <a:xfrm>
            <a:off x="5838394" y="2124287"/>
            <a:ext cx="687512"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BDFB795-53C3-3641-8355-4FD2DCB7CBED}"/>
              </a:ext>
            </a:extLst>
          </p:cNvPr>
          <p:cNvSpPr/>
          <p:nvPr/>
        </p:nvSpPr>
        <p:spPr>
          <a:xfrm>
            <a:off x="6073255" y="2396300"/>
            <a:ext cx="1014484"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29277587-EAE6-F143-8E64-F589FBDEC40E}"/>
              </a:ext>
            </a:extLst>
          </p:cNvPr>
          <p:cNvSpPr/>
          <p:nvPr/>
        </p:nvSpPr>
        <p:spPr>
          <a:xfrm>
            <a:off x="6313336" y="2668313"/>
            <a:ext cx="2928476"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FDB3C825-2313-0140-A4DD-A35B7A95CFF3}"/>
              </a:ext>
            </a:extLst>
          </p:cNvPr>
          <p:cNvSpPr/>
          <p:nvPr/>
        </p:nvSpPr>
        <p:spPr>
          <a:xfrm>
            <a:off x="7322026" y="2940326"/>
            <a:ext cx="218364"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017AFE7-43F7-164C-B46D-05F797347C56}"/>
              </a:ext>
            </a:extLst>
          </p:cNvPr>
          <p:cNvSpPr/>
          <p:nvPr/>
        </p:nvSpPr>
        <p:spPr>
          <a:xfrm>
            <a:off x="7777573" y="3212339"/>
            <a:ext cx="738273"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B521F40C-0CF5-854D-98DC-704C941F3139}"/>
              </a:ext>
            </a:extLst>
          </p:cNvPr>
          <p:cNvSpPr/>
          <p:nvPr/>
        </p:nvSpPr>
        <p:spPr>
          <a:xfrm>
            <a:off x="8515845" y="3484352"/>
            <a:ext cx="962109"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0FFA6FB2-43A4-8542-956B-3D2375AE9DA5}"/>
              </a:ext>
            </a:extLst>
          </p:cNvPr>
          <p:cNvSpPr/>
          <p:nvPr/>
        </p:nvSpPr>
        <p:spPr>
          <a:xfrm>
            <a:off x="8996899" y="3756365"/>
            <a:ext cx="962108"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F7E8610-4C73-0745-B687-AEAE55C78A87}"/>
              </a:ext>
            </a:extLst>
          </p:cNvPr>
          <p:cNvSpPr/>
          <p:nvPr/>
        </p:nvSpPr>
        <p:spPr>
          <a:xfrm>
            <a:off x="9477952" y="4028378"/>
            <a:ext cx="962107"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61E7005-6FE3-2C44-80F4-3BD43DDE248E}"/>
              </a:ext>
            </a:extLst>
          </p:cNvPr>
          <p:cNvSpPr/>
          <p:nvPr/>
        </p:nvSpPr>
        <p:spPr>
          <a:xfrm>
            <a:off x="9273877" y="4300391"/>
            <a:ext cx="1887716"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BB80757C-1D38-CA40-ABE2-46D1CFDF7792}"/>
              </a:ext>
            </a:extLst>
          </p:cNvPr>
          <p:cNvSpPr/>
          <p:nvPr/>
        </p:nvSpPr>
        <p:spPr>
          <a:xfrm>
            <a:off x="10440059" y="4572404"/>
            <a:ext cx="721534"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8CC4C11D-8B04-C140-B554-6A1EFE2CADF3}"/>
              </a:ext>
            </a:extLst>
          </p:cNvPr>
          <p:cNvSpPr/>
          <p:nvPr/>
        </p:nvSpPr>
        <p:spPr>
          <a:xfrm>
            <a:off x="10440059" y="4844417"/>
            <a:ext cx="268888"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8829B1EE-93DA-B44C-9D1D-A5CFA9D13C94}"/>
              </a:ext>
            </a:extLst>
          </p:cNvPr>
          <p:cNvSpPr/>
          <p:nvPr/>
        </p:nvSpPr>
        <p:spPr>
          <a:xfrm>
            <a:off x="10465321" y="5116430"/>
            <a:ext cx="491576"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86307F99-9748-3B40-A41F-D597A07BF080}"/>
              </a:ext>
            </a:extLst>
          </p:cNvPr>
          <p:cNvSpPr/>
          <p:nvPr/>
        </p:nvSpPr>
        <p:spPr>
          <a:xfrm>
            <a:off x="10691643" y="5388443"/>
            <a:ext cx="265253"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BE982A03-DDCE-584C-B7E9-5EE98D6DAD39}"/>
              </a:ext>
            </a:extLst>
          </p:cNvPr>
          <p:cNvSpPr/>
          <p:nvPr/>
        </p:nvSpPr>
        <p:spPr>
          <a:xfrm>
            <a:off x="10465322" y="5660462"/>
            <a:ext cx="721534"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31" name="Rectangle 30">
            <a:extLst>
              <a:ext uri="{FF2B5EF4-FFF2-40B4-BE49-F238E27FC236}">
                <a16:creationId xmlns:a16="http://schemas.microsoft.com/office/drawing/2014/main" id="{0E29FD25-1044-E649-A312-EC9DB728FFE1}"/>
              </a:ext>
            </a:extLst>
          </p:cNvPr>
          <p:cNvSpPr/>
          <p:nvPr/>
        </p:nvSpPr>
        <p:spPr>
          <a:xfrm rot="2700000">
            <a:off x="1450619" y="6034950"/>
            <a:ext cx="182880" cy="182880"/>
          </a:xfrm>
          <a:prstGeom prst="rect">
            <a:avLst/>
          </a:prstGeom>
          <a:solidFill>
            <a:srgbClr val="4CEDF0"/>
          </a:solidFill>
          <a:ln>
            <a:solidFill>
              <a:srgbClr val="00B0F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0A60EF89-CEE5-B442-92DE-9AC5EF9D7B27}"/>
              </a:ext>
            </a:extLst>
          </p:cNvPr>
          <p:cNvSpPr txBox="1"/>
          <p:nvPr/>
        </p:nvSpPr>
        <p:spPr>
          <a:xfrm>
            <a:off x="1710301" y="5941724"/>
            <a:ext cx="2029723" cy="307777"/>
          </a:xfrm>
          <a:prstGeom prst="rect">
            <a:avLst/>
          </a:prstGeom>
          <a:noFill/>
        </p:spPr>
        <p:txBody>
          <a:bodyPr wrap="none" rtlCol="0">
            <a:spAutoFit/>
          </a:bodyPr>
          <a:lstStyle/>
          <a:p>
            <a:r>
              <a:rPr lang="en-US" sz="1400" dirty="0">
                <a:latin typeface="Century Gothic" panose="020B0502020202020204" pitchFamily="34" charset="0"/>
              </a:rPr>
              <a:t>AHEAD OF SCHEDULE</a:t>
            </a:r>
          </a:p>
        </p:txBody>
      </p:sp>
      <p:sp>
        <p:nvSpPr>
          <p:cNvPr id="33" name="Sun 32">
            <a:extLst>
              <a:ext uri="{FF2B5EF4-FFF2-40B4-BE49-F238E27FC236}">
                <a16:creationId xmlns:a16="http://schemas.microsoft.com/office/drawing/2014/main" id="{F3B74474-C01F-7442-888D-E29C82170034}"/>
              </a:ext>
            </a:extLst>
          </p:cNvPr>
          <p:cNvSpPr/>
          <p:nvPr/>
        </p:nvSpPr>
        <p:spPr>
          <a:xfrm rot="2700000">
            <a:off x="4555890" y="6012089"/>
            <a:ext cx="228600" cy="228600"/>
          </a:xfrm>
          <a:prstGeom prst="sun">
            <a:avLst/>
          </a:prstGeom>
          <a:solidFill>
            <a:srgbClr val="FFDE4C"/>
          </a:solidFill>
          <a:ln>
            <a:solidFill>
              <a:srgbClr val="FFC000"/>
            </a:solidFill>
          </a:ln>
          <a:scene3d>
            <a:camera prst="orthographicFront"/>
            <a:lightRig rig="threePt" dir="t"/>
          </a:scene3d>
          <a:sp3d contourW="12700">
            <a:bevelT w="63500" h="57150" prst="angle"/>
            <a:contourClr>
              <a:srgbClr val="FFC000"/>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1C7C83BF-E9F8-5644-A620-9F79302272DA}"/>
              </a:ext>
            </a:extLst>
          </p:cNvPr>
          <p:cNvSpPr txBox="1"/>
          <p:nvPr/>
        </p:nvSpPr>
        <p:spPr>
          <a:xfrm>
            <a:off x="4816180" y="5941723"/>
            <a:ext cx="1120820" cy="307777"/>
          </a:xfrm>
          <a:prstGeom prst="rect">
            <a:avLst/>
          </a:prstGeom>
          <a:noFill/>
        </p:spPr>
        <p:txBody>
          <a:bodyPr wrap="none" rtlCol="0">
            <a:spAutoFit/>
          </a:bodyPr>
          <a:lstStyle/>
          <a:p>
            <a:r>
              <a:rPr lang="en-US" sz="1400" dirty="0">
                <a:latin typeface="Century Gothic" panose="020B0502020202020204" pitchFamily="34" charset="0"/>
              </a:rPr>
              <a:t>MILESTONE</a:t>
            </a:r>
          </a:p>
        </p:txBody>
      </p:sp>
      <p:sp>
        <p:nvSpPr>
          <p:cNvPr id="35" name="Oval 34">
            <a:extLst>
              <a:ext uri="{FF2B5EF4-FFF2-40B4-BE49-F238E27FC236}">
                <a16:creationId xmlns:a16="http://schemas.microsoft.com/office/drawing/2014/main" id="{286B5758-3E76-EC4A-BBBC-048BCFF7EFB0}"/>
              </a:ext>
            </a:extLst>
          </p:cNvPr>
          <p:cNvSpPr/>
          <p:nvPr/>
        </p:nvSpPr>
        <p:spPr>
          <a:xfrm rot="2700000">
            <a:off x="6827449" y="6012089"/>
            <a:ext cx="228600" cy="228600"/>
          </a:xfrm>
          <a:prstGeom prst="ellipse">
            <a:avLst/>
          </a:prstGeom>
          <a:solidFill>
            <a:srgbClr val="FF00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11B6E834-B1FD-0247-B211-907B533198A1}"/>
              </a:ext>
            </a:extLst>
          </p:cNvPr>
          <p:cNvSpPr txBox="1"/>
          <p:nvPr/>
        </p:nvSpPr>
        <p:spPr>
          <a:xfrm>
            <a:off x="7087739" y="5941723"/>
            <a:ext cx="788999" cy="307777"/>
          </a:xfrm>
          <a:prstGeom prst="rect">
            <a:avLst/>
          </a:prstGeom>
          <a:noFill/>
        </p:spPr>
        <p:txBody>
          <a:bodyPr wrap="none" rtlCol="0">
            <a:spAutoFit/>
          </a:bodyPr>
          <a:lstStyle/>
          <a:p>
            <a:r>
              <a:rPr lang="en-US" sz="1400" dirty="0">
                <a:latin typeface="Century Gothic" panose="020B0502020202020204" pitchFamily="34" charset="0"/>
              </a:rPr>
              <a:t>AT RISK</a:t>
            </a:r>
          </a:p>
        </p:txBody>
      </p:sp>
      <p:sp>
        <p:nvSpPr>
          <p:cNvPr id="37" name="Oval 36">
            <a:extLst>
              <a:ext uri="{FF2B5EF4-FFF2-40B4-BE49-F238E27FC236}">
                <a16:creationId xmlns:a16="http://schemas.microsoft.com/office/drawing/2014/main" id="{24E35F37-DFA6-C241-BCF0-5CD54470C66C}"/>
              </a:ext>
            </a:extLst>
          </p:cNvPr>
          <p:cNvSpPr/>
          <p:nvPr/>
        </p:nvSpPr>
        <p:spPr>
          <a:xfrm rot="2700000">
            <a:off x="4632627" y="1826636"/>
            <a:ext cx="228600" cy="228600"/>
          </a:xfrm>
          <a:prstGeom prst="ellipse">
            <a:avLst/>
          </a:prstGeom>
          <a:solidFill>
            <a:srgbClr val="FF00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Sun 37">
            <a:extLst>
              <a:ext uri="{FF2B5EF4-FFF2-40B4-BE49-F238E27FC236}">
                <a16:creationId xmlns:a16="http://schemas.microsoft.com/office/drawing/2014/main" id="{A09129D7-47F0-464A-B504-97B97146D79C}"/>
              </a:ext>
            </a:extLst>
          </p:cNvPr>
          <p:cNvSpPr/>
          <p:nvPr/>
        </p:nvSpPr>
        <p:spPr>
          <a:xfrm rot="2700000">
            <a:off x="7426089" y="2656476"/>
            <a:ext cx="228600" cy="228600"/>
          </a:xfrm>
          <a:prstGeom prst="sun">
            <a:avLst/>
          </a:prstGeom>
          <a:solidFill>
            <a:srgbClr val="FFDE4C"/>
          </a:solidFill>
          <a:ln>
            <a:solidFill>
              <a:srgbClr val="FFC000"/>
            </a:solidFill>
          </a:ln>
          <a:scene3d>
            <a:camera prst="orthographicFront"/>
            <a:lightRig rig="threePt" dir="t"/>
          </a:scene3d>
          <a:sp3d contourW="12700">
            <a:bevelT w="63500" h="57150" prst="angle"/>
            <a:contourClr>
              <a:srgbClr val="FFC000"/>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Sun 38">
            <a:extLst>
              <a:ext uri="{FF2B5EF4-FFF2-40B4-BE49-F238E27FC236}">
                <a16:creationId xmlns:a16="http://schemas.microsoft.com/office/drawing/2014/main" id="{9406AAAF-B3A7-C84D-9F22-A598F80E136A}"/>
              </a:ext>
            </a:extLst>
          </p:cNvPr>
          <p:cNvSpPr/>
          <p:nvPr/>
        </p:nvSpPr>
        <p:spPr>
          <a:xfrm rot="2700000">
            <a:off x="8725608" y="3465710"/>
            <a:ext cx="228600" cy="228600"/>
          </a:xfrm>
          <a:prstGeom prst="sun">
            <a:avLst/>
          </a:prstGeom>
          <a:solidFill>
            <a:srgbClr val="FFDE4C"/>
          </a:solidFill>
          <a:ln>
            <a:solidFill>
              <a:srgbClr val="FFC000"/>
            </a:solidFill>
          </a:ln>
          <a:scene3d>
            <a:camera prst="orthographicFront"/>
            <a:lightRig rig="threePt" dir="t"/>
          </a:scene3d>
          <a:sp3d contourW="12700">
            <a:bevelT w="63500" h="57150" prst="angle"/>
            <a:contourClr>
              <a:srgbClr val="FFC000"/>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39">
            <a:extLst>
              <a:ext uri="{FF2B5EF4-FFF2-40B4-BE49-F238E27FC236}">
                <a16:creationId xmlns:a16="http://schemas.microsoft.com/office/drawing/2014/main" id="{D0A555A5-82B4-F34B-B99B-5933F604FC24}"/>
              </a:ext>
            </a:extLst>
          </p:cNvPr>
          <p:cNvSpPr/>
          <p:nvPr/>
        </p:nvSpPr>
        <p:spPr>
          <a:xfrm rot="2700000">
            <a:off x="5967585" y="2667442"/>
            <a:ext cx="182880" cy="182880"/>
          </a:xfrm>
          <a:prstGeom prst="rect">
            <a:avLst/>
          </a:prstGeom>
          <a:solidFill>
            <a:srgbClr val="4CEDF0"/>
          </a:solidFill>
          <a:ln>
            <a:solidFill>
              <a:srgbClr val="00B0F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a:extLst>
              <a:ext uri="{FF2B5EF4-FFF2-40B4-BE49-F238E27FC236}">
                <a16:creationId xmlns:a16="http://schemas.microsoft.com/office/drawing/2014/main" id="{00F720C4-6348-814A-B887-4E8095E096B2}"/>
              </a:ext>
            </a:extLst>
          </p:cNvPr>
          <p:cNvSpPr/>
          <p:nvPr/>
        </p:nvSpPr>
        <p:spPr>
          <a:xfrm rot="2700000">
            <a:off x="8876243" y="4299521"/>
            <a:ext cx="182880" cy="182880"/>
          </a:xfrm>
          <a:prstGeom prst="rect">
            <a:avLst/>
          </a:prstGeom>
          <a:solidFill>
            <a:srgbClr val="4CEDF0"/>
          </a:solidFill>
          <a:ln>
            <a:solidFill>
              <a:srgbClr val="00B0F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7">
            <a:extLst>
              <a:ext uri="{FF2B5EF4-FFF2-40B4-BE49-F238E27FC236}">
                <a16:creationId xmlns:a16="http://schemas.microsoft.com/office/drawing/2014/main" id="{52B58A96-992E-7B47-9909-0A015E060A9D}"/>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3" name="Parallelogram 42">
            <a:extLst>
              <a:ext uri="{FF2B5EF4-FFF2-40B4-BE49-F238E27FC236}">
                <a16:creationId xmlns:a16="http://schemas.microsoft.com/office/drawing/2014/main" id="{D250DFF7-B183-A64A-95DF-E7FFDA8CE1D0}"/>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extBox 43">
            <a:extLst>
              <a:ext uri="{FF2B5EF4-FFF2-40B4-BE49-F238E27FC236}">
                <a16:creationId xmlns:a16="http://schemas.microsoft.com/office/drawing/2014/main" id="{7CE0440E-ED5D-8442-A1C4-14D82905D8B1}"/>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PROEJCT TIMELINE</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3424029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107791790"/>
              </p:ext>
            </p:extLst>
          </p:nvPr>
        </p:nvGraphicFramePr>
        <p:xfrm>
          <a:off x="473710" y="497304"/>
          <a:ext cx="11230609" cy="539496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230609">
                  <a:extLst>
                    <a:ext uri="{9D8B030D-6E8A-4147-A177-3AD203B41FA5}">
                      <a16:colId xmlns:a16="http://schemas.microsoft.com/office/drawing/2014/main" val="155532388"/>
                    </a:ext>
                  </a:extLst>
                </a:gridCol>
              </a:tblGrid>
              <a:tr h="5394960">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COMMENTS</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822524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Construction-Project-Execution-Plan-Template_PowerPoint" id="{0641483D-22B4-BB4D-85AF-D5B4FC7DC282}" vid="{E6F4D1A7-706F-6740-BEC2-630336242DC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IC-Construction-Project-Execution-Plan-Template_PowerPoint</Template>
  <TotalTime>0</TotalTime>
  <Words>405</Words>
  <Application>Microsoft Office PowerPoint</Application>
  <PresentationFormat>Widescreen</PresentationFormat>
  <Paragraphs>199</Paragraphs>
  <Slides>5</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dcterms:created xsi:type="dcterms:W3CDTF">2021-06-29T16:48:34Z</dcterms:created>
  <dcterms:modified xsi:type="dcterms:W3CDTF">2021-06-29T16:49:14Z</dcterms:modified>
</cp:coreProperties>
</file>