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16" r:id="rId3"/>
    <p:sldId id="349"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FFDE4C"/>
    <a:srgbClr val="F0A622"/>
    <a:srgbClr val="4CEDF0"/>
    <a:srgbClr val="EAEEF3"/>
    <a:srgbClr val="00BD32"/>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48" autoAdjust="0"/>
    <p:restoredTop sz="86447"/>
  </p:normalViewPr>
  <p:slideViewPr>
    <p:cSldViewPr snapToGrid="0" snapToObjects="1">
      <p:cViewPr>
        <p:scale>
          <a:sx n="171" d="100"/>
          <a:sy n="171" d="100"/>
        </p:scale>
        <p:origin x="84" y="-84"/>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A7S8To"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CONSTRUCTION PROJECT EXECUTION PLAN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CONSTRUCTION PROJECT EXECUTION PLAN TEMPLATE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2489411782"/>
              </p:ext>
            </p:extLst>
          </p:nvPr>
        </p:nvGraphicFramePr>
        <p:xfrm>
          <a:off x="312737" y="336823"/>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768637">
                  <a:extLst>
                    <a:ext uri="{9D8B030D-6E8A-4147-A177-3AD203B41FA5}">
                      <a16:colId xmlns:a16="http://schemas.microsoft.com/office/drawing/2014/main" val="503210791"/>
                    </a:ext>
                  </a:extLst>
                </a:gridCol>
                <a:gridCol w="993622">
                  <a:extLst>
                    <a:ext uri="{9D8B030D-6E8A-4147-A177-3AD203B41FA5}">
                      <a16:colId xmlns:a16="http://schemas.microsoft.com/office/drawing/2014/main" val="2502708123"/>
                    </a:ext>
                  </a:extLst>
                </a:gridCol>
                <a:gridCol w="1611019">
                  <a:extLst>
                    <a:ext uri="{9D8B030D-6E8A-4147-A177-3AD203B41FA5}">
                      <a16:colId xmlns:a16="http://schemas.microsoft.com/office/drawing/2014/main" val="2758091971"/>
                    </a:ext>
                  </a:extLst>
                </a:gridCol>
                <a:gridCol w="684924">
                  <a:extLst>
                    <a:ext uri="{9D8B030D-6E8A-4147-A177-3AD203B41FA5}">
                      <a16:colId xmlns:a16="http://schemas.microsoft.com/office/drawing/2014/main" val="1726921897"/>
                    </a:ext>
                  </a:extLst>
                </a:gridCol>
                <a:gridCol w="684924">
                  <a:extLst>
                    <a:ext uri="{9D8B030D-6E8A-4147-A177-3AD203B41FA5}">
                      <a16:colId xmlns:a16="http://schemas.microsoft.com/office/drawing/2014/main" val="2027885230"/>
                    </a:ext>
                  </a:extLst>
                </a:gridCol>
                <a:gridCol w="928077">
                  <a:extLst>
                    <a:ext uri="{9D8B030D-6E8A-4147-A177-3AD203B41FA5}">
                      <a16:colId xmlns:a16="http://schemas.microsoft.com/office/drawing/2014/main" val="3692474588"/>
                    </a:ext>
                  </a:extLst>
                </a:gridCol>
                <a:gridCol w="3821372">
                  <a:extLst>
                    <a:ext uri="{9D8B030D-6E8A-4147-A177-3AD203B41FA5}">
                      <a16:colId xmlns:a16="http://schemas.microsoft.com/office/drawing/2014/main" val="3827231447"/>
                    </a:ext>
                  </a:extLst>
                </a:gridCol>
              </a:tblGrid>
              <a:tr h="380564">
                <a:tc>
                  <a:txBody>
                    <a:bodyPr/>
                    <a:lstStyle/>
                    <a:p>
                      <a:pPr algn="l" fontAlgn="ctr"/>
                      <a:r>
                        <a:rPr lang="en-US" sz="1100" u="none" strike="noStrike">
                          <a:effectLst/>
                          <a:latin typeface="Century Gothic" panose="020B0502020202020204" pitchFamily="34" charset="0"/>
                        </a:rPr>
                        <a:t>TASK NAME</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a:effectLst/>
                          <a:latin typeface="Century Gothic" panose="020B0502020202020204" pitchFamily="34" charset="0"/>
                        </a:rPr>
                        <a:t>STATUS</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a:effectLst/>
                          <a:latin typeface="Century Gothic" panose="020B0502020202020204" pitchFamily="34" charset="0"/>
                        </a:rPr>
                        <a:t>ASSIGNED TO</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START DATE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a:effectLst/>
                          <a:latin typeface="Century Gothic" panose="020B0502020202020204" pitchFamily="34" charset="0"/>
                        </a:rPr>
                        <a:t>END DATE</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DURATION </a:t>
                      </a:r>
                    </a:p>
                    <a:p>
                      <a:pPr algn="ctr" fontAlgn="ctr"/>
                      <a:r>
                        <a:rPr lang="en-US" sz="1100" u="none" strike="noStrike" dirty="0">
                          <a:effectLst/>
                          <a:latin typeface="Century Gothic" panose="020B0502020202020204" pitchFamily="34" charset="0"/>
                        </a:rPr>
                        <a:t>in days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a:effectLst/>
                          <a:latin typeface="Century Gothic" panose="020B0502020202020204" pitchFamily="34" charset="0"/>
                        </a:rPr>
                        <a:t>Subtask 1.1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01/18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a:effectLst/>
                          <a:latin typeface="Century Gothic" panose="020B0502020202020204" pitchFamily="34" charset="0"/>
                        </a:rPr>
                        <a:t>Subtask 2.1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In Progress</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a:effectLst/>
                          <a:latin typeface="Century Gothic" panose="020B0502020202020204" pitchFamily="34" charset="0"/>
                        </a:rPr>
                        <a:t>Task 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a:effectLst/>
                          <a:latin typeface="Century Gothic" panose="020B0502020202020204" pitchFamily="34" charset="0"/>
                        </a:rPr>
                        <a:t>Task 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On Hold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a:effectLst/>
                          <a:latin typeface="Century Gothic" panose="020B0502020202020204" pitchFamily="34" charset="0"/>
                        </a:rPr>
                        <a:t>Task 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01/28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01/31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a:effectLst/>
                          <a:latin typeface="Century Gothic" panose="020B0502020202020204" pitchFamily="34" charset="0"/>
                        </a:rPr>
                        <a:t>Task 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01/29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a:effectLst/>
                          <a:latin typeface="Century Gothic" panose="020B0502020202020204" pitchFamily="34" charset="0"/>
                        </a:rPr>
                        <a:t>Task 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a:effectLst/>
                          <a:latin typeface="Century Gothic" panose="020B0502020202020204" pitchFamily="34" charset="0"/>
                        </a:rPr>
                        <a:t>Task 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Not Started</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a:effectLst/>
                          <a:latin typeface="Century Gothic" panose="020B0502020202020204" pitchFamily="34" charset="0"/>
                        </a:rPr>
                        <a:t>Task 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a:effectLst/>
                          <a:latin typeface="Century Gothic" panose="020B0502020202020204" pitchFamily="34" charset="0"/>
                        </a:rPr>
                        <a:t>Task 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a:effectLst/>
                          <a:latin typeface="Century Gothic" panose="020B0502020202020204" pitchFamily="34" charset="0"/>
                        </a:rPr>
                        <a:t>Task 11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a:effectLst/>
                          <a:latin typeface="Century Gothic" panose="020B0502020202020204" pitchFamily="34" charset="0"/>
                        </a:rPr>
                        <a:t>Task 12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Not Started</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a:effectLst/>
                          <a:latin typeface="Century Gothic" panose="020B0502020202020204" pitchFamily="34" charset="0"/>
                        </a:rPr>
                        <a:t>Task 13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a:effectLst/>
                          <a:latin typeface="Century Gothic" panose="020B0502020202020204" pitchFamily="34" charset="0"/>
                        </a:rPr>
                        <a:t>Task 14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a:effectLst/>
                          <a:latin typeface="Century Gothic" panose="020B0502020202020204" pitchFamily="34" charset="0"/>
                        </a:rPr>
                        <a:t>Task 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a:effectLst/>
                          <a:latin typeface="Century Gothic" panose="020B0502020202020204" pitchFamily="34" charset="0"/>
                        </a:rPr>
                        <a:t>Task 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a:effectLst/>
                          <a:latin typeface="Century Gothic" panose="020B0502020202020204" pitchFamily="34" charset="0"/>
                        </a:rPr>
                        <a:t>Task 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TABLE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961544839"/>
              </p:ext>
            </p:extLst>
          </p:nvPr>
        </p:nvGraphicFramePr>
        <p:xfrm>
          <a:off x="312737" y="336823"/>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49078">
                  <a:extLst>
                    <a:ext uri="{9D8B030D-6E8A-4147-A177-3AD203B41FA5}">
                      <a16:colId xmlns:a16="http://schemas.microsoft.com/office/drawing/2014/main" val="503210791"/>
                    </a:ext>
                  </a:extLst>
                </a:gridCol>
                <a:gridCol w="1708700">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fontAlgn="ctr"/>
                      <a:r>
                        <a:rPr lang="en-US" sz="1100" u="none" strike="noStrike" dirty="0">
                          <a:effectLst/>
                          <a:latin typeface="Century Gothic" panose="020B0502020202020204" pitchFamily="34" charset="0"/>
                        </a:rPr>
                        <a:t>TASK NAME</a:t>
                      </a:r>
                      <a:endParaRPr lang="en-US" sz="1100" b="1" i="0" u="none" strike="noStrike" dirty="0">
                        <a:solidFill>
                          <a:srgbClr val="FFFFFF"/>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dirty="0">
                          <a:effectLst/>
                          <a:latin typeface="Century Gothic" panose="020B0502020202020204" pitchFamily="34" charset="0"/>
                        </a:rPr>
                        <a:t>Subtask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1200" b="0" i="0" u="none" strike="noStrike" dirty="0">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dirty="0">
                          <a:effectLst/>
                          <a:latin typeface="Century Gothic" panose="020B0502020202020204" pitchFamily="34" charset="0"/>
                        </a:rPr>
                        <a:t>Subtask 2.1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a:effectLst/>
                          <a:latin typeface="Century Gothic" panose="020B0502020202020204" pitchFamily="34" charset="0"/>
                        </a:rPr>
                        <a:t>Task 3</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a:effectLst/>
                          <a:latin typeface="Century Gothic" panose="020B0502020202020204" pitchFamily="34" charset="0"/>
                        </a:rPr>
                        <a:t>Task 4</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dirty="0">
                          <a:effectLst/>
                          <a:latin typeface="Century Gothic" panose="020B0502020202020204" pitchFamily="34" charset="0"/>
                        </a:rPr>
                        <a:t>Task 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dirty="0">
                          <a:effectLst/>
                          <a:latin typeface="Century Gothic" panose="020B0502020202020204" pitchFamily="34" charset="0"/>
                        </a:rPr>
                        <a:t>Task 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a:effectLst/>
                          <a:latin typeface="Century Gothic" panose="020B0502020202020204" pitchFamily="34" charset="0"/>
                        </a:rPr>
                        <a:t>Task 7</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a:effectLst/>
                          <a:latin typeface="Century Gothic" panose="020B0502020202020204" pitchFamily="34" charset="0"/>
                        </a:rPr>
                        <a:t>Task 8</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dirty="0">
                          <a:effectLst/>
                          <a:latin typeface="Century Gothic" panose="020B0502020202020204" pitchFamily="34" charset="0"/>
                        </a:rPr>
                        <a:t>Task 9</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dirty="0">
                          <a:effectLst/>
                          <a:latin typeface="Century Gothic" panose="020B0502020202020204" pitchFamily="34" charset="0"/>
                        </a:rPr>
                        <a:t>Task 10</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a:effectLst/>
                          <a:latin typeface="Century Gothic" panose="020B0502020202020204" pitchFamily="34" charset="0"/>
                        </a:rPr>
                        <a:t>Task 11</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dirty="0">
                          <a:effectLst/>
                          <a:latin typeface="Century Gothic" panose="020B0502020202020204" pitchFamily="34" charset="0"/>
                        </a:rPr>
                        <a:t>Task 12</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dirty="0">
                          <a:effectLst/>
                          <a:latin typeface="Century Gothic" panose="020B0502020202020204" pitchFamily="34" charset="0"/>
                        </a:rPr>
                        <a:t>Task 13</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dirty="0">
                          <a:effectLst/>
                          <a:latin typeface="Century Gothic" panose="020B0502020202020204" pitchFamily="34" charset="0"/>
                        </a:rPr>
                        <a:t>Task 14</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dirty="0">
                          <a:effectLst/>
                          <a:latin typeface="Century Gothic" panose="020B0502020202020204" pitchFamily="34" charset="0"/>
                        </a:rPr>
                        <a:t>Task 15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dirty="0">
                          <a:effectLst/>
                          <a:latin typeface="Century Gothic" panose="020B0502020202020204" pitchFamily="34" charset="0"/>
                        </a:rPr>
                        <a:t>Task 16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dirty="0">
                          <a:effectLst/>
                          <a:latin typeface="Century Gothic" panose="020B0502020202020204" pitchFamily="34" charset="0"/>
                        </a:rPr>
                        <a:t>Task 17</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3357349" y="764222"/>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CCD3ABD-7C2C-D542-A714-F2FCF6515A10}"/>
              </a:ext>
            </a:extLst>
          </p:cNvPr>
          <p:cNvSpPr/>
          <p:nvPr/>
        </p:nvSpPr>
        <p:spPr>
          <a:xfrm>
            <a:off x="3665551" y="1036235"/>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6543DD-F980-7A4F-BE0C-3C16FADB45A0}"/>
              </a:ext>
            </a:extLst>
          </p:cNvPr>
          <p:cNvSpPr/>
          <p:nvPr/>
        </p:nvSpPr>
        <p:spPr>
          <a:xfrm>
            <a:off x="4603804" y="1308248"/>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580261"/>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955AFC-7260-424C-9747-4A06560DF112}"/>
              </a:ext>
            </a:extLst>
          </p:cNvPr>
          <p:cNvSpPr/>
          <p:nvPr/>
        </p:nvSpPr>
        <p:spPr>
          <a:xfrm>
            <a:off x="4603804" y="1852274"/>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681F3E-F4A8-5045-B2EC-158F1C2F6AEF}"/>
              </a:ext>
            </a:extLst>
          </p:cNvPr>
          <p:cNvSpPr/>
          <p:nvPr/>
        </p:nvSpPr>
        <p:spPr>
          <a:xfrm>
            <a:off x="5838394" y="2124287"/>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BDFB795-53C3-3641-8355-4FD2DCB7CBED}"/>
              </a:ext>
            </a:extLst>
          </p:cNvPr>
          <p:cNvSpPr/>
          <p:nvPr/>
        </p:nvSpPr>
        <p:spPr>
          <a:xfrm>
            <a:off x="6073255" y="2396300"/>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9277587-EAE6-F143-8E64-F589FBDEC40E}"/>
              </a:ext>
            </a:extLst>
          </p:cNvPr>
          <p:cNvSpPr/>
          <p:nvPr/>
        </p:nvSpPr>
        <p:spPr>
          <a:xfrm>
            <a:off x="6313336" y="2668313"/>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DB3C825-2313-0140-A4DD-A35B7A95CFF3}"/>
              </a:ext>
            </a:extLst>
          </p:cNvPr>
          <p:cNvSpPr/>
          <p:nvPr/>
        </p:nvSpPr>
        <p:spPr>
          <a:xfrm>
            <a:off x="7322026" y="2940326"/>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17AFE7-43F7-164C-B46D-05F797347C56}"/>
              </a:ext>
            </a:extLst>
          </p:cNvPr>
          <p:cNvSpPr/>
          <p:nvPr/>
        </p:nvSpPr>
        <p:spPr>
          <a:xfrm>
            <a:off x="7777573" y="3212339"/>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521F40C-0CF5-854D-98DC-704C941F3139}"/>
              </a:ext>
            </a:extLst>
          </p:cNvPr>
          <p:cNvSpPr/>
          <p:nvPr/>
        </p:nvSpPr>
        <p:spPr>
          <a:xfrm>
            <a:off x="8515845" y="3484352"/>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FFA6FB2-43A4-8542-956B-3D2375AE9DA5}"/>
              </a:ext>
            </a:extLst>
          </p:cNvPr>
          <p:cNvSpPr/>
          <p:nvPr/>
        </p:nvSpPr>
        <p:spPr>
          <a:xfrm>
            <a:off x="8996899" y="3756365"/>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F7E8610-4C73-0745-B687-AEAE55C78A87}"/>
              </a:ext>
            </a:extLst>
          </p:cNvPr>
          <p:cNvSpPr/>
          <p:nvPr/>
        </p:nvSpPr>
        <p:spPr>
          <a:xfrm>
            <a:off x="9477952" y="4028378"/>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1E7005-6FE3-2C44-80F4-3BD43DDE248E}"/>
              </a:ext>
            </a:extLst>
          </p:cNvPr>
          <p:cNvSpPr/>
          <p:nvPr/>
        </p:nvSpPr>
        <p:spPr>
          <a:xfrm>
            <a:off x="9273877" y="4300391"/>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572404"/>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844417"/>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116430"/>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388443"/>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660462"/>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034950"/>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5941724"/>
            <a:ext cx="2029723" cy="307777"/>
          </a:xfrm>
          <a:prstGeom prst="rect">
            <a:avLst/>
          </a:prstGeom>
          <a:noFill/>
        </p:spPr>
        <p:txBody>
          <a:bodyPr wrap="none" rtlCol="0">
            <a:spAutoFit/>
          </a:bodyPr>
          <a:lstStyle/>
          <a:p>
            <a:r>
              <a:rPr lang="en-US" sz="1400" dirty="0">
                <a:latin typeface="Century Gothic" panose="020B0502020202020204" pitchFamily="34" charset="0"/>
              </a:rPr>
              <a:t>AHEAD OF SCHEDULE</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555890" y="6012089"/>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4816180" y="5941723"/>
            <a:ext cx="1120820" cy="307777"/>
          </a:xfrm>
          <a:prstGeom prst="rect">
            <a:avLst/>
          </a:prstGeom>
          <a:noFill/>
        </p:spPr>
        <p:txBody>
          <a:bodyPr wrap="none" rtlCol="0">
            <a:spAutoFit/>
          </a:bodyPr>
          <a:lstStyle/>
          <a:p>
            <a:r>
              <a:rPr lang="en-US" sz="1400" dirty="0">
                <a:latin typeface="Century Gothic" panose="020B0502020202020204" pitchFamily="34" charset="0"/>
              </a:rPr>
              <a:t>MILESTONE</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012089"/>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5941723"/>
            <a:ext cx="788999" cy="307777"/>
          </a:xfrm>
          <a:prstGeom prst="rect">
            <a:avLst/>
          </a:prstGeom>
          <a:noFill/>
        </p:spPr>
        <p:txBody>
          <a:bodyPr wrap="none" rtlCol="0">
            <a:spAutoFit/>
          </a:bodyPr>
          <a:lstStyle/>
          <a:p>
            <a:r>
              <a:rPr lang="en-US" sz="1400" dirty="0">
                <a:latin typeface="Century Gothic" panose="020B0502020202020204" pitchFamily="34" charset="0"/>
              </a:rPr>
              <a:t>AT RISK</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826636"/>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656476"/>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465710"/>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667442"/>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299521"/>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7">
            <a:extLst>
              <a:ext uri="{FF2B5EF4-FFF2-40B4-BE49-F238E27FC236}">
                <a16:creationId xmlns:a16="http://schemas.microsoft.com/office/drawing/2014/main" id="{52B58A96-992E-7B47-9909-0A015E060A9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D250DFF7-B183-A64A-95DF-E7FFDA8CE1D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7CE0440E-ED5D-8442-A1C4-14D82905D8B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PROEJCT TIMELINE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Construction-Project-Execution-Plan-Template_PowerPoint" id="{0641483D-22B4-BB4D-85AF-D5B4FC7DC282}" vid="{E6F4D1A7-706F-6740-BEC2-630336242D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IC-Construction-Project-Execution-Plan-Template_PowerPoint</Template>
  <TotalTime>0</TotalTime>
  <Words>405</Words>
  <Application>Microsoft Office PowerPoint</Application>
  <PresentationFormat>Widescreen</PresentationFormat>
  <Paragraphs>199</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2021-06-29T16:48:34Z</dcterms:created>
  <dcterms:modified xsi:type="dcterms:W3CDTF">2021-06-29T16:49:14Z</dcterms:modified>
</cp:coreProperties>
</file>