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320" r:id="rId2"/>
    <p:sldId id="321" r:id="rId3"/>
    <p:sldId id="322" r:id="rId4"/>
    <p:sldId id="324" r:id="rId5"/>
    <p:sldId id="325" r:id="rId6"/>
    <p:sldId id="326"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8735"/>
    <a:srgbClr val="6AC0F1"/>
    <a:srgbClr val="00BD9C"/>
    <a:srgbClr val="EBBCC0"/>
    <a:srgbClr val="EB3A3A"/>
    <a:srgbClr val="FFC19B"/>
    <a:srgbClr val="E9AB77"/>
    <a:srgbClr val="D14C36"/>
    <a:srgbClr val="BDE7F1"/>
    <a:srgbClr val="B5E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5" autoAdjust="0"/>
    <p:restoredTop sz="86447"/>
  </p:normalViewPr>
  <p:slideViewPr>
    <p:cSldViewPr snapToGrid="0" snapToObjects="1">
      <p:cViewPr>
        <p:scale>
          <a:sx n="166" d="100"/>
          <a:sy n="166" d="100"/>
        </p:scale>
        <p:origin x="80" y="20"/>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18468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7555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81100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522576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651596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hyperlink" Target="https://bit.ly/2TAv0wm" TargetMode="External"/><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1" name="Graphic 40" descr="Line arrow: Rotate left outline">
            <a:extLst>
              <a:ext uri="{FF2B5EF4-FFF2-40B4-BE49-F238E27FC236}">
                <a16:creationId xmlns:a16="http://schemas.microsoft.com/office/drawing/2014/main" id="{6AB7BAAF-D5B7-1C4F-ABE3-EC1DF23883BE}"/>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rot="20357305" flipH="1">
            <a:off x="1497085" y="1527187"/>
            <a:ext cx="1828800" cy="1828800"/>
          </a:xfrm>
          <a:prstGeom prst="rect">
            <a:avLst/>
          </a:prstGeom>
        </p:spPr>
      </p:pic>
      <p:pic>
        <p:nvPicPr>
          <p:cNvPr id="72" name="Graphic 71" descr="Line arrow: Rotate left outline">
            <a:extLst>
              <a:ext uri="{FF2B5EF4-FFF2-40B4-BE49-F238E27FC236}">
                <a16:creationId xmlns:a16="http://schemas.microsoft.com/office/drawing/2014/main" id="{24AB55CC-5A77-0F47-A257-05BF063D0680}"/>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rot="20357305" flipH="1">
            <a:off x="5963557" y="883530"/>
            <a:ext cx="1828800" cy="1828800"/>
          </a:xfrm>
          <a:prstGeom prst="rect">
            <a:avLst/>
          </a:prstGeom>
        </p:spPr>
      </p:pic>
      <p:pic>
        <p:nvPicPr>
          <p:cNvPr id="79" name="Graphic 78" descr="Line arrow: Rotate left outline">
            <a:extLst>
              <a:ext uri="{FF2B5EF4-FFF2-40B4-BE49-F238E27FC236}">
                <a16:creationId xmlns:a16="http://schemas.microsoft.com/office/drawing/2014/main" id="{8B799F6F-0A75-7D43-BB25-E49B66A6122A}"/>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rot="1242695" flipH="1" flipV="1">
            <a:off x="4413376" y="4237813"/>
            <a:ext cx="1828800" cy="1830342"/>
          </a:xfrm>
          <a:prstGeom prst="rect">
            <a:avLst/>
          </a:prstGeom>
        </p:spPr>
      </p:pic>
      <p:pic>
        <p:nvPicPr>
          <p:cNvPr id="80" name="Graphic 79" descr="Line arrow: Rotate left outline">
            <a:extLst>
              <a:ext uri="{FF2B5EF4-FFF2-40B4-BE49-F238E27FC236}">
                <a16:creationId xmlns:a16="http://schemas.microsoft.com/office/drawing/2014/main" id="{52932E0F-8751-E948-B3C3-CCF39237ED0C}"/>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rot="1242695" flipH="1" flipV="1">
            <a:off x="8842063" y="3508975"/>
            <a:ext cx="1828800" cy="1830342"/>
          </a:xfrm>
          <a:prstGeom prst="rect">
            <a:avLst/>
          </a:prstGeom>
        </p:spPr>
      </p:pic>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MATURITY ASSESSMENT</a:t>
            </a:r>
          </a:p>
        </p:txBody>
      </p:sp>
      <p:sp>
        <p:nvSpPr>
          <p:cNvPr id="95" name="Oval 94">
            <a:extLst>
              <a:ext uri="{FF2B5EF4-FFF2-40B4-BE49-F238E27FC236}">
                <a16:creationId xmlns:a16="http://schemas.microsoft.com/office/drawing/2014/main" id="{8F2ECCDC-53C7-DE41-BC38-DE442EC23857}"/>
              </a:ext>
            </a:extLst>
          </p:cNvPr>
          <p:cNvSpPr/>
          <p:nvPr/>
        </p:nvSpPr>
        <p:spPr>
          <a:xfrm>
            <a:off x="292984" y="2752685"/>
            <a:ext cx="2743200" cy="2743200"/>
          </a:xfrm>
          <a:prstGeom prst="ellipse">
            <a:avLst/>
          </a:prstGeom>
          <a:solidFill>
            <a:srgbClr val="00BD9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a:latin typeface="Century Gothic" panose="020B0502020202020204" pitchFamily="34" charset="0"/>
              </a:rPr>
              <a:t>INITIAL</a:t>
            </a:r>
          </a:p>
        </p:txBody>
      </p:sp>
      <p:sp>
        <p:nvSpPr>
          <p:cNvPr id="114" name="Oval 113">
            <a:extLst>
              <a:ext uri="{FF2B5EF4-FFF2-40B4-BE49-F238E27FC236}">
                <a16:creationId xmlns:a16="http://schemas.microsoft.com/office/drawing/2014/main" id="{084BEACA-D176-EA44-A82A-A6835A32C1E7}"/>
              </a:ext>
            </a:extLst>
          </p:cNvPr>
          <p:cNvSpPr/>
          <p:nvPr/>
        </p:nvSpPr>
        <p:spPr>
          <a:xfrm>
            <a:off x="2516912" y="2409785"/>
            <a:ext cx="2743200" cy="2743200"/>
          </a:xfrm>
          <a:prstGeom prst="ellipse">
            <a:avLst/>
          </a:prstGeom>
          <a:solidFill>
            <a:srgbClr val="6AC0F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a:latin typeface="Century Gothic" panose="020B0502020202020204" pitchFamily="34" charset="0"/>
              </a:rPr>
              <a:t>JUST STARTED</a:t>
            </a:r>
          </a:p>
        </p:txBody>
      </p:sp>
      <p:sp>
        <p:nvSpPr>
          <p:cNvPr id="119" name="Oval 118">
            <a:extLst>
              <a:ext uri="{FF2B5EF4-FFF2-40B4-BE49-F238E27FC236}">
                <a16:creationId xmlns:a16="http://schemas.microsoft.com/office/drawing/2014/main" id="{D01BCD0E-369F-7440-BE8D-A2AA08F9642C}"/>
              </a:ext>
            </a:extLst>
          </p:cNvPr>
          <p:cNvSpPr/>
          <p:nvPr/>
        </p:nvSpPr>
        <p:spPr>
          <a:xfrm>
            <a:off x="4740840" y="2066885"/>
            <a:ext cx="2743200" cy="2743200"/>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a:latin typeface="Century Gothic" panose="020B0502020202020204" pitchFamily="34" charset="0"/>
              </a:rPr>
              <a:t>DEFINED</a:t>
            </a:r>
          </a:p>
        </p:txBody>
      </p:sp>
      <p:sp>
        <p:nvSpPr>
          <p:cNvPr id="69" name="Oval 68">
            <a:extLst>
              <a:ext uri="{FF2B5EF4-FFF2-40B4-BE49-F238E27FC236}">
                <a16:creationId xmlns:a16="http://schemas.microsoft.com/office/drawing/2014/main" id="{F81F20A4-5D75-A949-91F4-1912C1338A68}"/>
              </a:ext>
            </a:extLst>
          </p:cNvPr>
          <p:cNvSpPr/>
          <p:nvPr/>
        </p:nvSpPr>
        <p:spPr>
          <a:xfrm>
            <a:off x="6964768" y="1723985"/>
            <a:ext cx="2743200" cy="2743200"/>
          </a:xfrm>
          <a:prstGeom prst="ellipse">
            <a:avLst/>
          </a:prstGeom>
          <a:solidFill>
            <a:srgbClr val="F4873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a:latin typeface="Century Gothic" panose="020B0502020202020204" pitchFamily="34" charset="0"/>
              </a:rPr>
              <a:t>MEASURED</a:t>
            </a:r>
          </a:p>
        </p:txBody>
      </p:sp>
      <p:sp>
        <p:nvSpPr>
          <p:cNvPr id="75" name="Oval 74">
            <a:extLst>
              <a:ext uri="{FF2B5EF4-FFF2-40B4-BE49-F238E27FC236}">
                <a16:creationId xmlns:a16="http://schemas.microsoft.com/office/drawing/2014/main" id="{43A1AB2D-7DC7-2E4E-9456-563385870553}"/>
              </a:ext>
            </a:extLst>
          </p:cNvPr>
          <p:cNvSpPr/>
          <p:nvPr/>
        </p:nvSpPr>
        <p:spPr>
          <a:xfrm>
            <a:off x="9188698" y="1381085"/>
            <a:ext cx="2743200" cy="2743200"/>
          </a:xfrm>
          <a:prstGeom prst="ellipse">
            <a:avLst/>
          </a:prstGeom>
          <a:solidFill>
            <a:srgbClr val="EB3A3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a:latin typeface="Century Gothic" panose="020B0502020202020204" pitchFamily="34" charset="0"/>
              </a:rPr>
              <a:t>OPTIMAL</a:t>
            </a:r>
          </a:p>
        </p:txBody>
      </p:sp>
      <p:pic>
        <p:nvPicPr>
          <p:cNvPr id="93" name="Picture 92">
            <a:hlinkClick r:id="rId11"/>
            <a:extLst>
              <a:ext uri="{FF2B5EF4-FFF2-40B4-BE49-F238E27FC236}">
                <a16:creationId xmlns:a16="http://schemas.microsoft.com/office/drawing/2014/main" id="{42871793-3C10-2F44-883D-21DCEA646235}"/>
              </a:ext>
            </a:extLst>
          </p:cNvPr>
          <p:cNvPicPr>
            <a:picLocks noChangeAspect="1"/>
          </p:cNvPicPr>
          <p:nvPr/>
        </p:nvPicPr>
        <p:blipFill>
          <a:blip r:embed="rId12"/>
          <a:stretch>
            <a:fillRect/>
          </a:stretch>
        </p:blipFill>
        <p:spPr>
          <a:xfrm>
            <a:off x="8066793" y="156793"/>
            <a:ext cx="3657600" cy="507585"/>
          </a:xfrm>
          <a:prstGeom prst="rect">
            <a:avLst/>
          </a:prstGeom>
        </p:spPr>
      </p:pic>
      <p:sp>
        <p:nvSpPr>
          <p:cNvPr id="94" name="TextBox 93">
            <a:extLst>
              <a:ext uri="{FF2B5EF4-FFF2-40B4-BE49-F238E27FC236}">
                <a16:creationId xmlns:a16="http://schemas.microsoft.com/office/drawing/2014/main" id="{82C248E8-34F6-0545-9559-B225180AAEDA}"/>
              </a:ext>
            </a:extLst>
          </p:cNvPr>
          <p:cNvSpPr txBox="1"/>
          <p:nvPr/>
        </p:nvSpPr>
        <p:spPr>
          <a:xfrm>
            <a:off x="409776" y="202713"/>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AGILE MATURITY ASSESSMENT PRESENTATION </a:t>
            </a:r>
          </a:p>
        </p:txBody>
      </p:sp>
    </p:spTree>
    <p:extLst>
      <p:ext uri="{BB962C8B-B14F-4D97-AF65-F5344CB8AC3E}">
        <p14:creationId xmlns:p14="http://schemas.microsoft.com/office/powerpoint/2010/main" val="103672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0  –  INITIAL  –  AGILE MATURITY ASSESSMENT</a:t>
            </a:r>
          </a:p>
        </p:txBody>
      </p:sp>
      <p:sp>
        <p:nvSpPr>
          <p:cNvPr id="95" name="Rectangle 94">
            <a:extLst>
              <a:ext uri="{FF2B5EF4-FFF2-40B4-BE49-F238E27FC236}">
                <a16:creationId xmlns:a16="http://schemas.microsoft.com/office/drawing/2014/main" id="{8F2ECCDC-53C7-DE41-BC38-DE442EC23857}"/>
              </a:ext>
            </a:extLst>
          </p:cNvPr>
          <p:cNvSpPr/>
          <p:nvPr/>
        </p:nvSpPr>
        <p:spPr>
          <a:xfrm>
            <a:off x="494197" y="1554364"/>
            <a:ext cx="10972800" cy="738478"/>
          </a:xfrm>
          <a:prstGeom prst="rect">
            <a:avLst/>
          </a:prstGeom>
          <a:solidFill>
            <a:srgbClr val="00BD9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4000" dirty="0">
                <a:latin typeface="Century Gothic" panose="020B0502020202020204" pitchFamily="34" charset="0"/>
              </a:rPr>
              <a:t>INITIAL</a:t>
            </a:r>
          </a:p>
        </p:txBody>
      </p:sp>
      <p:sp>
        <p:nvSpPr>
          <p:cNvPr id="112" name="Rectangle 111">
            <a:extLst>
              <a:ext uri="{FF2B5EF4-FFF2-40B4-BE49-F238E27FC236}">
                <a16:creationId xmlns:a16="http://schemas.microsoft.com/office/drawing/2014/main" id="{9E098833-47A7-AE44-9B8E-6CF9DC3D8BD6}"/>
              </a:ext>
            </a:extLst>
          </p:cNvPr>
          <p:cNvSpPr/>
          <p:nvPr/>
        </p:nvSpPr>
        <p:spPr>
          <a:xfrm>
            <a:off x="494197" y="2292552"/>
            <a:ext cx="10972800" cy="548640"/>
          </a:xfrm>
          <a:prstGeom prst="rect">
            <a:avLst/>
          </a:prstGeom>
          <a:gradFill>
            <a:gsLst>
              <a:gs pos="35000">
                <a:srgbClr val="00BD9C"/>
              </a:gs>
              <a:gs pos="100000">
                <a:srgbClr val="B5E9D9"/>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en-US" sz="2800" dirty="0">
                <a:solidFill>
                  <a:schemeClr val="tx1"/>
                </a:solidFill>
                <a:latin typeface="Century Gothic" panose="020B0502020202020204" pitchFamily="34" charset="0"/>
              </a:rPr>
              <a:t>Non-Existent Agile</a:t>
            </a:r>
          </a:p>
        </p:txBody>
      </p:sp>
      <p:sp>
        <p:nvSpPr>
          <p:cNvPr id="96" name="Rectangle 95">
            <a:extLst>
              <a:ext uri="{FF2B5EF4-FFF2-40B4-BE49-F238E27FC236}">
                <a16:creationId xmlns:a16="http://schemas.microsoft.com/office/drawing/2014/main" id="{82BED20C-3D29-B14E-81BD-3515BF416363}"/>
              </a:ext>
            </a:extLst>
          </p:cNvPr>
          <p:cNvSpPr/>
          <p:nvPr/>
        </p:nvSpPr>
        <p:spPr>
          <a:xfrm>
            <a:off x="494197" y="2836786"/>
            <a:ext cx="10972800" cy="309186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en-US" sz="1400" dirty="0">
                <a:solidFill>
                  <a:schemeClr val="tx1"/>
                </a:solidFill>
                <a:latin typeface="Century Gothic" panose="020B0502020202020204" pitchFamily="34" charset="0"/>
              </a:rPr>
              <a:t>Please provide a detailed description of this stage’s agile-maturity readiness and what is required of your team to reach optimal agile maturity. </a:t>
            </a:r>
          </a:p>
        </p:txBody>
      </p:sp>
      <p:sp>
        <p:nvSpPr>
          <p:cNvPr id="2" name="TextBox 1">
            <a:extLst>
              <a:ext uri="{FF2B5EF4-FFF2-40B4-BE49-F238E27FC236}">
                <a16:creationId xmlns:a16="http://schemas.microsoft.com/office/drawing/2014/main" id="{94BF0577-C938-7048-93E7-8B15B5B427FC}"/>
              </a:ext>
            </a:extLst>
          </p:cNvPr>
          <p:cNvSpPr txBox="1"/>
          <p:nvPr/>
        </p:nvSpPr>
        <p:spPr>
          <a:xfrm>
            <a:off x="692393" y="1075593"/>
            <a:ext cx="1733798" cy="861774"/>
          </a:xfrm>
          <a:prstGeom prst="rect">
            <a:avLst/>
          </a:prstGeom>
          <a:noFill/>
          <a:ln>
            <a:noFill/>
          </a:ln>
        </p:spPr>
        <p:txBody>
          <a:bodyPr wrap="square" rtlCol="0">
            <a:spAutoFit/>
          </a:bodyPr>
          <a:lstStyle/>
          <a:p>
            <a:r>
              <a:rPr lang="en-US" sz="5000" dirty="0">
                <a:ln w="15875">
                  <a:noFill/>
                </a:ln>
                <a:solidFill>
                  <a:schemeClr val="bg1"/>
                </a:solidFill>
                <a:latin typeface="Century Gothic" panose="020B0502020202020204" pitchFamily="34" charset="0"/>
              </a:rPr>
              <a:t>zero</a:t>
            </a:r>
          </a:p>
        </p:txBody>
      </p:sp>
    </p:spTree>
    <p:extLst>
      <p:ext uri="{BB962C8B-B14F-4D97-AF65-F5344CB8AC3E}">
        <p14:creationId xmlns:p14="http://schemas.microsoft.com/office/powerpoint/2010/main" val="373626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1  –  JUST STARTED  –  AGILE MATURITY ASSESSMENT</a:t>
            </a:r>
          </a:p>
        </p:txBody>
      </p:sp>
      <p:sp>
        <p:nvSpPr>
          <p:cNvPr id="95" name="Rectangle 94">
            <a:extLst>
              <a:ext uri="{FF2B5EF4-FFF2-40B4-BE49-F238E27FC236}">
                <a16:creationId xmlns:a16="http://schemas.microsoft.com/office/drawing/2014/main" id="{8F2ECCDC-53C7-DE41-BC38-DE442EC23857}"/>
              </a:ext>
            </a:extLst>
          </p:cNvPr>
          <p:cNvSpPr/>
          <p:nvPr/>
        </p:nvSpPr>
        <p:spPr>
          <a:xfrm>
            <a:off x="494197" y="1554364"/>
            <a:ext cx="10972800" cy="738478"/>
          </a:xfrm>
          <a:prstGeom prst="rect">
            <a:avLst/>
          </a:prstGeom>
          <a:solidFill>
            <a:srgbClr val="6AC0F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4000" dirty="0">
                <a:latin typeface="Century Gothic" panose="020B0502020202020204" pitchFamily="34" charset="0"/>
              </a:rPr>
              <a:t>JUST STARTED</a:t>
            </a:r>
          </a:p>
        </p:txBody>
      </p:sp>
      <p:sp>
        <p:nvSpPr>
          <p:cNvPr id="112" name="Rectangle 111">
            <a:extLst>
              <a:ext uri="{FF2B5EF4-FFF2-40B4-BE49-F238E27FC236}">
                <a16:creationId xmlns:a16="http://schemas.microsoft.com/office/drawing/2014/main" id="{9E098833-47A7-AE44-9B8E-6CF9DC3D8BD6}"/>
              </a:ext>
            </a:extLst>
          </p:cNvPr>
          <p:cNvSpPr/>
          <p:nvPr/>
        </p:nvSpPr>
        <p:spPr>
          <a:xfrm>
            <a:off x="494197" y="2292552"/>
            <a:ext cx="10972800" cy="548640"/>
          </a:xfrm>
          <a:prstGeom prst="rect">
            <a:avLst/>
          </a:prstGeom>
          <a:gradFill>
            <a:gsLst>
              <a:gs pos="28000">
                <a:srgbClr val="6AC0F1"/>
              </a:gs>
              <a:gs pos="100000">
                <a:srgbClr val="BDE7F1"/>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en-US" sz="2800" dirty="0">
                <a:solidFill>
                  <a:schemeClr val="tx1"/>
                </a:solidFill>
                <a:latin typeface="Century Gothic" panose="020B0502020202020204" pitchFamily="34" charset="0"/>
              </a:rPr>
              <a:t>Basic Agile Level</a:t>
            </a:r>
          </a:p>
        </p:txBody>
      </p:sp>
      <p:sp>
        <p:nvSpPr>
          <p:cNvPr id="96" name="Rectangle 95">
            <a:extLst>
              <a:ext uri="{FF2B5EF4-FFF2-40B4-BE49-F238E27FC236}">
                <a16:creationId xmlns:a16="http://schemas.microsoft.com/office/drawing/2014/main" id="{82BED20C-3D29-B14E-81BD-3515BF416363}"/>
              </a:ext>
            </a:extLst>
          </p:cNvPr>
          <p:cNvSpPr/>
          <p:nvPr/>
        </p:nvSpPr>
        <p:spPr>
          <a:xfrm>
            <a:off x="494197" y="2836786"/>
            <a:ext cx="10972800" cy="309186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en-US" sz="1400" dirty="0">
                <a:solidFill>
                  <a:schemeClr val="tx1"/>
                </a:solidFill>
                <a:latin typeface="Century Gothic" panose="020B0502020202020204" pitchFamily="34" charset="0"/>
              </a:rPr>
              <a:t>Please provide a detailed description of this stage’s agile-maturity readiness and what is required of your team to reach optimal agile maturity. </a:t>
            </a:r>
          </a:p>
        </p:txBody>
      </p:sp>
      <p:sp>
        <p:nvSpPr>
          <p:cNvPr id="41" name="TextBox 40">
            <a:extLst>
              <a:ext uri="{FF2B5EF4-FFF2-40B4-BE49-F238E27FC236}">
                <a16:creationId xmlns:a16="http://schemas.microsoft.com/office/drawing/2014/main" id="{38EF77D6-7254-2F42-90EE-A3B16CBDE670}"/>
              </a:ext>
            </a:extLst>
          </p:cNvPr>
          <p:cNvSpPr txBox="1"/>
          <p:nvPr/>
        </p:nvSpPr>
        <p:spPr>
          <a:xfrm>
            <a:off x="692393" y="1075593"/>
            <a:ext cx="1733798" cy="861774"/>
          </a:xfrm>
          <a:prstGeom prst="rect">
            <a:avLst/>
          </a:prstGeom>
          <a:noFill/>
        </p:spPr>
        <p:txBody>
          <a:bodyPr wrap="square" rtlCol="0">
            <a:spAutoFit/>
          </a:bodyPr>
          <a:lstStyle/>
          <a:p>
            <a:r>
              <a:rPr lang="en-US" sz="5000" dirty="0">
                <a:solidFill>
                  <a:schemeClr val="bg1"/>
                </a:solidFill>
                <a:latin typeface="Century Gothic" panose="020B0502020202020204" pitchFamily="34" charset="0"/>
              </a:rPr>
              <a:t>one</a:t>
            </a:r>
          </a:p>
        </p:txBody>
      </p:sp>
    </p:spTree>
    <p:extLst>
      <p:ext uri="{BB962C8B-B14F-4D97-AF65-F5344CB8AC3E}">
        <p14:creationId xmlns:p14="http://schemas.microsoft.com/office/powerpoint/2010/main" val="2178087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2  –  DEFINED  –  AGILE MATURITY ASSESSMENT</a:t>
            </a:r>
          </a:p>
        </p:txBody>
      </p:sp>
      <p:sp>
        <p:nvSpPr>
          <p:cNvPr id="95" name="Rectangle 94">
            <a:extLst>
              <a:ext uri="{FF2B5EF4-FFF2-40B4-BE49-F238E27FC236}">
                <a16:creationId xmlns:a16="http://schemas.microsoft.com/office/drawing/2014/main" id="{8F2ECCDC-53C7-DE41-BC38-DE442EC23857}"/>
              </a:ext>
            </a:extLst>
          </p:cNvPr>
          <p:cNvSpPr/>
          <p:nvPr/>
        </p:nvSpPr>
        <p:spPr>
          <a:xfrm>
            <a:off x="494197" y="1554364"/>
            <a:ext cx="10972800" cy="738478"/>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4000" dirty="0">
                <a:latin typeface="Century Gothic" panose="020B0502020202020204" pitchFamily="34" charset="0"/>
              </a:rPr>
              <a:t>DEFINED</a:t>
            </a:r>
          </a:p>
        </p:txBody>
      </p:sp>
      <p:sp>
        <p:nvSpPr>
          <p:cNvPr id="112" name="Rectangle 111">
            <a:extLst>
              <a:ext uri="{FF2B5EF4-FFF2-40B4-BE49-F238E27FC236}">
                <a16:creationId xmlns:a16="http://schemas.microsoft.com/office/drawing/2014/main" id="{9E098833-47A7-AE44-9B8E-6CF9DC3D8BD6}"/>
              </a:ext>
            </a:extLst>
          </p:cNvPr>
          <p:cNvSpPr/>
          <p:nvPr/>
        </p:nvSpPr>
        <p:spPr>
          <a:xfrm>
            <a:off x="494197" y="2292552"/>
            <a:ext cx="10972800" cy="548640"/>
          </a:xfrm>
          <a:prstGeom prst="rect">
            <a:avLst/>
          </a:prstGeom>
          <a:gradFill>
            <a:gsLst>
              <a:gs pos="25000">
                <a:schemeClr val="accent4"/>
              </a:gs>
              <a:gs pos="100000">
                <a:schemeClr val="accent4">
                  <a:lumMod val="20000"/>
                  <a:lumOff val="80000"/>
                </a:schemeClr>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en-US" sz="2800" dirty="0">
                <a:solidFill>
                  <a:schemeClr val="tx1"/>
                </a:solidFill>
                <a:latin typeface="Century Gothic" panose="020B0502020202020204" pitchFamily="34" charset="0"/>
              </a:rPr>
              <a:t>Well-Defined Agile Processes in Place </a:t>
            </a:r>
          </a:p>
        </p:txBody>
      </p:sp>
      <p:sp>
        <p:nvSpPr>
          <p:cNvPr id="96" name="Rectangle 95">
            <a:extLst>
              <a:ext uri="{FF2B5EF4-FFF2-40B4-BE49-F238E27FC236}">
                <a16:creationId xmlns:a16="http://schemas.microsoft.com/office/drawing/2014/main" id="{82BED20C-3D29-B14E-81BD-3515BF416363}"/>
              </a:ext>
            </a:extLst>
          </p:cNvPr>
          <p:cNvSpPr/>
          <p:nvPr/>
        </p:nvSpPr>
        <p:spPr>
          <a:xfrm>
            <a:off x="494197" y="2836786"/>
            <a:ext cx="10972800" cy="309186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en-US" sz="1400" dirty="0">
                <a:solidFill>
                  <a:schemeClr val="tx1"/>
                </a:solidFill>
                <a:latin typeface="Century Gothic" panose="020B0502020202020204" pitchFamily="34" charset="0"/>
              </a:rPr>
              <a:t>Please provide a detailed description of this stage’s agile-maturity readiness and what is required of your team to reach optimal agile maturity. </a:t>
            </a:r>
          </a:p>
        </p:txBody>
      </p:sp>
      <p:sp>
        <p:nvSpPr>
          <p:cNvPr id="40" name="TextBox 39">
            <a:extLst>
              <a:ext uri="{FF2B5EF4-FFF2-40B4-BE49-F238E27FC236}">
                <a16:creationId xmlns:a16="http://schemas.microsoft.com/office/drawing/2014/main" id="{03697753-0EDC-4F43-81B4-43E826A0F504}"/>
              </a:ext>
            </a:extLst>
          </p:cNvPr>
          <p:cNvSpPr txBox="1"/>
          <p:nvPr/>
        </p:nvSpPr>
        <p:spPr>
          <a:xfrm>
            <a:off x="692393" y="1075593"/>
            <a:ext cx="1733798" cy="861774"/>
          </a:xfrm>
          <a:prstGeom prst="rect">
            <a:avLst/>
          </a:prstGeom>
          <a:noFill/>
        </p:spPr>
        <p:txBody>
          <a:bodyPr wrap="square" rtlCol="0">
            <a:spAutoFit/>
          </a:bodyPr>
          <a:lstStyle/>
          <a:p>
            <a:r>
              <a:rPr lang="en-US" sz="5000" dirty="0">
                <a:solidFill>
                  <a:schemeClr val="bg1"/>
                </a:solidFill>
                <a:latin typeface="Century Gothic" panose="020B0502020202020204" pitchFamily="34" charset="0"/>
              </a:rPr>
              <a:t>two</a:t>
            </a:r>
          </a:p>
        </p:txBody>
      </p:sp>
    </p:spTree>
    <p:extLst>
      <p:ext uri="{BB962C8B-B14F-4D97-AF65-F5344CB8AC3E}">
        <p14:creationId xmlns:p14="http://schemas.microsoft.com/office/powerpoint/2010/main" val="1290809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  –  MEASURED  –  AGILE MATURITY ASSESSMENT</a:t>
            </a:r>
          </a:p>
        </p:txBody>
      </p:sp>
      <p:sp>
        <p:nvSpPr>
          <p:cNvPr id="95" name="Rectangle 94">
            <a:extLst>
              <a:ext uri="{FF2B5EF4-FFF2-40B4-BE49-F238E27FC236}">
                <a16:creationId xmlns:a16="http://schemas.microsoft.com/office/drawing/2014/main" id="{8F2ECCDC-53C7-DE41-BC38-DE442EC23857}"/>
              </a:ext>
            </a:extLst>
          </p:cNvPr>
          <p:cNvSpPr/>
          <p:nvPr/>
        </p:nvSpPr>
        <p:spPr>
          <a:xfrm>
            <a:off x="494197" y="1554364"/>
            <a:ext cx="10972800" cy="738478"/>
          </a:xfrm>
          <a:prstGeom prst="rect">
            <a:avLst/>
          </a:prstGeom>
          <a:solidFill>
            <a:srgbClr val="F4873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4000" dirty="0">
                <a:latin typeface="Century Gothic" panose="020B0502020202020204" pitchFamily="34" charset="0"/>
              </a:rPr>
              <a:t>MEASURED</a:t>
            </a:r>
          </a:p>
        </p:txBody>
      </p:sp>
      <p:sp>
        <p:nvSpPr>
          <p:cNvPr id="112" name="Rectangle 111">
            <a:extLst>
              <a:ext uri="{FF2B5EF4-FFF2-40B4-BE49-F238E27FC236}">
                <a16:creationId xmlns:a16="http://schemas.microsoft.com/office/drawing/2014/main" id="{9E098833-47A7-AE44-9B8E-6CF9DC3D8BD6}"/>
              </a:ext>
            </a:extLst>
          </p:cNvPr>
          <p:cNvSpPr/>
          <p:nvPr/>
        </p:nvSpPr>
        <p:spPr>
          <a:xfrm>
            <a:off x="494197" y="2292552"/>
            <a:ext cx="10972800" cy="548640"/>
          </a:xfrm>
          <a:prstGeom prst="rect">
            <a:avLst/>
          </a:prstGeom>
          <a:gradFill>
            <a:gsLst>
              <a:gs pos="29000">
                <a:srgbClr val="F48735"/>
              </a:gs>
              <a:gs pos="100000">
                <a:srgbClr val="FFC19B"/>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en-US" sz="2800" dirty="0">
                <a:solidFill>
                  <a:schemeClr val="tx1"/>
                </a:solidFill>
                <a:latin typeface="Century Gothic" panose="020B0502020202020204" pitchFamily="34" charset="0"/>
              </a:rPr>
              <a:t>Developing in an Agile Manner </a:t>
            </a:r>
          </a:p>
        </p:txBody>
      </p:sp>
      <p:sp>
        <p:nvSpPr>
          <p:cNvPr id="96" name="Rectangle 95">
            <a:extLst>
              <a:ext uri="{FF2B5EF4-FFF2-40B4-BE49-F238E27FC236}">
                <a16:creationId xmlns:a16="http://schemas.microsoft.com/office/drawing/2014/main" id="{82BED20C-3D29-B14E-81BD-3515BF416363}"/>
              </a:ext>
            </a:extLst>
          </p:cNvPr>
          <p:cNvSpPr/>
          <p:nvPr/>
        </p:nvSpPr>
        <p:spPr>
          <a:xfrm>
            <a:off x="494197" y="2836786"/>
            <a:ext cx="10972800" cy="309186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en-US" sz="1400" dirty="0">
                <a:solidFill>
                  <a:schemeClr val="tx1"/>
                </a:solidFill>
                <a:latin typeface="Century Gothic" panose="020B0502020202020204" pitchFamily="34" charset="0"/>
              </a:rPr>
              <a:t>Please provide a detailed description of this stage’s agile-maturity readiness and what is required of your team to reach optimal agile maturity. </a:t>
            </a:r>
          </a:p>
        </p:txBody>
      </p:sp>
      <p:sp>
        <p:nvSpPr>
          <p:cNvPr id="40" name="TextBox 39">
            <a:extLst>
              <a:ext uri="{FF2B5EF4-FFF2-40B4-BE49-F238E27FC236}">
                <a16:creationId xmlns:a16="http://schemas.microsoft.com/office/drawing/2014/main" id="{1FA20121-2E2D-004E-A1B7-98BCDE1A074D}"/>
              </a:ext>
            </a:extLst>
          </p:cNvPr>
          <p:cNvSpPr txBox="1"/>
          <p:nvPr/>
        </p:nvSpPr>
        <p:spPr>
          <a:xfrm>
            <a:off x="692392" y="1075593"/>
            <a:ext cx="2264563" cy="861774"/>
          </a:xfrm>
          <a:prstGeom prst="rect">
            <a:avLst/>
          </a:prstGeom>
          <a:noFill/>
        </p:spPr>
        <p:txBody>
          <a:bodyPr wrap="square" rtlCol="0">
            <a:spAutoFit/>
          </a:bodyPr>
          <a:lstStyle/>
          <a:p>
            <a:r>
              <a:rPr lang="en-US" sz="5000" dirty="0">
                <a:solidFill>
                  <a:schemeClr val="bg1"/>
                </a:solidFill>
                <a:latin typeface="Century Gothic" panose="020B0502020202020204" pitchFamily="34" charset="0"/>
              </a:rPr>
              <a:t>three</a:t>
            </a:r>
          </a:p>
        </p:txBody>
      </p:sp>
    </p:spTree>
    <p:extLst>
      <p:ext uri="{BB962C8B-B14F-4D97-AF65-F5344CB8AC3E}">
        <p14:creationId xmlns:p14="http://schemas.microsoft.com/office/powerpoint/2010/main" val="3110032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4  –  OPTIMAL  –  AGILE MATURITY ASSESSMENT</a:t>
            </a:r>
          </a:p>
        </p:txBody>
      </p:sp>
      <p:sp>
        <p:nvSpPr>
          <p:cNvPr id="95" name="Rectangle 94">
            <a:extLst>
              <a:ext uri="{FF2B5EF4-FFF2-40B4-BE49-F238E27FC236}">
                <a16:creationId xmlns:a16="http://schemas.microsoft.com/office/drawing/2014/main" id="{8F2ECCDC-53C7-DE41-BC38-DE442EC23857}"/>
              </a:ext>
            </a:extLst>
          </p:cNvPr>
          <p:cNvSpPr/>
          <p:nvPr/>
        </p:nvSpPr>
        <p:spPr>
          <a:xfrm>
            <a:off x="494197" y="1554364"/>
            <a:ext cx="10972800" cy="738478"/>
          </a:xfrm>
          <a:prstGeom prst="rect">
            <a:avLst/>
          </a:prstGeom>
          <a:solidFill>
            <a:srgbClr val="EB3A3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4000" dirty="0">
                <a:latin typeface="Century Gothic" panose="020B0502020202020204" pitchFamily="34" charset="0"/>
              </a:rPr>
              <a:t>OPTIMAL</a:t>
            </a:r>
          </a:p>
        </p:txBody>
      </p:sp>
      <p:sp>
        <p:nvSpPr>
          <p:cNvPr id="112" name="Rectangle 111">
            <a:extLst>
              <a:ext uri="{FF2B5EF4-FFF2-40B4-BE49-F238E27FC236}">
                <a16:creationId xmlns:a16="http://schemas.microsoft.com/office/drawing/2014/main" id="{9E098833-47A7-AE44-9B8E-6CF9DC3D8BD6}"/>
              </a:ext>
            </a:extLst>
          </p:cNvPr>
          <p:cNvSpPr/>
          <p:nvPr/>
        </p:nvSpPr>
        <p:spPr>
          <a:xfrm>
            <a:off x="494197" y="2292552"/>
            <a:ext cx="10972800" cy="548640"/>
          </a:xfrm>
          <a:prstGeom prst="rect">
            <a:avLst/>
          </a:prstGeom>
          <a:gradFill>
            <a:gsLst>
              <a:gs pos="14000">
                <a:srgbClr val="EB3A3A"/>
              </a:gs>
              <a:gs pos="100000">
                <a:srgbClr val="EBBCC0"/>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en-US" sz="2800" dirty="0">
                <a:solidFill>
                  <a:schemeClr val="tx1"/>
                </a:solidFill>
                <a:latin typeface="Century Gothic" panose="020B0502020202020204" pitchFamily="34" charset="0"/>
              </a:rPr>
              <a:t>Agile Fully Applied</a:t>
            </a:r>
          </a:p>
        </p:txBody>
      </p:sp>
      <p:sp>
        <p:nvSpPr>
          <p:cNvPr id="96" name="Rectangle 95">
            <a:extLst>
              <a:ext uri="{FF2B5EF4-FFF2-40B4-BE49-F238E27FC236}">
                <a16:creationId xmlns:a16="http://schemas.microsoft.com/office/drawing/2014/main" id="{82BED20C-3D29-B14E-81BD-3515BF416363}"/>
              </a:ext>
            </a:extLst>
          </p:cNvPr>
          <p:cNvSpPr/>
          <p:nvPr/>
        </p:nvSpPr>
        <p:spPr>
          <a:xfrm>
            <a:off x="494197" y="2836786"/>
            <a:ext cx="10972800" cy="309186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en-US" sz="1400" dirty="0">
                <a:solidFill>
                  <a:schemeClr val="tx1"/>
                </a:solidFill>
                <a:latin typeface="Century Gothic" panose="020B0502020202020204" pitchFamily="34" charset="0"/>
              </a:rPr>
              <a:t>Please provide a detailed description of this stage’s agile-maturity readiness and what is required of your team to reach optimal agile maturity. </a:t>
            </a:r>
          </a:p>
        </p:txBody>
      </p:sp>
      <p:sp>
        <p:nvSpPr>
          <p:cNvPr id="40" name="TextBox 39">
            <a:extLst>
              <a:ext uri="{FF2B5EF4-FFF2-40B4-BE49-F238E27FC236}">
                <a16:creationId xmlns:a16="http://schemas.microsoft.com/office/drawing/2014/main" id="{B18C7117-D984-0F48-B9CA-91D10DA5BC79}"/>
              </a:ext>
            </a:extLst>
          </p:cNvPr>
          <p:cNvSpPr txBox="1"/>
          <p:nvPr/>
        </p:nvSpPr>
        <p:spPr>
          <a:xfrm>
            <a:off x="692393" y="1075593"/>
            <a:ext cx="1733798" cy="861774"/>
          </a:xfrm>
          <a:prstGeom prst="rect">
            <a:avLst/>
          </a:prstGeom>
          <a:noFill/>
        </p:spPr>
        <p:txBody>
          <a:bodyPr wrap="square" rtlCol="0">
            <a:spAutoFit/>
          </a:bodyPr>
          <a:lstStyle/>
          <a:p>
            <a:r>
              <a:rPr lang="en-US" sz="5000" dirty="0">
                <a:solidFill>
                  <a:schemeClr val="bg1"/>
                </a:solidFill>
                <a:latin typeface="Century Gothic" panose="020B0502020202020204" pitchFamily="34" charset="0"/>
              </a:rPr>
              <a:t>four</a:t>
            </a:r>
          </a:p>
        </p:txBody>
      </p:sp>
    </p:spTree>
    <p:extLst>
      <p:ext uri="{BB962C8B-B14F-4D97-AF65-F5344CB8AC3E}">
        <p14:creationId xmlns:p14="http://schemas.microsoft.com/office/powerpoint/2010/main" val="217634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99077AB-E260-4EB0-8263-848C85E8B6EB}" vid="{FF925A25-836C-4E47-9E75-88ED6AF92D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IC-Agile-Maturity-Assessment-Presentation-Template_PowerPoint - sr edit</Template>
  <TotalTime>0</TotalTime>
  <Words>295</Words>
  <Application>Microsoft Office PowerPoint</Application>
  <PresentationFormat>Widescreen</PresentationFormat>
  <Paragraphs>42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2021-07-27T17:38:02Z</dcterms:created>
  <dcterms:modified xsi:type="dcterms:W3CDTF">2021-07-27T17:38:45Z</dcterms:modified>
</cp:coreProperties>
</file>