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9" r:id="rId2"/>
    <p:sldId id="296" r:id="rId3"/>
    <p:sldId id="297" r:id="rId4"/>
    <p:sldId id="298"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74"/>
  </p:normalViewPr>
  <p:slideViewPr>
    <p:cSldViewPr snapToGrid="0" snapToObjects="1">
      <p:cViewPr varScale="1">
        <p:scale>
          <a:sx n="162" d="100"/>
          <a:sy n="162" d="100"/>
        </p:scale>
        <p:origin x="10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317A9-419A-6646-AC6B-F320B45746BD}" type="datetimeFigureOut">
              <a:rPr lang="en-US" smtClean="0"/>
              <a:t>7/9/2021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EF82-01A3-B544-8F84-F73457B7512B}" type="slidenum">
              <a:rPr lang="en-US" smtClean="0"/>
              <a:t>‹#›</a:t>
            </a:fld>
            <a:endParaRPr lang="en-US"/>
          </a:p>
        </p:txBody>
      </p:sp>
    </p:spTree>
    <p:extLst>
      <p:ext uri="{BB962C8B-B14F-4D97-AF65-F5344CB8AC3E}">
        <p14:creationId xmlns:p14="http://schemas.microsoft.com/office/powerpoint/2010/main" val="327342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94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oo.gl/BCzz8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83986587"/>
              </p:ext>
            </p:extLst>
          </p:nvPr>
        </p:nvGraphicFramePr>
        <p:xfrm>
          <a:off x="335273" y="876584"/>
          <a:ext cx="11576842" cy="5129400"/>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PRODUCT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Roadmap   Brief</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User      Requirements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 Requirements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 Release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249312">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Pilot</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Feedback Analysis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Customer Testing</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Testing  Analysis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309694">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88758">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1469367" y="1810732"/>
            <a:ext cx="915614"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2465101" y="1813303"/>
            <a:ext cx="419502"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4774670" y="1810732"/>
            <a:ext cx="4764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2964724" y="1810732"/>
            <a:ext cx="1758106"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bg1"/>
                </a:solidFill>
                <a:latin typeface="Century Gothic" panose="020B0502020202020204" pitchFamily="34" charset="0"/>
                <a:ea typeface="Arial" charset="0"/>
                <a:cs typeface="Arial" charset="0"/>
              </a:rPr>
              <a:t>TEXT</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pic>
        <p:nvPicPr>
          <p:cNvPr id="41" name="Picture 40">
            <a:hlinkClick r:id="rId2"/>
            <a:extLst>
              <a:ext uri="{FF2B5EF4-FFF2-40B4-BE49-F238E27FC236}">
                <a16:creationId xmlns:a16="http://schemas.microsoft.com/office/drawing/2014/main" id="{1888DFFD-1BEA-D147-9EA0-8B606E430800}"/>
              </a:ext>
            </a:extLst>
          </p:cNvPr>
          <p:cNvPicPr>
            <a:picLocks noChangeAspect="1"/>
          </p:cNvPicPr>
          <p:nvPr/>
        </p:nvPicPr>
        <p:blipFill>
          <a:blip r:embed="rId3"/>
          <a:stretch>
            <a:fillRect/>
          </a:stretch>
        </p:blipFill>
        <p:spPr>
          <a:xfrm>
            <a:off x="9515054" y="74001"/>
            <a:ext cx="2459736" cy="477531"/>
          </a:xfrm>
          <a:prstGeom prst="rect">
            <a:avLst/>
          </a:prstGeom>
        </p:spPr>
      </p:pic>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6" name="Rounded Rectangle 15">
            <a:extLst>
              <a:ext uri="{FF2B5EF4-FFF2-40B4-BE49-F238E27FC236}">
                <a16:creationId xmlns:a16="http://schemas.microsoft.com/office/drawing/2014/main" id="{5A70918D-9DF1-1C40-9424-CD3E1A088950}"/>
              </a:ext>
            </a:extLst>
          </p:cNvPr>
          <p:cNvSpPr/>
          <p:nvPr/>
        </p:nvSpPr>
        <p:spPr>
          <a:xfrm>
            <a:off x="2834005" y="2882040"/>
            <a:ext cx="88015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2213CB7-0C15-4444-8CD4-0AF3C78EC79E}"/>
              </a:ext>
            </a:extLst>
          </p:cNvPr>
          <p:cNvSpPr/>
          <p:nvPr/>
        </p:nvSpPr>
        <p:spPr>
          <a:xfrm>
            <a:off x="2465101" y="5412548"/>
            <a:ext cx="2785978"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bg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03541441"/>
              </p:ext>
            </p:extLst>
          </p:nvPr>
        </p:nvGraphicFramePr>
        <p:xfrm>
          <a:off x="335273" y="876584"/>
          <a:ext cx="11576842" cy="5008694"/>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DEVELOPMENT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Prototype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en-US" sz="800" b="0" i="0" u="none" strike="noStrike" dirty="0">
                          <a:solidFill>
                            <a:srgbClr val="000000"/>
                          </a:solidFill>
                          <a:effectLst/>
                          <a:latin typeface="Century Gothic" panose="020B0502020202020204" pitchFamily="34" charset="0"/>
                        </a:rPr>
                        <a:t>Deployment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en-US" sz="800" b="0" i="0" u="none" strike="noStrike" dirty="0">
                          <a:solidFill>
                            <a:srgbClr val="000000"/>
                          </a:solidFill>
                          <a:effectLst/>
                          <a:latin typeface="Century Gothic" panose="020B0502020202020204" pitchFamily="34" charset="0"/>
                        </a:rPr>
                        <a:t>Beta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en-US" sz="800" b="0" i="0" u="none" strike="noStrike" dirty="0">
                          <a:solidFill>
                            <a:srgbClr val="000000"/>
                          </a:solidFill>
                          <a:effectLst/>
                          <a:latin typeface="Century Gothic" panose="020B0502020202020204" pitchFamily="34" charset="0"/>
                        </a:rPr>
                        <a:t>Tech     Analysis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412069">
                <a:tc>
                  <a:txBody>
                    <a:bodyPr/>
                    <a:lstStyle/>
                    <a:p>
                      <a:pPr algn="l" fontAlgn="ctr"/>
                      <a:r>
                        <a:rPr lang="en-US" sz="800" b="0" i="0" u="none" strike="noStrike" dirty="0">
                          <a:solidFill>
                            <a:srgbClr val="000000"/>
                          </a:solidFill>
                          <a:effectLst/>
                          <a:latin typeface="Century Gothic" panose="020B0502020202020204" pitchFamily="34" charset="0"/>
                        </a:rPr>
                        <a:t>Story     Review</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en-US" sz="800" b="0" i="0" u="none" strike="noStrike" dirty="0">
                          <a:solidFill>
                            <a:srgbClr val="000000"/>
                          </a:solidFill>
                          <a:effectLst/>
                          <a:latin typeface="Century Gothic" panose="020B0502020202020204" pitchFamily="34" charset="0"/>
                        </a:rPr>
                        <a:t>Demo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Integrated Prototype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34095">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8" name="Rounded Rectangle 17">
            <a:extLst>
              <a:ext uri="{FF2B5EF4-FFF2-40B4-BE49-F238E27FC236}">
                <a16:creationId xmlns:a16="http://schemas.microsoft.com/office/drawing/2014/main" id="{E342B9D0-8F4D-5D42-89DE-4F40D46420F7}"/>
              </a:ext>
            </a:extLst>
          </p:cNvPr>
          <p:cNvSpPr/>
          <p:nvPr/>
        </p:nvSpPr>
        <p:spPr>
          <a:xfrm>
            <a:off x="1544780" y="3391550"/>
            <a:ext cx="2423905"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9" name="Rounded Rectangle 18">
            <a:extLst>
              <a:ext uri="{FF2B5EF4-FFF2-40B4-BE49-F238E27FC236}">
                <a16:creationId xmlns:a16="http://schemas.microsoft.com/office/drawing/2014/main" id="{EB407038-E7D6-8B49-BB55-490DF150E2E2}"/>
              </a:ext>
            </a:extLst>
          </p:cNvPr>
          <p:cNvSpPr/>
          <p:nvPr/>
        </p:nvSpPr>
        <p:spPr>
          <a:xfrm>
            <a:off x="2257710" y="1840798"/>
            <a:ext cx="156014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0" name="Rounded Rectangle 19">
            <a:extLst>
              <a:ext uri="{FF2B5EF4-FFF2-40B4-BE49-F238E27FC236}">
                <a16:creationId xmlns:a16="http://schemas.microsoft.com/office/drawing/2014/main" id="{17AD226A-0261-2944-B9BC-648607760BBD}"/>
              </a:ext>
            </a:extLst>
          </p:cNvPr>
          <p:cNvSpPr/>
          <p:nvPr/>
        </p:nvSpPr>
        <p:spPr>
          <a:xfrm>
            <a:off x="3889861" y="1840798"/>
            <a:ext cx="69156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3" name="Rounded Rectangle 22">
            <a:extLst>
              <a:ext uri="{FF2B5EF4-FFF2-40B4-BE49-F238E27FC236}">
                <a16:creationId xmlns:a16="http://schemas.microsoft.com/office/drawing/2014/main" id="{EDCBEAB0-28C9-B54F-BD95-87CEF034D682}"/>
              </a:ext>
            </a:extLst>
          </p:cNvPr>
          <p:cNvSpPr/>
          <p:nvPr/>
        </p:nvSpPr>
        <p:spPr>
          <a:xfrm>
            <a:off x="4282779" y="4303077"/>
            <a:ext cx="968300"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367161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013015228"/>
              </p:ext>
            </p:extLst>
          </p:nvPr>
        </p:nvGraphicFramePr>
        <p:xfrm>
          <a:off x="335273" y="876584"/>
          <a:ext cx="11618407" cy="5163813"/>
        </p:xfrm>
        <a:graphic>
          <a:graphicData uri="http://schemas.openxmlformats.org/drawingml/2006/table">
            <a:tbl>
              <a:tblPr firstRow="1" bandRow="1">
                <a:tableStyleId>{5C22544A-7EE6-4342-B048-85BDC9FD1C3A}</a:tableStyleId>
              </a:tblPr>
              <a:tblGrid>
                <a:gridCol w="946423">
                  <a:extLst>
                    <a:ext uri="{9D8B030D-6E8A-4147-A177-3AD203B41FA5}">
                      <a16:colId xmlns:a16="http://schemas.microsoft.com/office/drawing/2014/main" val="29275947"/>
                    </a:ext>
                  </a:extLst>
                </a:gridCol>
                <a:gridCol w="444666">
                  <a:extLst>
                    <a:ext uri="{9D8B030D-6E8A-4147-A177-3AD203B41FA5}">
                      <a16:colId xmlns:a16="http://schemas.microsoft.com/office/drawing/2014/main" val="3849638160"/>
                    </a:ext>
                  </a:extLst>
                </a:gridCol>
                <a:gridCol w="444666">
                  <a:extLst>
                    <a:ext uri="{9D8B030D-6E8A-4147-A177-3AD203B41FA5}">
                      <a16:colId xmlns:a16="http://schemas.microsoft.com/office/drawing/2014/main" val="1192208230"/>
                    </a:ext>
                  </a:extLst>
                </a:gridCol>
                <a:gridCol w="444666">
                  <a:extLst>
                    <a:ext uri="{9D8B030D-6E8A-4147-A177-3AD203B41FA5}">
                      <a16:colId xmlns:a16="http://schemas.microsoft.com/office/drawing/2014/main" val="4102889621"/>
                    </a:ext>
                  </a:extLst>
                </a:gridCol>
                <a:gridCol w="444666">
                  <a:extLst>
                    <a:ext uri="{9D8B030D-6E8A-4147-A177-3AD203B41FA5}">
                      <a16:colId xmlns:a16="http://schemas.microsoft.com/office/drawing/2014/main" val="855809354"/>
                    </a:ext>
                  </a:extLst>
                </a:gridCol>
                <a:gridCol w="444666">
                  <a:extLst>
                    <a:ext uri="{9D8B030D-6E8A-4147-A177-3AD203B41FA5}">
                      <a16:colId xmlns:a16="http://schemas.microsoft.com/office/drawing/2014/main" val="2411451484"/>
                    </a:ext>
                  </a:extLst>
                </a:gridCol>
                <a:gridCol w="444666">
                  <a:extLst>
                    <a:ext uri="{9D8B030D-6E8A-4147-A177-3AD203B41FA5}">
                      <a16:colId xmlns:a16="http://schemas.microsoft.com/office/drawing/2014/main" val="1772823707"/>
                    </a:ext>
                  </a:extLst>
                </a:gridCol>
                <a:gridCol w="444666">
                  <a:extLst>
                    <a:ext uri="{9D8B030D-6E8A-4147-A177-3AD203B41FA5}">
                      <a16:colId xmlns:a16="http://schemas.microsoft.com/office/drawing/2014/main" val="2478627590"/>
                    </a:ext>
                  </a:extLst>
                </a:gridCol>
                <a:gridCol w="444666">
                  <a:extLst>
                    <a:ext uri="{9D8B030D-6E8A-4147-A177-3AD203B41FA5}">
                      <a16:colId xmlns:a16="http://schemas.microsoft.com/office/drawing/2014/main" val="2106133440"/>
                    </a:ext>
                  </a:extLst>
                </a:gridCol>
                <a:gridCol w="444666">
                  <a:extLst>
                    <a:ext uri="{9D8B030D-6E8A-4147-A177-3AD203B41FA5}">
                      <a16:colId xmlns:a16="http://schemas.microsoft.com/office/drawing/2014/main" val="1409455263"/>
                    </a:ext>
                  </a:extLst>
                </a:gridCol>
                <a:gridCol w="444666">
                  <a:extLst>
                    <a:ext uri="{9D8B030D-6E8A-4147-A177-3AD203B41FA5}">
                      <a16:colId xmlns:a16="http://schemas.microsoft.com/office/drawing/2014/main" val="2627021225"/>
                    </a:ext>
                  </a:extLst>
                </a:gridCol>
                <a:gridCol w="444666">
                  <a:extLst>
                    <a:ext uri="{9D8B030D-6E8A-4147-A177-3AD203B41FA5}">
                      <a16:colId xmlns:a16="http://schemas.microsoft.com/office/drawing/2014/main" val="3466137375"/>
                    </a:ext>
                  </a:extLst>
                </a:gridCol>
                <a:gridCol w="444666">
                  <a:extLst>
                    <a:ext uri="{9D8B030D-6E8A-4147-A177-3AD203B41FA5}">
                      <a16:colId xmlns:a16="http://schemas.microsoft.com/office/drawing/2014/main" val="3698054950"/>
                    </a:ext>
                  </a:extLst>
                </a:gridCol>
                <a:gridCol w="444666">
                  <a:extLst>
                    <a:ext uri="{9D8B030D-6E8A-4147-A177-3AD203B41FA5}">
                      <a16:colId xmlns:a16="http://schemas.microsoft.com/office/drawing/2014/main" val="4293588345"/>
                    </a:ext>
                  </a:extLst>
                </a:gridCol>
                <a:gridCol w="444666">
                  <a:extLst>
                    <a:ext uri="{9D8B030D-6E8A-4147-A177-3AD203B41FA5}">
                      <a16:colId xmlns:a16="http://schemas.microsoft.com/office/drawing/2014/main" val="3580867955"/>
                    </a:ext>
                  </a:extLst>
                </a:gridCol>
                <a:gridCol w="444666">
                  <a:extLst>
                    <a:ext uri="{9D8B030D-6E8A-4147-A177-3AD203B41FA5}">
                      <a16:colId xmlns:a16="http://schemas.microsoft.com/office/drawing/2014/main" val="1005002453"/>
                    </a:ext>
                  </a:extLst>
                </a:gridCol>
                <a:gridCol w="444666">
                  <a:extLst>
                    <a:ext uri="{9D8B030D-6E8A-4147-A177-3AD203B41FA5}">
                      <a16:colId xmlns:a16="http://schemas.microsoft.com/office/drawing/2014/main" val="3795648227"/>
                    </a:ext>
                  </a:extLst>
                </a:gridCol>
                <a:gridCol w="444666">
                  <a:extLst>
                    <a:ext uri="{9D8B030D-6E8A-4147-A177-3AD203B41FA5}">
                      <a16:colId xmlns:a16="http://schemas.microsoft.com/office/drawing/2014/main" val="1306395828"/>
                    </a:ext>
                  </a:extLst>
                </a:gridCol>
                <a:gridCol w="444666">
                  <a:extLst>
                    <a:ext uri="{9D8B030D-6E8A-4147-A177-3AD203B41FA5}">
                      <a16:colId xmlns:a16="http://schemas.microsoft.com/office/drawing/2014/main" val="860735548"/>
                    </a:ext>
                  </a:extLst>
                </a:gridCol>
                <a:gridCol w="444666">
                  <a:extLst>
                    <a:ext uri="{9D8B030D-6E8A-4147-A177-3AD203B41FA5}">
                      <a16:colId xmlns:a16="http://schemas.microsoft.com/office/drawing/2014/main" val="1452070690"/>
                    </a:ext>
                  </a:extLst>
                </a:gridCol>
                <a:gridCol w="444666">
                  <a:extLst>
                    <a:ext uri="{9D8B030D-6E8A-4147-A177-3AD203B41FA5}">
                      <a16:colId xmlns:a16="http://schemas.microsoft.com/office/drawing/2014/main" val="2857320515"/>
                    </a:ext>
                  </a:extLst>
                </a:gridCol>
                <a:gridCol w="444666">
                  <a:extLst>
                    <a:ext uri="{9D8B030D-6E8A-4147-A177-3AD203B41FA5}">
                      <a16:colId xmlns:a16="http://schemas.microsoft.com/office/drawing/2014/main" val="410285874"/>
                    </a:ext>
                  </a:extLst>
                </a:gridCol>
                <a:gridCol w="444666">
                  <a:extLst>
                    <a:ext uri="{9D8B030D-6E8A-4147-A177-3AD203B41FA5}">
                      <a16:colId xmlns:a16="http://schemas.microsoft.com/office/drawing/2014/main" val="3665994426"/>
                    </a:ext>
                  </a:extLst>
                </a:gridCol>
                <a:gridCol w="444666">
                  <a:extLst>
                    <a:ext uri="{9D8B030D-6E8A-4147-A177-3AD203B41FA5}">
                      <a16:colId xmlns:a16="http://schemas.microsoft.com/office/drawing/2014/main" val="1060021454"/>
                    </a:ext>
                  </a:extLst>
                </a:gridCol>
                <a:gridCol w="444666">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USER EXPERIENCE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Wireframe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en-US" sz="800" b="0" i="0" u="none" strike="noStrike" dirty="0">
                          <a:solidFill>
                            <a:srgbClr val="000000"/>
                          </a:solidFill>
                          <a:effectLst/>
                          <a:latin typeface="Century Gothic" panose="020B0502020202020204" pitchFamily="34" charset="0"/>
                        </a:rPr>
                        <a:t>Style Guide Development</a:t>
                      </a:r>
                    </a:p>
                  </a:txBody>
                  <a:tcPr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en-US" sz="800" b="0" i="0" u="none" strike="noStrike" dirty="0">
                          <a:solidFill>
                            <a:srgbClr val="000000"/>
                          </a:solidFill>
                          <a:effectLst/>
                          <a:latin typeface="Century Gothic" panose="020B0502020202020204" pitchFamily="34" charset="0"/>
                        </a:rPr>
                        <a:t>Surface 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en-US" sz="800" b="0" i="0" u="none" strike="noStrike" dirty="0">
                          <a:solidFill>
                            <a:srgbClr val="000000"/>
                          </a:solidFill>
                          <a:effectLst/>
                          <a:latin typeface="Century Gothic" panose="020B0502020202020204" pitchFamily="34" charset="0"/>
                        </a:rPr>
                        <a:t>UX Templates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383373">
                <a:tc>
                  <a:txBody>
                    <a:bodyPr/>
                    <a:lstStyle/>
                    <a:p>
                      <a:pPr algn="l" fontAlgn="ctr"/>
                      <a:r>
                        <a:rPr lang="en-US" sz="800" b="0" i="0" u="none" strike="noStrike" dirty="0">
                          <a:solidFill>
                            <a:srgbClr val="000000"/>
                          </a:solidFill>
                          <a:effectLst/>
                          <a:latin typeface="Century Gothic" panose="020B0502020202020204" pitchFamily="34" charset="0"/>
                        </a:rPr>
                        <a:t>Feature 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en-US" sz="800" b="0" i="0" u="none" strike="noStrike" dirty="0">
                          <a:solidFill>
                            <a:srgbClr val="000000"/>
                          </a:solidFill>
                          <a:effectLst/>
                          <a:latin typeface="Century Gothic" panose="020B0502020202020204" pitchFamily="34" charset="0"/>
                        </a:rPr>
                        <a:t>UX Audit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Site Test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6" name="Rounded Rectangle 15">
            <a:extLst>
              <a:ext uri="{FF2B5EF4-FFF2-40B4-BE49-F238E27FC236}">
                <a16:creationId xmlns:a16="http://schemas.microsoft.com/office/drawing/2014/main" id="{0D69B198-618A-A944-AE26-99E62CBA244D}"/>
              </a:ext>
            </a:extLst>
          </p:cNvPr>
          <p:cNvSpPr/>
          <p:nvPr/>
        </p:nvSpPr>
        <p:spPr>
          <a:xfrm>
            <a:off x="1536569" y="4756441"/>
            <a:ext cx="52679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8C7F47DD-F0C7-0D41-9C71-73AC5CF05FA0}"/>
              </a:ext>
            </a:extLst>
          </p:cNvPr>
          <p:cNvSpPr/>
          <p:nvPr/>
        </p:nvSpPr>
        <p:spPr>
          <a:xfrm>
            <a:off x="1536569" y="3365621"/>
            <a:ext cx="820132"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6034D69-9E3A-5F46-B161-54C482DF8B06}"/>
              </a:ext>
            </a:extLst>
          </p:cNvPr>
          <p:cNvSpPr/>
          <p:nvPr/>
        </p:nvSpPr>
        <p:spPr>
          <a:xfrm>
            <a:off x="2063360" y="4255729"/>
            <a:ext cx="3187719"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bg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EFF92F29-4E17-A047-B7C2-6A28EB95145E}"/>
              </a:ext>
            </a:extLst>
          </p:cNvPr>
          <p:cNvSpPr/>
          <p:nvPr/>
        </p:nvSpPr>
        <p:spPr>
          <a:xfrm>
            <a:off x="5302568" y="4255729"/>
            <a:ext cx="4572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269569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194118615"/>
              </p:ext>
            </p:extLst>
          </p:nvPr>
        </p:nvGraphicFramePr>
        <p:xfrm>
          <a:off x="335273" y="876584"/>
          <a:ext cx="11576842" cy="4597788"/>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QUALITY ASSURANCE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Preview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en-US" sz="800" b="0" i="0" u="none" strike="noStrike" dirty="0">
                          <a:solidFill>
                            <a:srgbClr val="000000"/>
                          </a:solidFill>
                          <a:effectLst/>
                          <a:latin typeface="Century Gothic" panose="020B0502020202020204" pitchFamily="34" charset="0"/>
                        </a:rPr>
                        <a:t>Quality Assurance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405888">
                <a:tc>
                  <a:txBody>
                    <a:bodyPr/>
                    <a:lstStyle/>
                    <a:p>
                      <a:pPr algn="l" fontAlgn="ctr"/>
                      <a:r>
                        <a:rPr lang="en-US" sz="800" b="0" i="0" u="none" strike="noStrike" dirty="0">
                          <a:solidFill>
                            <a:srgbClr val="000000"/>
                          </a:solidFill>
                          <a:effectLst/>
                          <a:latin typeface="Century Gothic" panose="020B0502020202020204" pitchFamily="34" charset="0"/>
                        </a:rPr>
                        <a:t>Metrics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en-US" sz="800" b="0" i="0" u="none" strike="noStrike" dirty="0">
                          <a:solidFill>
                            <a:srgbClr val="000000"/>
                          </a:solidFill>
                          <a:effectLst/>
                          <a:latin typeface="Century Gothic" panose="020B0502020202020204" pitchFamily="34" charset="0"/>
                        </a:rPr>
                        <a:t>Variance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51535">
                <a:tc>
                  <a:txBody>
                    <a:bodyPr/>
                    <a:lstStyle/>
                    <a:p>
                      <a:pPr algn="l" fontAlgn="ctr"/>
                      <a:r>
                        <a:rPr lang="en-US" sz="800" b="0" i="0" u="none" strike="noStrike" dirty="0">
                          <a:solidFill>
                            <a:srgbClr val="000000"/>
                          </a:solidFill>
                          <a:effectLst/>
                          <a:latin typeface="Century Gothic" panose="020B0502020202020204" pitchFamily="34" charset="0"/>
                        </a:rPr>
                        <a:t>User    Acceptance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25901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221381">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89522">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6" name="Rounded Rectangle 15">
            <a:extLst>
              <a:ext uri="{FF2B5EF4-FFF2-40B4-BE49-F238E27FC236}">
                <a16:creationId xmlns:a16="http://schemas.microsoft.com/office/drawing/2014/main" id="{8F84502B-F932-5C4C-84C9-D15ED8B8DEE5}"/>
              </a:ext>
            </a:extLst>
          </p:cNvPr>
          <p:cNvSpPr/>
          <p:nvPr/>
        </p:nvSpPr>
        <p:spPr>
          <a:xfrm>
            <a:off x="1959561" y="2333073"/>
            <a:ext cx="63281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DD671E9-A6CE-D044-87A8-CB012E42F3CF}"/>
              </a:ext>
            </a:extLst>
          </p:cNvPr>
          <p:cNvSpPr/>
          <p:nvPr/>
        </p:nvSpPr>
        <p:spPr>
          <a:xfrm>
            <a:off x="4851621" y="2800700"/>
            <a:ext cx="87987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33343BF-7AC2-BD44-A371-A0354F9E0479}"/>
              </a:ext>
            </a:extLst>
          </p:cNvPr>
          <p:cNvSpPr/>
          <p:nvPr/>
        </p:nvSpPr>
        <p:spPr>
          <a:xfrm>
            <a:off x="2592372" y="3234686"/>
            <a:ext cx="443060"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136958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21581241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Product-Roadmap-Template_PPT_new" id="{DD11C1B5-0D53-5347-AF2D-72523F36CD8E}" vid="{5E47101E-478A-5142-9B4B-007326EC4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IC-Agile-Product-Roadmap-Template_PPT</Template>
  <TotalTime>0</TotalTime>
  <Words>473</Words>
  <Application>Microsoft Office PowerPoint</Application>
  <PresentationFormat>Widescreen</PresentationFormat>
  <Paragraphs>192</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2</cp:revision>
  <dcterms:created xsi:type="dcterms:W3CDTF">2018-08-29T16:05:38Z</dcterms:created>
  <dcterms:modified xsi:type="dcterms:W3CDTF">2021-07-09T19:13:43Z</dcterms:modified>
</cp:coreProperties>
</file>