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7F9FB"/>
    <a:srgbClr val="E4774A"/>
    <a:srgbClr val="56BFD2"/>
    <a:srgbClr val="A6DDE9"/>
    <a:srgbClr val="ECD6B2"/>
    <a:srgbClr val="99EBDD"/>
    <a:srgbClr val="DAE978"/>
    <a:srgbClr val="DEDFA3"/>
    <a:srgbClr val="D14C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06"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jPWLf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6016948" cy="2693045"/>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months and activities represented in your plan.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Use the Color Key to assign departments, team members, or status to individual activities.  </a:t>
            </a:r>
            <a:endParaRPr lang="en-US"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IT PROJECT ROADMAP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IT PROJECT ROADMAP</a:t>
            </a:r>
            <a:endParaRPr lang="en-US" dirty="0">
              <a:solidFill>
                <a:schemeClr val="bg1"/>
              </a:solidFill>
              <a:latin typeface="Century Gothic" panose="020B0502020202020204" pitchFamily="34" charset="0"/>
              <a:ea typeface="Arial" charset="0"/>
              <a:cs typeface="Arial" charset="0"/>
            </a:endParaRPr>
          </a:p>
        </p:txBody>
      </p:sp>
      <p:sp>
        <p:nvSpPr>
          <p:cNvPr id="71" name="TextBox 70">
            <a:extLst>
              <a:ext uri="{FF2B5EF4-FFF2-40B4-BE49-F238E27FC236}">
                <a16:creationId xmlns:a16="http://schemas.microsoft.com/office/drawing/2014/main" id="{33F93576-D8E0-454E-A543-936B0C588D58}"/>
              </a:ext>
            </a:extLst>
          </p:cNvPr>
          <p:cNvSpPr txBox="1"/>
          <p:nvPr/>
        </p:nvSpPr>
        <p:spPr>
          <a:xfrm>
            <a:off x="257548" y="172250"/>
            <a:ext cx="7309961" cy="400110"/>
          </a:xfrm>
          <a:prstGeom prst="rect">
            <a:avLst/>
          </a:prstGeom>
          <a:noFill/>
        </p:spPr>
        <p:txBody>
          <a:bodyPr wrap="square" rtlCol="0">
            <a:spAutoFit/>
          </a:bodyPr>
          <a:lstStyle/>
          <a:p>
            <a:r>
              <a:rPr lang="en-US" sz="2000" b="1" dirty="0">
                <a:solidFill>
                  <a:schemeClr val="tx1">
                    <a:lumMod val="65000"/>
                    <a:lumOff val="35000"/>
                  </a:schemeClr>
                </a:solidFill>
                <a:latin typeface="Century Gothic" panose="020B0502020202020204" pitchFamily="34" charset="0"/>
              </a:rPr>
              <a:t>IT PROJECT ROADMAP TEMPLATE</a:t>
            </a:r>
          </a:p>
        </p:txBody>
      </p:sp>
      <p:sp>
        <p:nvSpPr>
          <p:cNvPr id="52" name="Rounded Rectangle 51">
            <a:extLst>
              <a:ext uri="{FF2B5EF4-FFF2-40B4-BE49-F238E27FC236}">
                <a16:creationId xmlns:a16="http://schemas.microsoft.com/office/drawing/2014/main" id="{31F90DC4-34A3-A145-AB1A-C09C97CCC7B2}"/>
              </a:ext>
            </a:extLst>
          </p:cNvPr>
          <p:cNvSpPr/>
          <p:nvPr/>
        </p:nvSpPr>
        <p:spPr>
          <a:xfrm>
            <a:off x="6806928" y="666807"/>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3273782" y="666807"/>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8" name="Rounded Rectangle 57">
            <a:extLst>
              <a:ext uri="{FF2B5EF4-FFF2-40B4-BE49-F238E27FC236}">
                <a16:creationId xmlns:a16="http://schemas.microsoft.com/office/drawing/2014/main" id="{B0D3FA7E-94BF-1A4D-AC12-93C78043AA9A}"/>
              </a:ext>
            </a:extLst>
          </p:cNvPr>
          <p:cNvSpPr/>
          <p:nvPr/>
        </p:nvSpPr>
        <p:spPr>
          <a:xfrm>
            <a:off x="8573501" y="666807"/>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340074" y="666807"/>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5040355" y="666807"/>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1507209" y="666807"/>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989809"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7289148"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730222"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9068611"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5509685" y="679759"/>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848074" y="679759"/>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KEY COLOR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590859"/>
            <a:ext cx="1124988" cy="53245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a:solidFill>
                  <a:schemeClr val="tx1">
                    <a:lumMod val="65000"/>
                    <a:lumOff val="35000"/>
                  </a:schemeClr>
                </a:solidFill>
                <a:latin typeface="Century Gothic" panose="020B0502020202020204" pitchFamily="34" charset="0"/>
              </a:rPr>
              <a:t>DEPT -or- </a:t>
            </a:r>
          </a:p>
          <a:p>
            <a:r>
              <a:rPr lang="en-US" sz="1400">
                <a:solidFill>
                  <a:schemeClr val="tx1">
                    <a:lumMod val="65000"/>
                    <a:lumOff val="35000"/>
                  </a:schemeClr>
                </a:solidFill>
                <a:latin typeface="Century Gothic" panose="020B0502020202020204" pitchFamily="34" charset="0"/>
              </a:rPr>
              <a:t>STATUS KEY</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1075799900"/>
              </p:ext>
            </p:extLst>
          </p:nvPr>
        </p:nvGraphicFramePr>
        <p:xfrm>
          <a:off x="351221" y="1155825"/>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fontAlgn="ctr"/>
                      <a:r>
                        <a:rPr lang="en-US"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JAN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FEB</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APR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MAY</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SEPT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OCT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fontAlgn="b"/>
                      <a:r>
                        <a:rPr lang="en-US" sz="1100" u="none" strike="noStrike" dirty="0">
                          <a:effectLst/>
                          <a:latin typeface="Century Gothic" panose="020B0502020202020204" pitchFamily="34" charset="0"/>
                        </a:rPr>
                        <a:t>NETWORK</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fontAlgn="b"/>
                      <a:r>
                        <a:rPr lang="en-US" sz="1100" u="none" strike="noStrike" dirty="0">
                          <a:effectLst/>
                          <a:latin typeface="Century Gothic" panose="020B0502020202020204" pitchFamily="34" charset="0"/>
                        </a:rPr>
                        <a:t>SECURITY</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fontAlgn="b"/>
                      <a:r>
                        <a:rPr lang="en-US" sz="1100" u="none" strike="noStrike" dirty="0">
                          <a:effectLst/>
                          <a:latin typeface="Century Gothic" panose="020B0502020202020204" pitchFamily="34" charset="0"/>
                        </a:rPr>
                        <a:t>NEEDS ASSESSMENT</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5148226"/>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813566"/>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2</a:t>
            </a:r>
            <a:endParaRPr lang="en-US" sz="900" b="1">
              <a:solidFill>
                <a:schemeClr val="bg1"/>
              </a:solidFill>
              <a:latin typeface="Century Gothic" panose="020B0502020202020204" pitchFamily="34" charset="0"/>
              <a:ea typeface="Arial" charset="0"/>
              <a:cs typeface="Arial" charset="0"/>
            </a:endParaRP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930399"/>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930399"/>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2</a:t>
            </a:r>
            <a:endParaRPr lang="en-US" sz="900" b="1">
              <a:solidFill>
                <a:schemeClr val="bg1"/>
              </a:solidFill>
              <a:latin typeface="Century Gothic" panose="020B0502020202020204" pitchFamily="34" charset="0"/>
              <a:ea typeface="Arial" charset="0"/>
              <a:cs typeface="Arial" charset="0"/>
            </a:endParaRP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236694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5</a:t>
            </a:r>
            <a:endParaRPr lang="en-US" sz="900" b="1">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930399"/>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501163"/>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940325"/>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931431"/>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930399"/>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769424"/>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4342801"/>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2333594"/>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a:solidFill>
                  <a:sysClr val="windowText" lastClr="000000"/>
                </a:solidFill>
                <a:latin typeface="Century Gothic" panose="020B0502020202020204" pitchFamily="34" charset="0"/>
                <a:ea typeface="Arial" charset="0"/>
                <a:cs typeface="Arial" charset="0"/>
              </a:rPr>
              <a:t>ACTIVITY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2286898"/>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a:solidFill>
                  <a:schemeClr val="tx1"/>
                </a:solidFill>
                <a:latin typeface="Century Gothic" panose="020B0502020202020204" pitchFamily="34" charset="0"/>
              </a:rPr>
              <a:t>UPDATE RELEASE 01/02</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537361"/>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REPORT DUE 05/20</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1227167"/>
            <a:ext cx="1147522" cy="5166360"/>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a:solidFill>
                    <a:schemeClr val="tx1"/>
                  </a:solidFill>
                  <a:latin typeface="Century Gothic" panose="020B0502020202020204" pitchFamily="34" charset="0"/>
                </a:rPr>
                <a:t>MILESTONE ONE</a:t>
              </a:r>
              <a:endParaRPr lang="en-US" sz="900" b="1">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1138267"/>
            <a:ext cx="685515" cy="5280660"/>
            <a:chOff x="0" y="0"/>
            <a:chExt cx="685515" cy="52806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1227167"/>
            <a:ext cx="1147522" cy="5166360"/>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784014"/>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dirty="0">
                <a:solidFill>
                  <a:schemeClr val="tx1"/>
                </a:solidFill>
                <a:latin typeface="Century Gothic" panose="020B0502020202020204" pitchFamily="34" charset="0"/>
              </a:rPr>
              <a:t>LAUNCH 07/01</a:t>
            </a:r>
          </a:p>
        </p:txBody>
      </p:sp>
      <p:pic>
        <p:nvPicPr>
          <p:cNvPr id="1045" name="Rounded Rectangle 12">
            <a:extLst>
              <a:ext uri="{FF2B5EF4-FFF2-40B4-BE49-F238E27FC236}">
                <a16:creationId xmlns:a16="http://schemas.microsoft.com/office/drawing/2014/main" id="{A9434215-F6A7-49FF-BF26-5D947DBD268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5400" y="990600"/>
            <a:ext cx="1905000" cy="406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287</Words>
  <Application>Microsoft Office PowerPoint</Application>
  <PresentationFormat>Widescreen</PresentationFormat>
  <Paragraphs>95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2021-07-07T23:54:57Z</dcterms:created>
  <dcterms:modified xsi:type="dcterms:W3CDTF">2021-07-07T23:55:33Z</dcterms:modified>
</cp:coreProperties>
</file>