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8" r:id="rId2"/>
    <p:sldId id="318"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0000"/>
    <a:srgbClr val="F6C9C5"/>
    <a:srgbClr val="82E3D3"/>
    <a:srgbClr val="FFE9B1"/>
    <a:srgbClr val="E09315"/>
    <a:srgbClr val="F5A1CF"/>
    <a:srgbClr val="82D0E3"/>
    <a:srgbClr val="F41919"/>
    <a:srgbClr val="078970"/>
    <a:srgbClr val="5CB0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6447"/>
  </p:normalViewPr>
  <p:slideViewPr>
    <p:cSldViewPr snapToGrid="0" snapToObjects="1">
      <p:cViewPr>
        <p:scale>
          <a:sx n="164" d="100"/>
          <a:sy n="164" d="100"/>
        </p:scale>
        <p:origin x="80" y="64"/>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9/2/2021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182876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9/2/2021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bit.ly/3Bzrlzg"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727D863-7827-6B48-B8B8-562D5C2A7F39}"/>
              </a:ext>
            </a:extLst>
          </p:cNvPr>
          <p:cNvPicPr>
            <a:picLocks noChangeAspect="1"/>
          </p:cNvPicPr>
          <p:nvPr/>
        </p:nvPicPr>
        <p:blipFill>
          <a:blip r:embed="rId3"/>
          <a:srcRect/>
          <a:stretch/>
        </p:blipFill>
        <p:spPr>
          <a:xfrm>
            <a:off x="424573" y="1093189"/>
            <a:ext cx="7700532" cy="4353569"/>
          </a:xfrm>
          <a:prstGeom prst="rect">
            <a:avLst/>
          </a:prstGeom>
          <a:effectLst>
            <a:outerShdw blurRad="50800" dist="38100" dir="2700000" algn="tl" rotWithShape="0">
              <a:schemeClr val="bg1">
                <a:lumMod val="50000"/>
                <a:alpha val="33000"/>
              </a:schemeClr>
            </a:outerShdw>
            <a:reflection blurRad="6350" stA="59000" endPos="55000" dir="5400000" sy="-100000" algn="bl" rotWithShape="0"/>
          </a:effectLst>
        </p:spPr>
      </p:pic>
      <p:pic>
        <p:nvPicPr>
          <p:cNvPr id="48" name="Picture 47" descr="Shape&#10;&#10;Description automatically generated">
            <a:extLst>
              <a:ext uri="{FF2B5EF4-FFF2-40B4-BE49-F238E27FC236}">
                <a16:creationId xmlns:a16="http://schemas.microsoft.com/office/drawing/2014/main" id="{C229892D-2F05-B24A-A7DD-5E4C25439EF9}"/>
              </a:ext>
            </a:extLst>
          </p:cNvPr>
          <p:cNvPicPr>
            <a:picLocks noChangeAspect="1"/>
          </p:cNvPicPr>
          <p:nvPr/>
        </p:nvPicPr>
        <p:blipFill>
          <a:blip r:embed="rId4"/>
          <a:stretch>
            <a:fillRect/>
          </a:stretch>
        </p:blipFill>
        <p:spPr>
          <a:xfrm>
            <a:off x="8158369" y="368024"/>
            <a:ext cx="4800600" cy="5803900"/>
          </a:xfrm>
          <a:prstGeom prst="rect">
            <a:avLst/>
          </a:prstGeom>
        </p:spPr>
      </p:pic>
      <p:pic>
        <p:nvPicPr>
          <p:cNvPr id="46" name="Picture 45">
            <a:hlinkClick r:id="rId5"/>
            <a:extLst>
              <a:ext uri="{FF2B5EF4-FFF2-40B4-BE49-F238E27FC236}">
                <a16:creationId xmlns:a16="http://schemas.microsoft.com/office/drawing/2014/main" id="{C9CB1A83-BE79-A942-8FD8-8BBD89C5543E}"/>
              </a:ext>
            </a:extLst>
          </p:cNvPr>
          <p:cNvPicPr>
            <a:picLocks noChangeAspect="1"/>
          </p:cNvPicPr>
          <p:nvPr/>
        </p:nvPicPr>
        <p:blipFill>
          <a:blip r:embed="rId6"/>
          <a:stretch>
            <a:fillRect/>
          </a:stretch>
        </p:blipFill>
        <p:spPr>
          <a:xfrm>
            <a:off x="8299865" y="307317"/>
            <a:ext cx="3657600" cy="507585"/>
          </a:xfrm>
          <a:prstGeom prst="rect">
            <a:avLst/>
          </a:prstGeom>
        </p:spPr>
      </p:pic>
      <p:sp>
        <p:nvSpPr>
          <p:cNvPr id="47" name="TextBox 46">
            <a:extLst>
              <a:ext uri="{FF2B5EF4-FFF2-40B4-BE49-F238E27FC236}">
                <a16:creationId xmlns:a16="http://schemas.microsoft.com/office/drawing/2014/main" id="{2725A572-C560-2D4E-8D76-A20F7293FB5E}"/>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PRODUCT VISION BOARD EXAMPLE TEMPLATE</a:t>
            </a:r>
          </a:p>
        </p:txBody>
      </p:sp>
      <p:sp>
        <p:nvSpPr>
          <p:cNvPr id="13" name="Rectangle 7">
            <a:extLst>
              <a:ext uri="{FF2B5EF4-FFF2-40B4-BE49-F238E27FC236}">
                <a16:creationId xmlns:a16="http://schemas.microsoft.com/office/drawing/2014/main" id="{106E6D4A-76D3-274D-A6DA-C6815A4AD8E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7" name="Parallelogram 16">
            <a:extLst>
              <a:ext uri="{FF2B5EF4-FFF2-40B4-BE49-F238E27FC236}">
                <a16:creationId xmlns:a16="http://schemas.microsoft.com/office/drawing/2014/main" id="{603DE3E8-BB3C-BC44-8A82-9B7EA20FA1F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587500" y="6477000"/>
            <a:ext cx="978575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PRODUCT VISION BOARD  –  EXAMPLE</a:t>
            </a:r>
          </a:p>
        </p:txBody>
      </p:sp>
      <p:sp>
        <p:nvSpPr>
          <p:cNvPr id="11" name="TextBox 10">
            <a:extLst>
              <a:ext uri="{FF2B5EF4-FFF2-40B4-BE49-F238E27FC236}">
                <a16:creationId xmlns:a16="http://schemas.microsoft.com/office/drawing/2014/main" id="{D25B69A5-3B0C-C540-8CC8-9794435EA004}"/>
              </a:ext>
            </a:extLst>
          </p:cNvPr>
          <p:cNvSpPr txBox="1"/>
          <p:nvPr/>
        </p:nvSpPr>
        <p:spPr>
          <a:xfrm>
            <a:off x="8139902" y="6026577"/>
            <a:ext cx="4162443" cy="307777"/>
          </a:xfrm>
          <a:prstGeom prst="rect">
            <a:avLst/>
          </a:prstGeom>
          <a:noFill/>
        </p:spPr>
        <p:txBody>
          <a:bodyPr wrap="square" rtlCol="0">
            <a:spAutoFit/>
          </a:bodyPr>
          <a:lstStyle/>
          <a:p>
            <a:r>
              <a:rPr lang="en-US" sz="1400" dirty="0">
                <a:solidFill>
                  <a:schemeClr val="tx1">
                    <a:lumMod val="65000"/>
                    <a:lumOff val="35000"/>
                  </a:schemeClr>
                </a:solidFill>
                <a:latin typeface="Century Gothic" panose="020B0502020202020204" pitchFamily="34" charset="0"/>
              </a:rPr>
              <a:t>Editable template can be found on Slide 2.</a:t>
            </a:r>
          </a:p>
        </p:txBody>
      </p:sp>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CEE7F5C0-D68E-0044-A20F-DC5271144BEB}"/>
              </a:ext>
            </a:extLst>
          </p:cNvPr>
          <p:cNvSpPr/>
          <p:nvPr/>
        </p:nvSpPr>
        <p:spPr>
          <a:xfrm>
            <a:off x="9000346" y="1858521"/>
            <a:ext cx="2615184" cy="4300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34009C64-942D-2841-A27B-71028D375A9A}"/>
              </a:ext>
            </a:extLst>
          </p:cNvPr>
          <p:cNvSpPr/>
          <p:nvPr/>
        </p:nvSpPr>
        <p:spPr>
          <a:xfrm>
            <a:off x="9000346" y="2318371"/>
            <a:ext cx="45720" cy="3840480"/>
          </a:xfrm>
          <a:prstGeom prst="rect">
            <a:avLst/>
          </a:prstGeom>
          <a:solidFill>
            <a:srgbClr val="F6C9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C0601147-2F75-F44F-B895-B997C19F05D2}"/>
              </a:ext>
            </a:extLst>
          </p:cNvPr>
          <p:cNvSpPr/>
          <p:nvPr/>
        </p:nvSpPr>
        <p:spPr>
          <a:xfrm>
            <a:off x="6184260" y="1858521"/>
            <a:ext cx="2615184" cy="4300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07E4F345-5133-3246-A01B-ACFF6D44815E}"/>
              </a:ext>
            </a:extLst>
          </p:cNvPr>
          <p:cNvSpPr/>
          <p:nvPr/>
        </p:nvSpPr>
        <p:spPr>
          <a:xfrm>
            <a:off x="6184260" y="2318371"/>
            <a:ext cx="45720" cy="3840480"/>
          </a:xfrm>
          <a:prstGeom prst="rect">
            <a:avLst/>
          </a:prstGeom>
          <a:solidFill>
            <a:srgbClr val="82E3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4FDD069F-E20F-0A4C-B151-78BC9634F416}"/>
              </a:ext>
            </a:extLst>
          </p:cNvPr>
          <p:cNvSpPr/>
          <p:nvPr/>
        </p:nvSpPr>
        <p:spPr>
          <a:xfrm>
            <a:off x="3362739" y="1858521"/>
            <a:ext cx="2615184" cy="4300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193B109E-8DB0-5D41-B21C-37CFFA903B5C}"/>
              </a:ext>
            </a:extLst>
          </p:cNvPr>
          <p:cNvSpPr/>
          <p:nvPr/>
        </p:nvSpPr>
        <p:spPr>
          <a:xfrm>
            <a:off x="3362739" y="2318371"/>
            <a:ext cx="45720" cy="3840480"/>
          </a:xfrm>
          <a:prstGeom prst="rect">
            <a:avLst/>
          </a:prstGeom>
          <a:solidFill>
            <a:srgbClr val="FFE9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DF5AFAD1-2C4D-C745-BB78-ABB36DDA87F6}"/>
              </a:ext>
            </a:extLst>
          </p:cNvPr>
          <p:cNvSpPr/>
          <p:nvPr/>
        </p:nvSpPr>
        <p:spPr>
          <a:xfrm>
            <a:off x="546653" y="1858521"/>
            <a:ext cx="2615184" cy="4300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9423A802-E730-F342-9F05-AF4885D134E2}"/>
              </a:ext>
            </a:extLst>
          </p:cNvPr>
          <p:cNvSpPr/>
          <p:nvPr/>
        </p:nvSpPr>
        <p:spPr>
          <a:xfrm>
            <a:off x="546653" y="2318371"/>
            <a:ext cx="45720" cy="3840480"/>
          </a:xfrm>
          <a:prstGeom prst="rect">
            <a:avLst/>
          </a:prstGeom>
          <a:solidFill>
            <a:srgbClr val="F5A1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716E596E-D42D-7B46-8473-FCE7F995470B}"/>
              </a:ext>
            </a:extLst>
          </p:cNvPr>
          <p:cNvSpPr/>
          <p:nvPr/>
        </p:nvSpPr>
        <p:spPr>
          <a:xfrm>
            <a:off x="546652" y="327991"/>
            <a:ext cx="11072191"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0589B178-3D57-734E-AF37-A41A536507FE}"/>
              </a:ext>
            </a:extLst>
          </p:cNvPr>
          <p:cNvSpPr/>
          <p:nvPr/>
        </p:nvSpPr>
        <p:spPr>
          <a:xfrm>
            <a:off x="546652" y="330314"/>
            <a:ext cx="46384" cy="1371600"/>
          </a:xfrm>
          <a:prstGeom prst="rect">
            <a:avLst/>
          </a:prstGeom>
          <a:solidFill>
            <a:srgbClr val="82D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7">
            <a:extLst>
              <a:ext uri="{FF2B5EF4-FFF2-40B4-BE49-F238E27FC236}">
                <a16:creationId xmlns:a16="http://schemas.microsoft.com/office/drawing/2014/main" id="{8FDB3A66-2B64-2644-8BC3-6472DEC159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Parallelogram 11">
            <a:extLst>
              <a:ext uri="{FF2B5EF4-FFF2-40B4-BE49-F238E27FC236}">
                <a16:creationId xmlns:a16="http://schemas.microsoft.com/office/drawing/2014/main" id="{813059E5-DBF9-2E45-9650-439F2499D7D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44915D12-C7DA-8C47-879A-72614AEB820B}"/>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PRODUCT VISION BOARD  –  EXAMPLE</a:t>
            </a:r>
          </a:p>
        </p:txBody>
      </p:sp>
      <p:pic>
        <p:nvPicPr>
          <p:cNvPr id="7" name="Picture 6" descr="Icon&#10;&#10;Description automatically generated">
            <a:extLst>
              <a:ext uri="{FF2B5EF4-FFF2-40B4-BE49-F238E27FC236}">
                <a16:creationId xmlns:a16="http://schemas.microsoft.com/office/drawing/2014/main" id="{62AD8851-6D41-B542-9865-2F1A3013F4F7}"/>
              </a:ext>
            </a:extLst>
          </p:cNvPr>
          <p:cNvPicPr>
            <a:picLocks noChangeAspect="1"/>
          </p:cNvPicPr>
          <p:nvPr/>
        </p:nvPicPr>
        <p:blipFill>
          <a:blip r:embed="rId3"/>
          <a:stretch>
            <a:fillRect/>
          </a:stretch>
        </p:blipFill>
        <p:spPr>
          <a:xfrm>
            <a:off x="10108096" y="327991"/>
            <a:ext cx="1391479" cy="1391479"/>
          </a:xfrm>
          <a:prstGeom prst="rect">
            <a:avLst/>
          </a:prstGeom>
        </p:spPr>
      </p:pic>
      <p:sp>
        <p:nvSpPr>
          <p:cNvPr id="42" name="Rectangle 41">
            <a:extLst>
              <a:ext uri="{FF2B5EF4-FFF2-40B4-BE49-F238E27FC236}">
                <a16:creationId xmlns:a16="http://schemas.microsoft.com/office/drawing/2014/main" id="{29F889CE-39C6-E042-800F-DFA5E9ABD346}"/>
              </a:ext>
            </a:extLst>
          </p:cNvPr>
          <p:cNvSpPr/>
          <p:nvPr/>
        </p:nvSpPr>
        <p:spPr>
          <a:xfrm>
            <a:off x="546652" y="327991"/>
            <a:ext cx="46384" cy="457200"/>
          </a:xfrm>
          <a:prstGeom prst="rect">
            <a:avLst/>
          </a:prstGeom>
          <a:solidFill>
            <a:srgbClr val="2228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71AC6347-5DB2-D14E-8411-5F69706985A9}"/>
              </a:ext>
            </a:extLst>
          </p:cNvPr>
          <p:cNvSpPr/>
          <p:nvPr/>
        </p:nvSpPr>
        <p:spPr>
          <a:xfrm>
            <a:off x="546653" y="1858521"/>
            <a:ext cx="45720" cy="457200"/>
          </a:xfrm>
          <a:prstGeom prst="rect">
            <a:avLst/>
          </a:prstGeom>
          <a:solidFill>
            <a:srgbClr val="871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9DE3AEC2-DA1F-1646-BDA3-93B3A168CFE1}"/>
              </a:ext>
            </a:extLst>
          </p:cNvPr>
          <p:cNvSpPr/>
          <p:nvPr/>
        </p:nvSpPr>
        <p:spPr>
          <a:xfrm>
            <a:off x="3362739" y="1858521"/>
            <a:ext cx="45720" cy="457200"/>
          </a:xfrm>
          <a:prstGeom prst="rect">
            <a:avLst/>
          </a:prstGeom>
          <a:solidFill>
            <a:srgbClr val="E09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CE689AB7-8510-FA47-8F77-AB430000326E}"/>
              </a:ext>
            </a:extLst>
          </p:cNvPr>
          <p:cNvSpPr/>
          <p:nvPr/>
        </p:nvSpPr>
        <p:spPr>
          <a:xfrm>
            <a:off x="6184260" y="1858521"/>
            <a:ext cx="45720" cy="457200"/>
          </a:xfrm>
          <a:prstGeom prst="rect">
            <a:avLst/>
          </a:prstGeom>
          <a:solidFill>
            <a:srgbClr val="078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6D565EEB-ECE9-5B4B-9FF1-1D2AF8303E71}"/>
              </a:ext>
            </a:extLst>
          </p:cNvPr>
          <p:cNvSpPr/>
          <p:nvPr/>
        </p:nvSpPr>
        <p:spPr>
          <a:xfrm>
            <a:off x="9000346" y="1858521"/>
            <a:ext cx="45720" cy="457200"/>
          </a:xfrm>
          <a:prstGeom prst="rect">
            <a:avLst/>
          </a:prstGeom>
          <a:solidFill>
            <a:srgbClr val="D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51B088CA-235F-3E4B-90DE-2B79927F9633}"/>
              </a:ext>
            </a:extLst>
          </p:cNvPr>
          <p:cNvSpPr txBox="1"/>
          <p:nvPr/>
        </p:nvSpPr>
        <p:spPr>
          <a:xfrm>
            <a:off x="573157" y="327991"/>
            <a:ext cx="1391480" cy="461665"/>
          </a:xfrm>
          <a:prstGeom prst="rect">
            <a:avLst/>
          </a:prstGeom>
          <a:noFill/>
        </p:spPr>
        <p:txBody>
          <a:bodyPr wrap="square" rtlCol="0">
            <a:spAutoFit/>
          </a:bodyPr>
          <a:lstStyle/>
          <a:p>
            <a:r>
              <a:rPr lang="en-US" sz="2300" dirty="0">
                <a:latin typeface="Century Gothic" panose="020B0502020202020204" pitchFamily="34" charset="0"/>
              </a:rPr>
              <a:t>VISION</a:t>
            </a:r>
          </a:p>
        </p:txBody>
      </p:sp>
      <p:sp>
        <p:nvSpPr>
          <p:cNvPr id="14" name="TextBox 13">
            <a:extLst>
              <a:ext uri="{FF2B5EF4-FFF2-40B4-BE49-F238E27FC236}">
                <a16:creationId xmlns:a16="http://schemas.microsoft.com/office/drawing/2014/main" id="{59E980A4-E52E-9A45-A52E-95537121870C}"/>
              </a:ext>
            </a:extLst>
          </p:cNvPr>
          <p:cNvSpPr txBox="1"/>
          <p:nvPr/>
        </p:nvSpPr>
        <p:spPr>
          <a:xfrm>
            <a:off x="593035" y="806605"/>
            <a:ext cx="2249558" cy="797654"/>
          </a:xfrm>
          <a:prstGeom prst="rect">
            <a:avLst/>
          </a:prstGeom>
          <a:noFill/>
        </p:spPr>
        <p:txBody>
          <a:bodyPr wrap="square" rtlCol="0">
            <a:spAutoFit/>
          </a:bodyPr>
          <a:lstStyle/>
          <a:p>
            <a:pPr>
              <a:spcAft>
                <a:spcPts val="700"/>
              </a:spcAft>
            </a:pPr>
            <a:r>
              <a:rPr lang="en-US" sz="1000" dirty="0">
                <a:solidFill>
                  <a:schemeClr val="tx1">
                    <a:lumMod val="65000"/>
                    <a:lumOff val="35000"/>
                  </a:schemeClr>
                </a:solidFill>
                <a:latin typeface="Century Gothic" panose="020B0502020202020204" pitchFamily="34" charset="0"/>
              </a:rPr>
              <a:t>What is your purpose for creating the product?</a:t>
            </a:r>
          </a:p>
          <a:p>
            <a:pPr>
              <a:spcAft>
                <a:spcPts val="700"/>
              </a:spcAft>
            </a:pPr>
            <a:r>
              <a:rPr lang="en-US" sz="1000" dirty="0">
                <a:solidFill>
                  <a:schemeClr val="tx1">
                    <a:lumMod val="65000"/>
                    <a:lumOff val="35000"/>
                  </a:schemeClr>
                </a:solidFill>
                <a:latin typeface="Century Gothic" panose="020B0502020202020204" pitchFamily="34" charset="0"/>
              </a:rPr>
              <a:t>Which positive change should it bring about?</a:t>
            </a:r>
          </a:p>
        </p:txBody>
      </p:sp>
      <p:pic>
        <p:nvPicPr>
          <p:cNvPr id="16" name="Picture 15">
            <a:extLst>
              <a:ext uri="{FF2B5EF4-FFF2-40B4-BE49-F238E27FC236}">
                <a16:creationId xmlns:a16="http://schemas.microsoft.com/office/drawing/2014/main" id="{EDE40BE7-0941-4042-8686-90DBAFB64CD9}"/>
              </a:ext>
            </a:extLst>
          </p:cNvPr>
          <p:cNvPicPr>
            <a:picLocks noChangeAspect="1"/>
          </p:cNvPicPr>
          <p:nvPr/>
        </p:nvPicPr>
        <p:blipFill>
          <a:blip r:embed="rId4"/>
          <a:srcRect/>
          <a:stretch/>
        </p:blipFill>
        <p:spPr>
          <a:xfrm>
            <a:off x="1739347" y="4830415"/>
            <a:ext cx="1391479" cy="1391479"/>
          </a:xfrm>
          <a:prstGeom prst="rect">
            <a:avLst/>
          </a:prstGeom>
        </p:spPr>
      </p:pic>
      <p:sp>
        <p:nvSpPr>
          <p:cNvPr id="21" name="TextBox 20">
            <a:extLst>
              <a:ext uri="{FF2B5EF4-FFF2-40B4-BE49-F238E27FC236}">
                <a16:creationId xmlns:a16="http://schemas.microsoft.com/office/drawing/2014/main" id="{2288E483-BF38-EB49-A3E6-96D7BF5101B2}"/>
              </a:ext>
            </a:extLst>
          </p:cNvPr>
          <p:cNvSpPr txBox="1"/>
          <p:nvPr/>
        </p:nvSpPr>
        <p:spPr>
          <a:xfrm>
            <a:off x="576470" y="1868460"/>
            <a:ext cx="2534478" cy="446276"/>
          </a:xfrm>
          <a:prstGeom prst="rect">
            <a:avLst/>
          </a:prstGeom>
          <a:noFill/>
        </p:spPr>
        <p:txBody>
          <a:bodyPr wrap="square" rtlCol="0">
            <a:spAutoFit/>
          </a:bodyPr>
          <a:lstStyle/>
          <a:p>
            <a:r>
              <a:rPr lang="en-US" sz="2300" dirty="0">
                <a:latin typeface="Century Gothic" panose="020B0502020202020204" pitchFamily="34" charset="0"/>
              </a:rPr>
              <a:t>TARGET GROUP</a:t>
            </a:r>
          </a:p>
        </p:txBody>
      </p:sp>
      <p:sp>
        <p:nvSpPr>
          <p:cNvPr id="22" name="TextBox 21">
            <a:extLst>
              <a:ext uri="{FF2B5EF4-FFF2-40B4-BE49-F238E27FC236}">
                <a16:creationId xmlns:a16="http://schemas.microsoft.com/office/drawing/2014/main" id="{D8CB7C40-8504-B243-BFE3-9930B0020349}"/>
              </a:ext>
            </a:extLst>
          </p:cNvPr>
          <p:cNvSpPr txBox="1"/>
          <p:nvPr/>
        </p:nvSpPr>
        <p:spPr>
          <a:xfrm>
            <a:off x="596348" y="2278764"/>
            <a:ext cx="2246244" cy="797654"/>
          </a:xfrm>
          <a:prstGeom prst="rect">
            <a:avLst/>
          </a:prstGeom>
          <a:noFill/>
        </p:spPr>
        <p:txBody>
          <a:bodyPr wrap="square" rtlCol="0">
            <a:spAutoFit/>
          </a:bodyPr>
          <a:lstStyle/>
          <a:p>
            <a:pPr>
              <a:spcAft>
                <a:spcPts val="700"/>
              </a:spcAft>
            </a:pPr>
            <a:r>
              <a:rPr lang="en-US" sz="1000" dirty="0">
                <a:solidFill>
                  <a:schemeClr val="tx1">
                    <a:lumMod val="65000"/>
                    <a:lumOff val="35000"/>
                  </a:schemeClr>
                </a:solidFill>
                <a:latin typeface="Century Gothic" panose="020B0502020202020204" pitchFamily="34" charset="0"/>
              </a:rPr>
              <a:t>Which market or market segment does the product address?</a:t>
            </a:r>
          </a:p>
          <a:p>
            <a:pPr>
              <a:spcAft>
                <a:spcPts val="700"/>
              </a:spcAft>
            </a:pPr>
            <a:r>
              <a:rPr lang="en-US" sz="1000" dirty="0">
                <a:solidFill>
                  <a:schemeClr val="tx1">
                    <a:lumMod val="65000"/>
                    <a:lumOff val="35000"/>
                  </a:schemeClr>
                </a:solidFill>
                <a:latin typeface="Century Gothic" panose="020B0502020202020204" pitchFamily="34" charset="0"/>
              </a:rPr>
              <a:t>Who are the target customers and users?</a:t>
            </a:r>
          </a:p>
        </p:txBody>
      </p:sp>
      <p:pic>
        <p:nvPicPr>
          <p:cNvPr id="27" name="Picture 26">
            <a:extLst>
              <a:ext uri="{FF2B5EF4-FFF2-40B4-BE49-F238E27FC236}">
                <a16:creationId xmlns:a16="http://schemas.microsoft.com/office/drawing/2014/main" id="{6B6F13A1-42D2-8544-B0B2-5EA065B93720}"/>
              </a:ext>
            </a:extLst>
          </p:cNvPr>
          <p:cNvPicPr>
            <a:picLocks noChangeAspect="1"/>
          </p:cNvPicPr>
          <p:nvPr/>
        </p:nvPicPr>
        <p:blipFill>
          <a:blip r:embed="rId5"/>
          <a:srcRect/>
          <a:stretch/>
        </p:blipFill>
        <p:spPr>
          <a:xfrm>
            <a:off x="4715979" y="4939482"/>
            <a:ext cx="1220993" cy="1220993"/>
          </a:xfrm>
          <a:prstGeom prst="rect">
            <a:avLst/>
          </a:prstGeom>
        </p:spPr>
      </p:pic>
      <p:sp>
        <p:nvSpPr>
          <p:cNvPr id="29" name="TextBox 28">
            <a:extLst>
              <a:ext uri="{FF2B5EF4-FFF2-40B4-BE49-F238E27FC236}">
                <a16:creationId xmlns:a16="http://schemas.microsoft.com/office/drawing/2014/main" id="{4BE68EC4-2CB1-1D40-A61D-F4D988C94A73}"/>
              </a:ext>
            </a:extLst>
          </p:cNvPr>
          <p:cNvSpPr txBox="1"/>
          <p:nvPr/>
        </p:nvSpPr>
        <p:spPr>
          <a:xfrm>
            <a:off x="3392556" y="1868460"/>
            <a:ext cx="1606827" cy="446276"/>
          </a:xfrm>
          <a:prstGeom prst="rect">
            <a:avLst/>
          </a:prstGeom>
          <a:noFill/>
        </p:spPr>
        <p:txBody>
          <a:bodyPr wrap="square" rtlCol="0">
            <a:spAutoFit/>
          </a:bodyPr>
          <a:lstStyle/>
          <a:p>
            <a:r>
              <a:rPr lang="en-US" sz="2300" dirty="0">
                <a:latin typeface="Century Gothic" panose="020B0502020202020204" pitchFamily="34" charset="0"/>
              </a:rPr>
              <a:t>NEEDS</a:t>
            </a:r>
          </a:p>
        </p:txBody>
      </p:sp>
      <p:sp>
        <p:nvSpPr>
          <p:cNvPr id="30" name="TextBox 29">
            <a:extLst>
              <a:ext uri="{FF2B5EF4-FFF2-40B4-BE49-F238E27FC236}">
                <a16:creationId xmlns:a16="http://schemas.microsoft.com/office/drawing/2014/main" id="{3F43E0C7-F189-BF4C-B681-94DB4DF7915D}"/>
              </a:ext>
            </a:extLst>
          </p:cNvPr>
          <p:cNvSpPr txBox="1"/>
          <p:nvPr/>
        </p:nvSpPr>
        <p:spPr>
          <a:xfrm>
            <a:off x="3412433" y="2278764"/>
            <a:ext cx="2615183" cy="489878"/>
          </a:xfrm>
          <a:prstGeom prst="rect">
            <a:avLst/>
          </a:prstGeom>
          <a:noFill/>
        </p:spPr>
        <p:txBody>
          <a:bodyPr wrap="square" rtlCol="0">
            <a:spAutoFit/>
          </a:bodyPr>
          <a:lstStyle/>
          <a:p>
            <a:pPr>
              <a:spcAft>
                <a:spcPts val="700"/>
              </a:spcAft>
            </a:pPr>
            <a:r>
              <a:rPr lang="en-US" sz="1000" dirty="0">
                <a:solidFill>
                  <a:schemeClr val="tx1">
                    <a:lumMod val="65000"/>
                    <a:lumOff val="35000"/>
                  </a:schemeClr>
                </a:solidFill>
                <a:latin typeface="Century Gothic" panose="020B0502020202020204" pitchFamily="34" charset="0"/>
              </a:rPr>
              <a:t>What problem does the product solve?</a:t>
            </a:r>
          </a:p>
          <a:p>
            <a:pPr>
              <a:spcAft>
                <a:spcPts val="700"/>
              </a:spcAft>
            </a:pPr>
            <a:r>
              <a:rPr lang="en-US" sz="1000" dirty="0">
                <a:solidFill>
                  <a:schemeClr val="tx1">
                    <a:lumMod val="65000"/>
                    <a:lumOff val="35000"/>
                  </a:schemeClr>
                </a:solidFill>
                <a:latin typeface="Century Gothic" panose="020B0502020202020204" pitchFamily="34" charset="0"/>
              </a:rPr>
              <a:t>Which benefit does it provide?</a:t>
            </a:r>
          </a:p>
        </p:txBody>
      </p:sp>
      <p:pic>
        <p:nvPicPr>
          <p:cNvPr id="32" name="Picture 31">
            <a:extLst>
              <a:ext uri="{FF2B5EF4-FFF2-40B4-BE49-F238E27FC236}">
                <a16:creationId xmlns:a16="http://schemas.microsoft.com/office/drawing/2014/main" id="{C2D057A9-9E03-E043-87D9-5D2FADA8AB93}"/>
              </a:ext>
            </a:extLst>
          </p:cNvPr>
          <p:cNvPicPr>
            <a:picLocks noChangeAspect="1"/>
          </p:cNvPicPr>
          <p:nvPr/>
        </p:nvPicPr>
        <p:blipFill>
          <a:blip r:embed="rId6"/>
          <a:srcRect/>
          <a:stretch/>
        </p:blipFill>
        <p:spPr>
          <a:xfrm>
            <a:off x="7406771" y="4732626"/>
            <a:ext cx="1391479" cy="1391479"/>
          </a:xfrm>
          <a:prstGeom prst="rect">
            <a:avLst/>
          </a:prstGeom>
        </p:spPr>
      </p:pic>
      <p:sp>
        <p:nvSpPr>
          <p:cNvPr id="34" name="TextBox 33">
            <a:extLst>
              <a:ext uri="{FF2B5EF4-FFF2-40B4-BE49-F238E27FC236}">
                <a16:creationId xmlns:a16="http://schemas.microsoft.com/office/drawing/2014/main" id="{029E927C-D1CC-B94B-98B3-6FCE7A7262AE}"/>
              </a:ext>
            </a:extLst>
          </p:cNvPr>
          <p:cNvSpPr txBox="1"/>
          <p:nvPr/>
        </p:nvSpPr>
        <p:spPr>
          <a:xfrm>
            <a:off x="6214078" y="1868460"/>
            <a:ext cx="2025462" cy="446276"/>
          </a:xfrm>
          <a:prstGeom prst="rect">
            <a:avLst/>
          </a:prstGeom>
          <a:noFill/>
        </p:spPr>
        <p:txBody>
          <a:bodyPr wrap="square" rtlCol="0">
            <a:spAutoFit/>
          </a:bodyPr>
          <a:lstStyle/>
          <a:p>
            <a:r>
              <a:rPr lang="en-US" sz="2300" dirty="0">
                <a:latin typeface="Century Gothic" panose="020B0502020202020204" pitchFamily="34" charset="0"/>
              </a:rPr>
              <a:t>PRODUCT</a:t>
            </a:r>
          </a:p>
        </p:txBody>
      </p:sp>
      <p:sp>
        <p:nvSpPr>
          <p:cNvPr id="35" name="TextBox 34">
            <a:extLst>
              <a:ext uri="{FF2B5EF4-FFF2-40B4-BE49-F238E27FC236}">
                <a16:creationId xmlns:a16="http://schemas.microsoft.com/office/drawing/2014/main" id="{2D4AB755-8AD6-2942-81D8-A30809F10462}"/>
              </a:ext>
            </a:extLst>
          </p:cNvPr>
          <p:cNvSpPr txBox="1"/>
          <p:nvPr/>
        </p:nvSpPr>
        <p:spPr>
          <a:xfrm>
            <a:off x="6233955" y="2290304"/>
            <a:ext cx="2447146" cy="733534"/>
          </a:xfrm>
          <a:prstGeom prst="rect">
            <a:avLst/>
          </a:prstGeom>
          <a:noFill/>
        </p:spPr>
        <p:txBody>
          <a:bodyPr wrap="square" rtlCol="0">
            <a:spAutoFit/>
          </a:bodyPr>
          <a:lstStyle/>
          <a:p>
            <a:pPr>
              <a:spcAft>
                <a:spcPts val="700"/>
              </a:spcAft>
            </a:pPr>
            <a:r>
              <a:rPr lang="en-US" sz="1000" dirty="0">
                <a:solidFill>
                  <a:schemeClr val="tx1">
                    <a:lumMod val="65000"/>
                    <a:lumOff val="35000"/>
                  </a:schemeClr>
                </a:solidFill>
                <a:latin typeface="Century Gothic" panose="020B0502020202020204" pitchFamily="34" charset="0"/>
              </a:rPr>
              <a:t>What product is it?</a:t>
            </a:r>
          </a:p>
          <a:p>
            <a:pPr>
              <a:spcAft>
                <a:spcPts val="700"/>
              </a:spcAft>
            </a:pPr>
            <a:r>
              <a:rPr lang="en-US" sz="1000" dirty="0">
                <a:solidFill>
                  <a:schemeClr val="tx1">
                    <a:lumMod val="65000"/>
                    <a:lumOff val="35000"/>
                  </a:schemeClr>
                </a:solidFill>
                <a:latin typeface="Century Gothic" panose="020B0502020202020204" pitchFamily="34" charset="0"/>
              </a:rPr>
              <a:t>What makes it stand out?</a:t>
            </a:r>
          </a:p>
          <a:p>
            <a:pPr>
              <a:spcAft>
                <a:spcPts val="700"/>
              </a:spcAft>
            </a:pPr>
            <a:r>
              <a:rPr lang="en-US" sz="1000" dirty="0">
                <a:solidFill>
                  <a:schemeClr val="tx1">
                    <a:lumMod val="65000"/>
                    <a:lumOff val="35000"/>
                  </a:schemeClr>
                </a:solidFill>
                <a:latin typeface="Century Gothic" panose="020B0502020202020204" pitchFamily="34" charset="0"/>
              </a:rPr>
              <a:t>Is it feasible to develop the product?</a:t>
            </a:r>
          </a:p>
        </p:txBody>
      </p:sp>
      <p:pic>
        <p:nvPicPr>
          <p:cNvPr id="37" name="Picture 36">
            <a:extLst>
              <a:ext uri="{FF2B5EF4-FFF2-40B4-BE49-F238E27FC236}">
                <a16:creationId xmlns:a16="http://schemas.microsoft.com/office/drawing/2014/main" id="{2447B24A-2D77-054E-975C-847A95458F56}"/>
              </a:ext>
            </a:extLst>
          </p:cNvPr>
          <p:cNvPicPr>
            <a:picLocks noChangeAspect="1"/>
          </p:cNvPicPr>
          <p:nvPr/>
        </p:nvPicPr>
        <p:blipFill>
          <a:blip r:embed="rId7"/>
          <a:srcRect/>
          <a:stretch/>
        </p:blipFill>
        <p:spPr>
          <a:xfrm>
            <a:off x="10058401" y="4762443"/>
            <a:ext cx="1516179" cy="1516179"/>
          </a:xfrm>
          <a:prstGeom prst="rect">
            <a:avLst/>
          </a:prstGeom>
        </p:spPr>
      </p:pic>
      <p:sp>
        <p:nvSpPr>
          <p:cNvPr id="39" name="TextBox 38">
            <a:extLst>
              <a:ext uri="{FF2B5EF4-FFF2-40B4-BE49-F238E27FC236}">
                <a16:creationId xmlns:a16="http://schemas.microsoft.com/office/drawing/2014/main" id="{2E419D42-B5D3-3147-AD94-AA6058B22134}"/>
              </a:ext>
            </a:extLst>
          </p:cNvPr>
          <p:cNvSpPr txBox="1"/>
          <p:nvPr/>
        </p:nvSpPr>
        <p:spPr>
          <a:xfrm>
            <a:off x="9030162" y="1868460"/>
            <a:ext cx="2532888" cy="446276"/>
          </a:xfrm>
          <a:prstGeom prst="rect">
            <a:avLst/>
          </a:prstGeom>
          <a:noFill/>
        </p:spPr>
        <p:txBody>
          <a:bodyPr wrap="square" rtlCol="0">
            <a:spAutoFit/>
          </a:bodyPr>
          <a:lstStyle/>
          <a:p>
            <a:r>
              <a:rPr lang="en-US" sz="2300" dirty="0">
                <a:latin typeface="Century Gothic" panose="020B0502020202020204" pitchFamily="34" charset="0"/>
              </a:rPr>
              <a:t>BUSINESS GOALS</a:t>
            </a:r>
          </a:p>
        </p:txBody>
      </p:sp>
      <p:sp>
        <p:nvSpPr>
          <p:cNvPr id="40" name="TextBox 39">
            <a:extLst>
              <a:ext uri="{FF2B5EF4-FFF2-40B4-BE49-F238E27FC236}">
                <a16:creationId xmlns:a16="http://schemas.microsoft.com/office/drawing/2014/main" id="{E6EA2311-DB79-2D48-820C-BF11084585D0}"/>
              </a:ext>
            </a:extLst>
          </p:cNvPr>
          <p:cNvSpPr txBox="1"/>
          <p:nvPr/>
        </p:nvSpPr>
        <p:spPr>
          <a:xfrm>
            <a:off x="9050040" y="2290304"/>
            <a:ext cx="2532887" cy="643766"/>
          </a:xfrm>
          <a:prstGeom prst="rect">
            <a:avLst/>
          </a:prstGeom>
          <a:noFill/>
        </p:spPr>
        <p:txBody>
          <a:bodyPr wrap="square" rtlCol="0">
            <a:spAutoFit/>
          </a:bodyPr>
          <a:lstStyle/>
          <a:p>
            <a:pPr>
              <a:spcAft>
                <a:spcPts val="700"/>
              </a:spcAft>
            </a:pPr>
            <a:r>
              <a:rPr lang="en-US" sz="1000" dirty="0">
                <a:solidFill>
                  <a:schemeClr val="tx1">
                    <a:lumMod val="65000"/>
                    <a:lumOff val="35000"/>
                  </a:schemeClr>
                </a:solidFill>
                <a:latin typeface="Century Gothic" panose="020B0502020202020204" pitchFamily="34" charset="0"/>
              </a:rPr>
              <a:t>How is the product going to benefit the company?</a:t>
            </a:r>
          </a:p>
          <a:p>
            <a:pPr>
              <a:spcAft>
                <a:spcPts val="700"/>
              </a:spcAft>
            </a:pPr>
            <a:r>
              <a:rPr lang="en-US" sz="1000" dirty="0">
                <a:solidFill>
                  <a:schemeClr val="tx1">
                    <a:lumMod val="65000"/>
                    <a:lumOff val="35000"/>
                  </a:schemeClr>
                </a:solidFill>
                <a:latin typeface="Century Gothic" panose="020B0502020202020204" pitchFamily="34" charset="0"/>
              </a:rPr>
              <a:t>What are the business goals?</a:t>
            </a:r>
          </a:p>
        </p:txBody>
      </p:sp>
      <p:sp>
        <p:nvSpPr>
          <p:cNvPr id="47" name="TextBox 46">
            <a:extLst>
              <a:ext uri="{FF2B5EF4-FFF2-40B4-BE49-F238E27FC236}">
                <a16:creationId xmlns:a16="http://schemas.microsoft.com/office/drawing/2014/main" id="{8933E256-CCD0-6041-96EE-30285070D590}"/>
              </a:ext>
            </a:extLst>
          </p:cNvPr>
          <p:cNvSpPr txBox="1"/>
          <p:nvPr/>
        </p:nvSpPr>
        <p:spPr>
          <a:xfrm>
            <a:off x="3319667" y="806605"/>
            <a:ext cx="6738734" cy="990015"/>
          </a:xfrm>
          <a:prstGeom prst="rect">
            <a:avLst/>
          </a:prstGeom>
          <a:noFill/>
        </p:spPr>
        <p:txBody>
          <a:bodyPr wrap="square" rtlCol="0">
            <a:spAutoFit/>
          </a:bodyPr>
          <a:lstStyle/>
          <a:p>
            <a:pPr>
              <a:spcAft>
                <a:spcPts val="700"/>
              </a:spcAft>
            </a:pPr>
            <a:r>
              <a:rPr lang="en-US" sz="1050" dirty="0">
                <a:latin typeface="Century Gothic" panose="020B0502020202020204" pitchFamily="34" charset="0"/>
              </a:rPr>
              <a:t>To be the leading free electric vehicle (EV)-charging network in the world.</a:t>
            </a:r>
          </a:p>
          <a:p>
            <a:pPr>
              <a:spcAft>
                <a:spcPts val="700"/>
              </a:spcAft>
            </a:pPr>
            <a:r>
              <a:rPr lang="en-US" sz="1050" dirty="0">
                <a:latin typeface="Century Gothic" panose="020B0502020202020204" pitchFamily="34" charset="0"/>
              </a:rPr>
              <a:t>Having completely free EV-charging stations in as many locations as possible will result in the following: having cleaner air; lowering the carbon footprint</a:t>
            </a:r>
            <a:r>
              <a:rPr lang="en-US" sz="1050">
                <a:latin typeface="Century Gothic" panose="020B0502020202020204" pitchFamily="34" charset="0"/>
              </a:rPr>
              <a:t>; lowering </a:t>
            </a:r>
            <a:r>
              <a:rPr lang="en-US" sz="1050" dirty="0">
                <a:latin typeface="Century Gothic" panose="020B0502020202020204" pitchFamily="34" charset="0"/>
              </a:rPr>
              <a:t>the cost of driving in general; serving as a model for other forms of clean transportation; and helping communities achieve climate-change goals. </a:t>
            </a:r>
          </a:p>
        </p:txBody>
      </p:sp>
      <p:sp>
        <p:nvSpPr>
          <p:cNvPr id="48" name="TextBox 47">
            <a:extLst>
              <a:ext uri="{FF2B5EF4-FFF2-40B4-BE49-F238E27FC236}">
                <a16:creationId xmlns:a16="http://schemas.microsoft.com/office/drawing/2014/main" id="{A79C1336-F97F-7544-A178-10DA5B3C1CAB}"/>
              </a:ext>
            </a:extLst>
          </p:cNvPr>
          <p:cNvSpPr txBox="1"/>
          <p:nvPr/>
        </p:nvSpPr>
        <p:spPr>
          <a:xfrm>
            <a:off x="596348" y="3166299"/>
            <a:ext cx="2534478" cy="553998"/>
          </a:xfrm>
          <a:prstGeom prst="rect">
            <a:avLst/>
          </a:prstGeom>
          <a:noFill/>
        </p:spPr>
        <p:txBody>
          <a:bodyPr wrap="square" rtlCol="0">
            <a:spAutoFit/>
          </a:bodyPr>
          <a:lstStyle/>
          <a:p>
            <a:pPr>
              <a:spcAft>
                <a:spcPts val="700"/>
              </a:spcAft>
            </a:pPr>
            <a:r>
              <a:rPr lang="en-US" sz="1000" dirty="0">
                <a:latin typeface="Century Gothic" panose="020B0502020202020204" pitchFamily="34" charset="0"/>
              </a:rPr>
              <a:t>The product's target markets are existing -- and potential -- EV users/drivers. </a:t>
            </a:r>
          </a:p>
        </p:txBody>
      </p:sp>
      <p:sp>
        <p:nvSpPr>
          <p:cNvPr id="49" name="TextBox 48">
            <a:extLst>
              <a:ext uri="{FF2B5EF4-FFF2-40B4-BE49-F238E27FC236}">
                <a16:creationId xmlns:a16="http://schemas.microsoft.com/office/drawing/2014/main" id="{4A488413-0046-224C-A042-23CE107333A6}"/>
              </a:ext>
            </a:extLst>
          </p:cNvPr>
          <p:cNvSpPr txBox="1"/>
          <p:nvPr/>
        </p:nvSpPr>
        <p:spPr>
          <a:xfrm>
            <a:off x="3412433" y="2822996"/>
            <a:ext cx="2565489" cy="1720984"/>
          </a:xfrm>
          <a:prstGeom prst="rect">
            <a:avLst/>
          </a:prstGeom>
          <a:noFill/>
        </p:spPr>
        <p:txBody>
          <a:bodyPr wrap="square" rtlCol="0">
            <a:spAutoFit/>
          </a:bodyPr>
          <a:lstStyle/>
          <a:p>
            <a:pPr>
              <a:spcAft>
                <a:spcPts val="700"/>
              </a:spcAft>
            </a:pPr>
            <a:r>
              <a:rPr lang="en-US" sz="1000" dirty="0">
                <a:latin typeface="Century Gothic" panose="020B0502020202020204" pitchFamily="34" charset="0"/>
              </a:rPr>
              <a:t>The product provides a solution concerning the relative scarcity of EV- charging stations. </a:t>
            </a:r>
          </a:p>
          <a:p>
            <a:pPr>
              <a:spcAft>
                <a:spcPts val="700"/>
              </a:spcAft>
            </a:pPr>
            <a:r>
              <a:rPr lang="en-US" sz="1000" dirty="0">
                <a:latin typeface="Century Gothic" panose="020B0502020202020204" pitchFamily="34" charset="0"/>
              </a:rPr>
              <a:t>With an increase in EV-charging stations, EV drivers/users will have more charging options. This newfound prevalence of EV-charging stations will also entice non-EV users/drivers to switch to EV vehicles. Such a change will bring the following benefits:</a:t>
            </a:r>
          </a:p>
        </p:txBody>
      </p:sp>
      <p:sp>
        <p:nvSpPr>
          <p:cNvPr id="50" name="TextBox 49">
            <a:extLst>
              <a:ext uri="{FF2B5EF4-FFF2-40B4-BE49-F238E27FC236}">
                <a16:creationId xmlns:a16="http://schemas.microsoft.com/office/drawing/2014/main" id="{8755F8AF-309D-3741-9F4E-FAA67561A2E6}"/>
              </a:ext>
            </a:extLst>
          </p:cNvPr>
          <p:cNvSpPr txBox="1"/>
          <p:nvPr/>
        </p:nvSpPr>
        <p:spPr>
          <a:xfrm>
            <a:off x="6233955" y="3177839"/>
            <a:ext cx="2532888" cy="1656864"/>
          </a:xfrm>
          <a:prstGeom prst="rect">
            <a:avLst/>
          </a:prstGeom>
          <a:noFill/>
        </p:spPr>
        <p:txBody>
          <a:bodyPr wrap="square" rtlCol="0">
            <a:spAutoFit/>
          </a:bodyPr>
          <a:lstStyle/>
          <a:p>
            <a:pPr>
              <a:spcAft>
                <a:spcPts val="700"/>
              </a:spcAft>
            </a:pPr>
            <a:r>
              <a:rPr lang="en-US" sz="1000" dirty="0">
                <a:latin typeface="Century Gothic" panose="020B0502020202020204" pitchFamily="34" charset="0"/>
              </a:rPr>
              <a:t>Unique EV-charging stations. </a:t>
            </a:r>
          </a:p>
          <a:p>
            <a:pPr>
              <a:spcAft>
                <a:spcPts val="700"/>
              </a:spcAft>
            </a:pPr>
            <a:r>
              <a:rPr lang="en-US" sz="1000" dirty="0">
                <a:latin typeface="Century Gothic" panose="020B0502020202020204" pitchFamily="34" charset="0"/>
              </a:rPr>
              <a:t>The product is different in that we're partnered with the largest brick-and-mortar retailers in the US, Canada, and Mexico. </a:t>
            </a:r>
          </a:p>
          <a:p>
            <a:pPr>
              <a:spcAft>
                <a:spcPts val="700"/>
              </a:spcAft>
            </a:pPr>
            <a:r>
              <a:rPr lang="en-US" sz="1000" dirty="0">
                <a:latin typeface="Century Gothic" panose="020B0502020202020204" pitchFamily="34" charset="0"/>
              </a:rPr>
              <a:t>It's completely feasible to continue to develop / evolve the existing product so that our EV-charging stations become universal for all EVs. </a:t>
            </a:r>
          </a:p>
        </p:txBody>
      </p:sp>
      <p:sp>
        <p:nvSpPr>
          <p:cNvPr id="51" name="TextBox 50">
            <a:extLst>
              <a:ext uri="{FF2B5EF4-FFF2-40B4-BE49-F238E27FC236}">
                <a16:creationId xmlns:a16="http://schemas.microsoft.com/office/drawing/2014/main" id="{8A4A935C-426A-0D41-988E-C3AA4742254D}"/>
              </a:ext>
            </a:extLst>
          </p:cNvPr>
          <p:cNvSpPr txBox="1"/>
          <p:nvPr/>
        </p:nvSpPr>
        <p:spPr>
          <a:xfrm>
            <a:off x="9050041" y="3177839"/>
            <a:ext cx="2532888" cy="2426305"/>
          </a:xfrm>
          <a:prstGeom prst="rect">
            <a:avLst/>
          </a:prstGeom>
          <a:noFill/>
        </p:spPr>
        <p:txBody>
          <a:bodyPr wrap="square" rtlCol="0">
            <a:spAutoFit/>
          </a:bodyPr>
          <a:lstStyle/>
          <a:p>
            <a:pPr>
              <a:spcAft>
                <a:spcPts val="700"/>
              </a:spcAft>
            </a:pPr>
            <a:r>
              <a:rPr lang="en-US" sz="1000" dirty="0">
                <a:latin typeface="Century Gothic" panose="020B0502020202020204" pitchFamily="34" charset="0"/>
              </a:rPr>
              <a:t>The primary goal is to roll out our product to more locations than any EV-charging provider. </a:t>
            </a:r>
          </a:p>
          <a:p>
            <a:pPr>
              <a:spcAft>
                <a:spcPts val="700"/>
              </a:spcAft>
            </a:pPr>
            <a:r>
              <a:rPr lang="en-US" sz="1000" dirty="0">
                <a:latin typeface="Century Gothic" panose="020B0502020202020204" pitchFamily="34" charset="0"/>
              </a:rPr>
              <a:t>Being the market leader will result in a 36 percent revenue increase for the company over a five-year period. </a:t>
            </a:r>
          </a:p>
          <a:p>
            <a:pPr>
              <a:spcAft>
                <a:spcPts val="700"/>
              </a:spcAft>
            </a:pPr>
            <a:r>
              <a:rPr lang="en-US" sz="1000" dirty="0">
                <a:latin typeface="Century Gothic" panose="020B0502020202020204" pitchFamily="34" charset="0"/>
              </a:rPr>
              <a:t>Additional business goals include continuing sales and partnerships with existing -- and potential -- retail-chain locations in order to implement </a:t>
            </a:r>
            <a:br>
              <a:rPr lang="en-US" sz="1000" dirty="0">
                <a:latin typeface="Century Gothic" panose="020B0502020202020204" pitchFamily="34" charset="0"/>
              </a:rPr>
            </a:br>
            <a:r>
              <a:rPr lang="en-US" sz="1000" dirty="0">
                <a:latin typeface="Century Gothic" panose="020B0502020202020204" pitchFamily="34" charset="0"/>
              </a:rPr>
              <a:t>EV-charging </a:t>
            </a:r>
            <a:br>
              <a:rPr lang="en-US" sz="1000" dirty="0">
                <a:latin typeface="Century Gothic" panose="020B0502020202020204" pitchFamily="34" charset="0"/>
              </a:rPr>
            </a:br>
            <a:r>
              <a:rPr lang="en-US" sz="1000" dirty="0">
                <a:latin typeface="Century Gothic" panose="020B0502020202020204" pitchFamily="34" charset="0"/>
              </a:rPr>
              <a:t>stations in </a:t>
            </a:r>
            <a:br>
              <a:rPr lang="en-US" sz="1000" dirty="0">
                <a:latin typeface="Century Gothic" panose="020B0502020202020204" pitchFamily="34" charset="0"/>
              </a:rPr>
            </a:br>
            <a:r>
              <a:rPr lang="en-US" sz="1000" dirty="0">
                <a:latin typeface="Century Gothic" panose="020B0502020202020204" pitchFamily="34" charset="0"/>
              </a:rPr>
              <a:t>their parking </a:t>
            </a:r>
            <a:br>
              <a:rPr lang="en-US" sz="1000" dirty="0">
                <a:latin typeface="Century Gothic" panose="020B0502020202020204" pitchFamily="34" charset="0"/>
              </a:rPr>
            </a:br>
            <a:r>
              <a:rPr lang="en-US" sz="1000" dirty="0">
                <a:latin typeface="Century Gothic" panose="020B0502020202020204" pitchFamily="34" charset="0"/>
              </a:rPr>
              <a:t>lots.</a:t>
            </a:r>
          </a:p>
        </p:txBody>
      </p:sp>
      <p:sp>
        <p:nvSpPr>
          <p:cNvPr id="41" name="TextBox 40">
            <a:extLst>
              <a:ext uri="{FF2B5EF4-FFF2-40B4-BE49-F238E27FC236}">
                <a16:creationId xmlns:a16="http://schemas.microsoft.com/office/drawing/2014/main" id="{6FDE7465-8845-DA46-B062-B0C94B7B9019}"/>
              </a:ext>
            </a:extLst>
          </p:cNvPr>
          <p:cNvSpPr txBox="1"/>
          <p:nvPr/>
        </p:nvSpPr>
        <p:spPr>
          <a:xfrm>
            <a:off x="3387384" y="4489212"/>
            <a:ext cx="2590538" cy="1631216"/>
          </a:xfrm>
          <a:prstGeom prst="rect">
            <a:avLst/>
          </a:prstGeom>
          <a:noFill/>
        </p:spPr>
        <p:txBody>
          <a:bodyPr wrap="square" rtlCol="0">
            <a:spAutoFit/>
          </a:bodyPr>
          <a:lstStyle/>
          <a:p>
            <a:pPr marL="171450" indent="-171450">
              <a:buFont typeface="Arial" panose="020B0604020202020204" pitchFamily="34" charset="0"/>
              <a:buChar char="•"/>
            </a:pPr>
            <a:r>
              <a:rPr lang="en-US" sz="1000" dirty="0">
                <a:latin typeface="Century Gothic" panose="020B0502020202020204" pitchFamily="34" charset="0"/>
              </a:rPr>
              <a:t>Having cleaner air </a:t>
            </a:r>
          </a:p>
          <a:p>
            <a:pPr marL="171450" indent="-171450">
              <a:buFont typeface="Arial" panose="020B0604020202020204" pitchFamily="34" charset="0"/>
              <a:buChar char="•"/>
            </a:pPr>
            <a:r>
              <a:rPr lang="en-US" sz="1000" dirty="0">
                <a:latin typeface="Century Gothic" panose="020B0502020202020204" pitchFamily="34" charset="0"/>
              </a:rPr>
              <a:t>Lowering the carbon footprint</a:t>
            </a:r>
          </a:p>
          <a:p>
            <a:pPr marL="171450" indent="-171450">
              <a:buFont typeface="Arial" panose="020B0604020202020204" pitchFamily="34" charset="0"/>
              <a:buChar char="•"/>
            </a:pPr>
            <a:r>
              <a:rPr lang="en-US" sz="1000" dirty="0">
                <a:latin typeface="Century Gothic" panose="020B0502020202020204" pitchFamily="34" charset="0"/>
              </a:rPr>
              <a:t>Lowering the cost of driving in general</a:t>
            </a:r>
          </a:p>
          <a:p>
            <a:pPr marL="171450" indent="-171450">
              <a:buFont typeface="Arial" panose="020B0604020202020204" pitchFamily="34" charset="0"/>
              <a:buChar char="•"/>
            </a:pPr>
            <a:r>
              <a:rPr lang="en-US" sz="1000" dirty="0">
                <a:latin typeface="Century Gothic" panose="020B0502020202020204" pitchFamily="34" charset="0"/>
              </a:rPr>
              <a:t>Serving as a model </a:t>
            </a:r>
            <a:br>
              <a:rPr lang="en-US" sz="1000" dirty="0">
                <a:latin typeface="Century Gothic" panose="020B0502020202020204" pitchFamily="34" charset="0"/>
              </a:rPr>
            </a:br>
            <a:r>
              <a:rPr lang="en-US" sz="1000" dirty="0">
                <a:latin typeface="Century Gothic" panose="020B0502020202020204" pitchFamily="34" charset="0"/>
              </a:rPr>
              <a:t>for other forms of </a:t>
            </a:r>
            <a:br>
              <a:rPr lang="en-US" sz="1000" dirty="0">
                <a:latin typeface="Century Gothic" panose="020B0502020202020204" pitchFamily="34" charset="0"/>
              </a:rPr>
            </a:br>
            <a:r>
              <a:rPr lang="en-US" sz="1000" dirty="0">
                <a:latin typeface="Century Gothic" panose="020B0502020202020204" pitchFamily="34" charset="0"/>
              </a:rPr>
              <a:t>clean transportation</a:t>
            </a:r>
          </a:p>
          <a:p>
            <a:pPr marL="171450" indent="-171450">
              <a:buFont typeface="Arial" panose="020B0604020202020204" pitchFamily="34" charset="0"/>
              <a:buChar char="•"/>
            </a:pPr>
            <a:r>
              <a:rPr lang="en-US" sz="1000" dirty="0">
                <a:latin typeface="Century Gothic" panose="020B0502020202020204" pitchFamily="34" charset="0"/>
              </a:rPr>
              <a:t>Helping communities </a:t>
            </a:r>
            <a:br>
              <a:rPr lang="en-US" sz="1000" dirty="0">
                <a:latin typeface="Century Gothic" panose="020B0502020202020204" pitchFamily="34" charset="0"/>
              </a:rPr>
            </a:br>
            <a:r>
              <a:rPr lang="en-US" sz="1000" dirty="0">
                <a:latin typeface="Century Gothic" panose="020B0502020202020204" pitchFamily="34" charset="0"/>
              </a:rPr>
              <a:t>achieve climate-</a:t>
            </a:r>
            <a:br>
              <a:rPr lang="en-US" sz="1000" dirty="0">
                <a:latin typeface="Century Gothic" panose="020B0502020202020204" pitchFamily="34" charset="0"/>
              </a:rPr>
            </a:br>
            <a:r>
              <a:rPr lang="en-US" sz="1000" dirty="0">
                <a:latin typeface="Century Gothic" panose="020B0502020202020204" pitchFamily="34" charset="0"/>
              </a:rPr>
              <a:t>change goals </a:t>
            </a:r>
          </a:p>
        </p:txBody>
      </p:sp>
    </p:spTree>
    <p:extLst>
      <p:ext uri="{BB962C8B-B14F-4D97-AF65-F5344CB8AC3E}">
        <p14:creationId xmlns:p14="http://schemas.microsoft.com/office/powerpoint/2010/main" val="621114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5CAA763-8549-4882-ACC8-1B426544F6CA}" vid="{0324A87E-81C6-4235-A4B9-19610ED2DA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IC-Product-Vision-Board-Example-Template_PowerPoint - sr edits</Template>
  <TotalTime>0</TotalTime>
  <Words>505</Words>
  <Application>Microsoft Office PowerPoint</Application>
  <PresentationFormat>Widescreen</PresentationFormat>
  <Paragraphs>42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cp:lastPrinted>2020-08-31T22:23:58Z</cp:lastPrinted>
  <dcterms:created xsi:type="dcterms:W3CDTF">2021-09-02T17:13:20Z</dcterms:created>
  <dcterms:modified xsi:type="dcterms:W3CDTF">2021-09-02T17:13:59Z</dcterms:modified>
</cp:coreProperties>
</file>