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2" autoAdjust="0"/>
    <p:restoredTop sz="86447"/>
  </p:normalViewPr>
  <p:slideViewPr>
    <p:cSldViewPr snapToGrid="0" snapToObjects="1">
      <p:cViewPr>
        <p:scale>
          <a:sx n="174" d="100"/>
          <a:sy n="174" d="100"/>
        </p:scale>
        <p:origin x="244" y="-14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juJCH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22329"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LOGO USAGE GUIDELINES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LOGO USAGE GUIDELINES</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©20XX. All Rights Reserved Your Organization.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en-US" sz="3600" dirty="0">
                <a:solidFill>
                  <a:schemeClr val="tx2">
                    <a:lumMod val="50000"/>
                  </a:schemeClr>
                </a:solidFill>
                <a:latin typeface="Century Gothic" panose="020B0502020202020204" pitchFamily="34" charset="0"/>
              </a:rPr>
              <a:t>LOGO USAGE GUIDELINES</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a:t>
            </a:r>
            <a:r>
              <a:rPr lang="en-US" sz="3200" dirty="0">
                <a:solidFill>
                  <a:schemeClr val="tx1">
                    <a:lumMod val="65000"/>
                    <a:lumOff val="35000"/>
                  </a:schemeClr>
                </a:solidFill>
                <a:latin typeface="Century Gothic" panose="020B0502020202020204" pitchFamily="34" charset="0"/>
              </a:rPr>
              <a:t>Colors: Primary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Primary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Bronze Beach</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Golden Sun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Lush Green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Power Blue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a:t>
            </a:r>
            <a:r>
              <a:rPr lang="en-US" sz="3200" dirty="0">
                <a:solidFill>
                  <a:schemeClr val="tx1">
                    <a:lumMod val="65000"/>
                    <a:lumOff val="35000"/>
                  </a:schemeClr>
                </a:solidFill>
                <a:latin typeface="Century Gothic" panose="020B0502020202020204" pitchFamily="34" charset="0"/>
              </a:rPr>
              <a:t>Colors: Secondary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Secondary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Strawberry</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Cantaloupe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Lemon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Kiwi</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n-U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n-US" sz="2400" dirty="0">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8. </a:t>
            </a:r>
            <a:r>
              <a:rPr lang="en-US" sz="3200" dirty="0">
                <a:solidFill>
                  <a:schemeClr val="tx1">
                    <a:lumMod val="65000"/>
                    <a:lumOff val="35000"/>
                  </a:schemeClr>
                </a:solidFill>
                <a:latin typeface="Century Gothic" panose="020B0502020202020204" pitchFamily="34" charset="0"/>
              </a:rPr>
              <a:t>Typography</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  Formatting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  FORMATTING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n-U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n-US" sz="2400" dirty="0">
                <a:latin typeface="Century Gothic" panose="020B0502020202020204" pitchFamily="34" charset="0"/>
              </a:rPr>
              <a:t>HEADLINES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32pt</a:t>
            </a:r>
          </a:p>
          <a:p>
            <a:pPr>
              <a:spcAft>
                <a:spcPts val="800"/>
              </a:spcAft>
            </a:pPr>
            <a:r>
              <a:rPr lang="en-US" sz="1200" dirty="0">
                <a:latin typeface="Century Gothic" panose="020B0502020202020204" pitchFamily="34" charset="0"/>
              </a:rPr>
              <a:t>1</a:t>
            </a:r>
          </a:p>
          <a:p>
            <a:pPr>
              <a:spcAft>
                <a:spcPts val="800"/>
              </a:spcAft>
            </a:pPr>
            <a:r>
              <a:rPr lang="en-U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n-US"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11pt</a:t>
            </a:r>
          </a:p>
          <a:p>
            <a:pPr>
              <a:spcAft>
                <a:spcPts val="800"/>
              </a:spcAft>
            </a:pPr>
            <a:r>
              <a:rPr lang="en-US" sz="1200" dirty="0">
                <a:latin typeface="Century Gothic" panose="020B0502020202020204" pitchFamily="34" charset="0"/>
              </a:rPr>
              <a:t>1.5</a:t>
            </a:r>
          </a:p>
          <a:p>
            <a:pPr>
              <a:spcAft>
                <a:spcPts val="800"/>
              </a:spcAft>
            </a:pPr>
            <a:r>
              <a:rPr lang="en-U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rful ink in water">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LOGO USAGE GUIDELINES</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Logo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Clearance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Incorrect Usage</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Mark Usage DON’Ts</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Colors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Typography</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Usage Guidelines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Mark Usage DO’s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n-US"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a:t>
            </a:r>
            <a:r>
              <a:rPr lang="en-US" sz="3200" dirty="0">
                <a:solidFill>
                  <a:schemeClr val="tx1">
                    <a:lumMod val="65000"/>
                    <a:lumOff val="35000"/>
                  </a:schemeClr>
                </a:solidFill>
                <a:latin typeface="Century Gothic" panose="020B0502020202020204" pitchFamily="34" charset="0"/>
              </a:rPr>
              <a:t>Logo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a:t>
            </a:r>
            <a:r>
              <a:rPr lang="en-US" sz="3200" dirty="0">
                <a:solidFill>
                  <a:schemeClr val="tx1">
                    <a:lumMod val="65000"/>
                    <a:lumOff val="35000"/>
                  </a:schemeClr>
                </a:solidFill>
                <a:latin typeface="Century Gothic" panose="020B0502020202020204" pitchFamily="34" charset="0"/>
              </a:rPr>
              <a:t>Clearance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a:t>
            </a:r>
            <a:r>
              <a:rPr lang="en-US" sz="3200" dirty="0">
                <a:solidFill>
                  <a:schemeClr val="tx1">
                    <a:lumMod val="65000"/>
                    <a:lumOff val="35000"/>
                  </a:schemeClr>
                </a:solidFill>
                <a:latin typeface="Century Gothic" panose="020B0502020202020204" pitchFamily="34" charset="0"/>
              </a:rPr>
              <a:t>Incorrect Usage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a:t>
            </a:r>
            <a:r>
              <a:rPr lang="en-US" sz="3200" dirty="0">
                <a:solidFill>
                  <a:schemeClr val="tx1">
                    <a:lumMod val="65000"/>
                    <a:lumOff val="35000"/>
                  </a:schemeClr>
                </a:solidFill>
                <a:latin typeface="Century Gothic" panose="020B0502020202020204" pitchFamily="34" charset="0"/>
              </a:rPr>
              <a:t>USAGE GUIDELINES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USAGE GUIDELINES</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Smartsheet Inc. (“</a:t>
            </a:r>
            <a:r>
              <a:rPr lang="en-US" sz="1400" b="1" dirty="0">
                <a:latin typeface="Century Gothic" panose="020B0502020202020204" pitchFamily="34" charset="0"/>
              </a:rPr>
              <a:t>Smartsheet</a:t>
            </a:r>
            <a:r>
              <a:rPr lang="en-US" sz="1400" dirty="0">
                <a:latin typeface="Century Gothic" panose="020B0502020202020204" pitchFamily="34" charset="0"/>
              </a:rPr>
              <a:t>”) owns many trademarks, logos, designs, and service marks (“</a:t>
            </a:r>
            <a:r>
              <a:rPr lang="en-US" sz="1400" b="1" dirty="0">
                <a:latin typeface="Century Gothic" panose="020B0502020202020204" pitchFamily="34" charset="0"/>
              </a:rPr>
              <a:t>Smartsheet Marks</a:t>
            </a:r>
            <a:r>
              <a:rPr lang="en-US" sz="1400" dirty="0">
                <a:latin typeface="Century Gothic" panose="020B0502020202020204" pitchFamily="34" charset="0"/>
              </a:rPr>
              <a:t>”) that it frequently uses to identify and promote the Smartsheet brand. These terms and guidelines (the “</a:t>
            </a:r>
            <a:r>
              <a:rPr lang="en-US" sz="1400" b="1" dirty="0">
                <a:latin typeface="Century Gothic" panose="020B0502020202020204" pitchFamily="34" charset="0"/>
              </a:rPr>
              <a:t>Guide</a:t>
            </a:r>
            <a:r>
              <a:rPr lang="en-US" sz="1400" dirty="0">
                <a:latin typeface="Century Gothic" panose="020B0502020202020204" pitchFamily="34" charset="0"/>
              </a:rPr>
              <a:t>”) govern the use of Smartsheet Marks in promotional, advertising, resale, and similar capacities or as may be alternatively approved by Smartsheet. Unless you have a separate written agreement with Smartsheet that specifies the use of Smartsheet Marks, all use of Smartsheet Marks is subject to this Guide.</a:t>
            </a:r>
          </a:p>
          <a:p>
            <a:pPr>
              <a:lnSpc>
                <a:spcPct val="150000"/>
              </a:lnSpc>
              <a:spcAft>
                <a:spcPts val="1600"/>
              </a:spcAft>
            </a:pPr>
            <a:r>
              <a:rPr lang="en-US" sz="1400" dirty="0">
                <a:latin typeface="Century Gothic" panose="020B0502020202020204" pitchFamily="34" charset="0"/>
              </a:rPr>
              <a:t>Smartsheet grants you a non-transferable, non-exclusive, royalty-free limited license to use Smartsheet Marks as detailed in this Guide. Your uses of Smartsheet Marks, including any license which may have otherwise been agreed to in writing, does not grant you any ownership rights to Smartsheet Marks, including, but not limited to, any logos, designs, or other similar materials. Smartsheet retains all right and title to as well as interest in Smartsheet Marks materials, including any intellectual property rights therein. Any use of the Smartsheet Marks must be accompanied by a notice that clearly indicates that Smartsheet Marks are trademarks of Smartsheet Inc. </a:t>
            </a:r>
          </a:p>
          <a:p>
            <a:pPr>
              <a:lnSpc>
                <a:spcPct val="150000"/>
              </a:lnSpc>
              <a:spcAft>
                <a:spcPts val="1600"/>
              </a:spcAft>
            </a:pPr>
            <a:r>
              <a:rPr lang="en-US" sz="1400" dirty="0">
                <a:latin typeface="Century Gothic" panose="020B0502020202020204" pitchFamily="34" charset="0"/>
              </a:rPr>
              <a:t>You will not display Smartsheet Marks in any manner that implies that you are related to, associated or affiliated with, or sponsored or endorsed by Smartsheet or in any manner that could reasonably be interpreted to suggest that your content represents Smartsheet’s views or opinions or suggest that Smartsheet has authored, approved, or edited your content, website, product, or service.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a:t>
            </a:r>
            <a:r>
              <a:rPr lang="en-US" sz="3200" dirty="0">
                <a:solidFill>
                  <a:schemeClr val="tx1">
                    <a:lumMod val="65000"/>
                    <a:lumOff val="35000"/>
                  </a:schemeClr>
                </a:solidFill>
                <a:latin typeface="Century Gothic" panose="020B0502020202020204" pitchFamily="34" charset="0"/>
              </a:rPr>
              <a:t>Mark Usage DO’s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 USAGE </a:t>
            </a:r>
            <a:r>
              <a:rPr lang="en-US" b="1" dirty="0">
                <a:solidFill>
                  <a:schemeClr val="bg1"/>
                </a:solidFill>
                <a:latin typeface="Century Gothic" panose="020B0502020202020204" pitchFamily="34" charset="0"/>
              </a:rPr>
              <a:t>DO</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dirty="0">
                <a:latin typeface="Century Gothic" panose="020B0502020202020204" pitchFamily="34" charset="0"/>
              </a:rPr>
              <a:t>Do always use proper trademark form and spelling.</a:t>
            </a:r>
          </a:p>
          <a:p>
            <a:pPr marL="285750" indent="-285750">
              <a:lnSpc>
                <a:spcPct val="150000"/>
              </a:lnSpc>
              <a:spcAft>
                <a:spcPts val="1600"/>
              </a:spcAft>
              <a:buFont typeface="Arial" panose="020B0604020202020204" pitchFamily="34" charset="0"/>
              <a:buChar char="•"/>
            </a:pPr>
            <a:r>
              <a:rPr lang="en-US" dirty="0">
                <a:latin typeface="Century Gothic" panose="020B0502020202020204" pitchFamily="34" charset="0"/>
              </a:rPr>
              <a:t>Do distinguish trademarks from surrounding text with appropriate capitalization (initial letters capitalized or all letters capitalized), italics, or quotation marks.</a:t>
            </a:r>
          </a:p>
        </p:txBody>
      </p:sp>
      <p:pic>
        <p:nvPicPr>
          <p:cNvPr id="13" name="Picture 12" descr="Shape&#10;&#10;Description automatically generated">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Thumbs up sign with solid fill">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6. </a:t>
            </a:r>
            <a:r>
              <a:rPr lang="en-US" sz="3200" dirty="0">
                <a:solidFill>
                  <a:schemeClr val="tx1">
                    <a:lumMod val="65000"/>
                    <a:lumOff val="35000"/>
                  </a:schemeClr>
                </a:solidFill>
                <a:latin typeface="Century Gothic" panose="020B0502020202020204" pitchFamily="34" charset="0"/>
              </a:rPr>
              <a:t>Mark Usage DON’Ts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 USAGE </a:t>
            </a:r>
            <a:r>
              <a:rPr lang="en-US" b="1" dirty="0">
                <a:solidFill>
                  <a:schemeClr val="bg1"/>
                </a:solidFill>
                <a:latin typeface="Century Gothic" panose="020B0502020202020204" pitchFamily="34" charset="0"/>
              </a:rPr>
              <a:t>DON’T</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dirty="0">
                <a:latin typeface="Century Gothic" panose="020B0502020202020204" pitchFamily="34" charset="0"/>
              </a:rPr>
              <a:t>Don’t modify a trademark to create a plural form.</a:t>
            </a:r>
          </a:p>
          <a:p>
            <a:pPr marL="285750" indent="-285750">
              <a:lnSpc>
                <a:spcPct val="150000"/>
              </a:lnSpc>
              <a:spcAft>
                <a:spcPts val="1600"/>
              </a:spcAft>
              <a:buFont typeface="Arial" panose="020B0604020202020204" pitchFamily="34" charset="0"/>
              <a:buChar char="•"/>
            </a:pPr>
            <a:r>
              <a:rPr lang="en-US" dirty="0">
                <a:latin typeface="Century Gothic" panose="020B0502020202020204" pitchFamily="34" charset="0"/>
              </a:rPr>
              <a:t>Don’t alter a trademark in any way, including through visual identifiers or unapproved fonts.</a:t>
            </a:r>
          </a:p>
        </p:txBody>
      </p:sp>
      <p:pic>
        <p:nvPicPr>
          <p:cNvPr id="11" name="Graphic 10" descr="Thumbs Down with solid fill">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0</TotalTime>
  <Words>995</Words>
  <Application>Microsoft Office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Alexandra Ragazhinskaya</cp:lastModifiedBy>
  <cp:revision>1</cp:revision>
  <dcterms:created xsi:type="dcterms:W3CDTF">2021-10-22T16:40:16Z</dcterms:created>
  <dcterms:modified xsi:type="dcterms:W3CDTF">2021-10-22T16:40:52Z</dcterms:modified>
</cp:coreProperties>
</file>