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sldIdLst>
    <p:sldId id="342" r:id="rId2"/>
    <p:sldId id="353" r:id="rId3"/>
    <p:sldId id="354" r:id="rId4"/>
    <p:sldId id="379" r:id="rId5"/>
    <p:sldId id="378" r:id="rId6"/>
    <p:sldId id="382" r:id="rId7"/>
    <p:sldId id="370" r:id="rId8"/>
    <p:sldId id="29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CF0F0"/>
    <a:srgbClr val="AF4BFA"/>
    <a:srgbClr val="FCF1C3"/>
    <a:srgbClr val="E9CF9C"/>
    <a:srgbClr val="F7F9FB"/>
    <a:srgbClr val="F9F9F9"/>
    <a:srgbClr val="FCF8E4"/>
    <a:srgbClr val="EAEEF3"/>
    <a:srgbClr val="E0EA88"/>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63" autoAdjust="0"/>
    <p:restoredTop sz="86447"/>
  </p:normalViewPr>
  <p:slideViewPr>
    <p:cSldViewPr snapToGrid="0" snapToObjects="1">
      <p:cViewPr>
        <p:scale>
          <a:sx n="174" d="100"/>
          <a:sy n="174" d="100"/>
        </p:scale>
        <p:origin x="280" y="-92"/>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7" Type="http://schemas.openxmlformats.org/officeDocument/2006/relationships/slide" Target="slides/slide8.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5" Type="http://schemas.openxmlformats.org/officeDocument/2006/relationships/slide" Target="slides/slide6.xml"/><Relationship Id="rId4"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10/28/2021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4112506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8964135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9924737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25415894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10/28/2021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bit.ly/3m9kDLt"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slide" Target="slide5.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slide" Target="slide4.xml"/><Relationship Id="rId4" Type="http://schemas.openxmlformats.org/officeDocument/2006/relationships/slide" Target="slide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alphaModFix amt="50000"/>
          </a:blip>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7657886" y="255512"/>
            <a:ext cx="4136091" cy="5739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769441"/>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PROJECT LAUNCH </a:t>
            </a:r>
            <a:br>
              <a:rPr lang="en-US" sz="2200" b="1" dirty="0">
                <a:solidFill>
                  <a:schemeClr val="tx1">
                    <a:lumMod val="75000"/>
                    <a:lumOff val="25000"/>
                  </a:schemeClr>
                </a:solidFill>
                <a:latin typeface="Century Gothic" panose="020B0502020202020204" pitchFamily="34" charset="0"/>
              </a:rPr>
            </a:br>
            <a:r>
              <a:rPr lang="en-US" sz="2200" b="1" dirty="0">
                <a:solidFill>
                  <a:schemeClr val="tx1">
                    <a:lumMod val="75000"/>
                    <a:lumOff val="25000"/>
                  </a:schemeClr>
                </a:solidFill>
                <a:latin typeface="Century Gothic" panose="020B0502020202020204" pitchFamily="34" charset="0"/>
              </a:rPr>
              <a:t>POWERPOINT CHECKLIST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LAUNCH POWERPOINT CHECKLIST TEMPLATE</a:t>
            </a:r>
            <a:endParaRPr lang="en-US" dirty="0">
              <a:solidFill>
                <a:schemeClr val="bg1"/>
              </a:solidFill>
              <a:latin typeface="Century Gothic" panose="020B0502020202020204" pitchFamily="34" charset="0"/>
              <a:ea typeface="Arial" charset="0"/>
              <a:cs typeface="Arial" charset="0"/>
            </a:endParaRPr>
          </a:p>
        </p:txBody>
      </p:sp>
      <p:sp>
        <p:nvSpPr>
          <p:cNvPr id="13" name="TextBox 12">
            <a:extLst>
              <a:ext uri="{FF2B5EF4-FFF2-40B4-BE49-F238E27FC236}">
                <a16:creationId xmlns:a16="http://schemas.microsoft.com/office/drawing/2014/main" id="{226E6ECB-CF92-3B4C-9578-D6C0F06A41C9}"/>
              </a:ext>
            </a:extLst>
          </p:cNvPr>
          <p:cNvSpPr txBox="1"/>
          <p:nvPr/>
        </p:nvSpPr>
        <p:spPr>
          <a:xfrm>
            <a:off x="340203" y="2196236"/>
            <a:ext cx="3845925"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PRODUCT LAUNCH PLAN</a:t>
            </a:r>
          </a:p>
        </p:txBody>
      </p:sp>
      <p:sp>
        <p:nvSpPr>
          <p:cNvPr id="10" name="TextBox 9">
            <a:extLst>
              <a:ext uri="{FF2B5EF4-FFF2-40B4-BE49-F238E27FC236}">
                <a16:creationId xmlns:a16="http://schemas.microsoft.com/office/drawing/2014/main" id="{662306B7-C262-9D4B-991E-9A1C8157EF49}"/>
              </a:ext>
            </a:extLst>
          </p:cNvPr>
          <p:cNvSpPr txBox="1"/>
          <p:nvPr/>
        </p:nvSpPr>
        <p:spPr>
          <a:xfrm>
            <a:off x="340203" y="2657901"/>
            <a:ext cx="6272871" cy="1015663"/>
          </a:xfrm>
          <a:prstGeom prst="rect">
            <a:avLst/>
          </a:prstGeom>
          <a:noFill/>
        </p:spPr>
        <p:txBody>
          <a:bodyPr wrap="none" rtlCol="0">
            <a:spAutoFit/>
          </a:bodyPr>
          <a:lstStyle/>
          <a:p>
            <a:r>
              <a:rPr lang="en-US" sz="6000" dirty="0">
                <a:latin typeface="Century Gothic" panose="020B0502020202020204" pitchFamily="34" charset="0"/>
              </a:rPr>
              <a:t>PRODUCT NAME</a:t>
            </a:r>
          </a:p>
        </p:txBody>
      </p:sp>
      <p:sp>
        <p:nvSpPr>
          <p:cNvPr id="11" name="TextBox 10">
            <a:extLst>
              <a:ext uri="{FF2B5EF4-FFF2-40B4-BE49-F238E27FC236}">
                <a16:creationId xmlns:a16="http://schemas.microsoft.com/office/drawing/2014/main" id="{6F991F2C-F68C-FD42-9DBA-2F225A368536}"/>
              </a:ext>
            </a:extLst>
          </p:cNvPr>
          <p:cNvSpPr txBox="1"/>
          <p:nvPr/>
        </p:nvSpPr>
        <p:spPr>
          <a:xfrm>
            <a:off x="340203" y="4460912"/>
            <a:ext cx="1159292" cy="307777"/>
          </a:xfrm>
          <a:prstGeom prst="rect">
            <a:avLst/>
          </a:prstGeom>
          <a:noFill/>
        </p:spPr>
        <p:txBody>
          <a:bodyPr wrap="none" rtlCol="0">
            <a:spAutoFit/>
          </a:bodyPr>
          <a:lstStyle/>
          <a:p>
            <a:r>
              <a:rPr lang="en-US" sz="1400" dirty="0">
                <a:solidFill>
                  <a:schemeClr val="tx1">
                    <a:lumMod val="65000"/>
                    <a:lumOff val="35000"/>
                  </a:schemeClr>
                </a:solidFill>
                <a:latin typeface="Century Gothic" panose="020B0502020202020204" pitchFamily="34" charset="0"/>
              </a:rPr>
              <a:t>START DATE</a:t>
            </a:r>
          </a:p>
        </p:txBody>
      </p:sp>
      <p:sp>
        <p:nvSpPr>
          <p:cNvPr id="12" name="TextBox 11">
            <a:extLst>
              <a:ext uri="{FF2B5EF4-FFF2-40B4-BE49-F238E27FC236}">
                <a16:creationId xmlns:a16="http://schemas.microsoft.com/office/drawing/2014/main" id="{825FCB8A-601C-344D-8AA2-77D53EB2826F}"/>
              </a:ext>
            </a:extLst>
          </p:cNvPr>
          <p:cNvSpPr txBox="1"/>
          <p:nvPr/>
        </p:nvSpPr>
        <p:spPr>
          <a:xfrm>
            <a:off x="340203" y="4722522"/>
            <a:ext cx="1813317" cy="461665"/>
          </a:xfrm>
          <a:prstGeom prst="rect">
            <a:avLst/>
          </a:prstGeom>
          <a:noFill/>
        </p:spPr>
        <p:txBody>
          <a:bodyPr wrap="none" rtlCol="0">
            <a:spAutoFit/>
          </a:bodyPr>
          <a:lstStyle/>
          <a:p>
            <a:r>
              <a:rPr lang="en-US" sz="2400" dirty="0">
                <a:latin typeface="Century Gothic" panose="020B0502020202020204" pitchFamily="34" charset="0"/>
              </a:rPr>
              <a:t>00/00/0000</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Shape&#10;&#10;Description automatically generated">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LAUNCH POWERPOINT CHECKLIST TEMPLATE  |   TABLE OF CONTENTS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40" name="TextBox 39">
            <a:extLst>
              <a:ext uri="{FF2B5EF4-FFF2-40B4-BE49-F238E27FC236}">
                <a16:creationId xmlns:a16="http://schemas.microsoft.com/office/drawing/2014/main" id="{3D228105-4E93-5547-9BEF-E95CD9F56261}"/>
              </a:ext>
            </a:extLst>
          </p:cNvPr>
          <p:cNvSpPr txBox="1"/>
          <p:nvPr/>
        </p:nvSpPr>
        <p:spPr>
          <a:xfrm>
            <a:off x="936088" y="1390757"/>
            <a:ext cx="2137124" cy="369332"/>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PLANNING PHASE</a:t>
            </a:r>
          </a:p>
        </p:txBody>
      </p:sp>
      <p:sp>
        <p:nvSpPr>
          <p:cNvPr id="42" name="TextBox 41">
            <a:extLst>
              <a:ext uri="{FF2B5EF4-FFF2-40B4-BE49-F238E27FC236}">
                <a16:creationId xmlns:a16="http://schemas.microsoft.com/office/drawing/2014/main" id="{654ED905-7DF4-7E45-815D-8A6F50BD2A35}"/>
              </a:ext>
            </a:extLst>
          </p:cNvPr>
          <p:cNvSpPr txBox="1"/>
          <p:nvPr/>
        </p:nvSpPr>
        <p:spPr>
          <a:xfrm>
            <a:off x="936088" y="2779833"/>
            <a:ext cx="3070224"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SALES TOOLS</a:t>
            </a:r>
          </a:p>
        </p:txBody>
      </p:sp>
      <p:sp>
        <p:nvSpPr>
          <p:cNvPr id="44" name="TextBox 43">
            <a:hlinkClick r:id="rId4" action="ppaction://hlinksldjump"/>
            <a:extLst>
              <a:ext uri="{FF2B5EF4-FFF2-40B4-BE49-F238E27FC236}">
                <a16:creationId xmlns:a16="http://schemas.microsoft.com/office/drawing/2014/main" id="{FD3A13C4-E78F-724D-BF30-9B4138762961}"/>
              </a:ext>
            </a:extLst>
          </p:cNvPr>
          <p:cNvSpPr txBox="1"/>
          <p:nvPr/>
        </p:nvSpPr>
        <p:spPr>
          <a:xfrm>
            <a:off x="304279" y="232739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2</a:t>
            </a:r>
          </a:p>
        </p:txBody>
      </p:sp>
      <p:sp>
        <p:nvSpPr>
          <p:cNvPr id="45" name="TextBox 44">
            <a:hlinkClick r:id="rId5" action="ppaction://hlinksldjump"/>
            <a:extLst>
              <a:ext uri="{FF2B5EF4-FFF2-40B4-BE49-F238E27FC236}">
                <a16:creationId xmlns:a16="http://schemas.microsoft.com/office/drawing/2014/main" id="{160EF463-7BA4-C140-B281-29D544D6376D}"/>
              </a:ext>
            </a:extLst>
          </p:cNvPr>
          <p:cNvSpPr txBox="1"/>
          <p:nvPr/>
        </p:nvSpPr>
        <p:spPr>
          <a:xfrm>
            <a:off x="304278" y="3663164"/>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3</a:t>
            </a:r>
          </a:p>
        </p:txBody>
      </p:sp>
      <p:sp>
        <p:nvSpPr>
          <p:cNvPr id="46" name="TextBox 45">
            <a:hlinkClick r:id="rId6" action="ppaction://hlinksldjump"/>
            <a:extLst>
              <a:ext uri="{FF2B5EF4-FFF2-40B4-BE49-F238E27FC236}">
                <a16:creationId xmlns:a16="http://schemas.microsoft.com/office/drawing/2014/main" id="{92054AB8-EBC5-1047-AD46-31E6D065CA45}"/>
              </a:ext>
            </a:extLst>
          </p:cNvPr>
          <p:cNvSpPr txBox="1"/>
          <p:nvPr/>
        </p:nvSpPr>
        <p:spPr>
          <a:xfrm>
            <a:off x="304278" y="96833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1</a:t>
            </a:r>
          </a:p>
        </p:txBody>
      </p:sp>
      <p:sp>
        <p:nvSpPr>
          <p:cNvPr id="47" name="TextBox 46">
            <a:extLst>
              <a:ext uri="{FF2B5EF4-FFF2-40B4-BE49-F238E27FC236}">
                <a16:creationId xmlns:a16="http://schemas.microsoft.com/office/drawing/2014/main" id="{2548BEE3-A974-DC4E-9E9C-1EE7CFD5EF06}"/>
              </a:ext>
            </a:extLst>
          </p:cNvPr>
          <p:cNvSpPr txBox="1"/>
          <p:nvPr/>
        </p:nvSpPr>
        <p:spPr>
          <a:xfrm>
            <a:off x="936088" y="3959012"/>
            <a:ext cx="2502851" cy="646331"/>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PRODUCT MARKETING</a:t>
            </a:r>
          </a:p>
        </p:txBody>
      </p:sp>
      <p:sp>
        <p:nvSpPr>
          <p:cNvPr id="49" name="TextBox 48">
            <a:extLst>
              <a:ext uri="{FF2B5EF4-FFF2-40B4-BE49-F238E27FC236}">
                <a16:creationId xmlns:a16="http://schemas.microsoft.com/office/drawing/2014/main" id="{96E0CE3B-1B24-344F-9D20-0D3E26721F3A}"/>
              </a:ext>
            </a:extLst>
          </p:cNvPr>
          <p:cNvSpPr txBox="1"/>
          <p:nvPr/>
        </p:nvSpPr>
        <p:spPr>
          <a:xfrm>
            <a:off x="5013485" y="2769442"/>
            <a:ext cx="2741390"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PRODUCT RELEASE</a:t>
            </a:r>
          </a:p>
        </p:txBody>
      </p:sp>
      <p:sp>
        <p:nvSpPr>
          <p:cNvPr id="55" name="TextBox 54">
            <a:hlinkClick r:id="rId4" action="ppaction://hlinksldjump"/>
            <a:extLst>
              <a:ext uri="{FF2B5EF4-FFF2-40B4-BE49-F238E27FC236}">
                <a16:creationId xmlns:a16="http://schemas.microsoft.com/office/drawing/2014/main" id="{86746B7D-B52D-4941-A37D-E63B673D5DEE}"/>
              </a:ext>
            </a:extLst>
          </p:cNvPr>
          <p:cNvSpPr txBox="1"/>
          <p:nvPr/>
        </p:nvSpPr>
        <p:spPr>
          <a:xfrm>
            <a:off x="4381675" y="2346232"/>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5</a:t>
            </a:r>
          </a:p>
        </p:txBody>
      </p:sp>
      <p:sp>
        <p:nvSpPr>
          <p:cNvPr id="64" name="TextBox 63">
            <a:hlinkClick r:id="rId7" action="ppaction://hlinksldjump"/>
            <a:extLst>
              <a:ext uri="{FF2B5EF4-FFF2-40B4-BE49-F238E27FC236}">
                <a16:creationId xmlns:a16="http://schemas.microsoft.com/office/drawing/2014/main" id="{D29DD01A-13BF-744A-9B64-9D86AC88EDDE}"/>
              </a:ext>
            </a:extLst>
          </p:cNvPr>
          <p:cNvSpPr txBox="1"/>
          <p:nvPr/>
        </p:nvSpPr>
        <p:spPr>
          <a:xfrm>
            <a:off x="4381675" y="92294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4</a:t>
            </a:r>
          </a:p>
        </p:txBody>
      </p:sp>
      <p:sp>
        <p:nvSpPr>
          <p:cNvPr id="65" name="TextBox 64">
            <a:extLst>
              <a:ext uri="{FF2B5EF4-FFF2-40B4-BE49-F238E27FC236}">
                <a16:creationId xmlns:a16="http://schemas.microsoft.com/office/drawing/2014/main" id="{DCAE84B5-A598-8941-B4AD-51887AC426D8}"/>
              </a:ext>
            </a:extLst>
          </p:cNvPr>
          <p:cNvSpPr txBox="1"/>
          <p:nvPr/>
        </p:nvSpPr>
        <p:spPr>
          <a:xfrm>
            <a:off x="5013485" y="1405259"/>
            <a:ext cx="2741390"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SOCIAL</a:t>
            </a:r>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3121367"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1. PLANNING PHASE</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PLANNING PHASE</a:t>
            </a:r>
          </a:p>
        </p:txBody>
      </p:sp>
      <p:graphicFrame>
        <p:nvGraphicFramePr>
          <p:cNvPr id="2" name="Table 1">
            <a:extLst>
              <a:ext uri="{FF2B5EF4-FFF2-40B4-BE49-F238E27FC236}">
                <a16:creationId xmlns:a16="http://schemas.microsoft.com/office/drawing/2014/main" id="{F7B7CF76-70E0-4D11-89DB-86A687FB5409}"/>
              </a:ext>
            </a:extLst>
          </p:cNvPr>
          <p:cNvGraphicFramePr>
            <a:graphicFrameLocks noGrp="1"/>
          </p:cNvGraphicFramePr>
          <p:nvPr>
            <p:extLst>
              <p:ext uri="{D42A27DB-BD31-4B8C-83A1-F6EECF244321}">
                <p14:modId xmlns:p14="http://schemas.microsoft.com/office/powerpoint/2010/main" val="3947681988"/>
              </p:ext>
            </p:extLst>
          </p:nvPr>
        </p:nvGraphicFramePr>
        <p:xfrm>
          <a:off x="472965" y="748861"/>
          <a:ext cx="10972800" cy="5001710"/>
        </p:xfrm>
        <a:graphic>
          <a:graphicData uri="http://schemas.openxmlformats.org/drawingml/2006/table">
            <a:tbl>
              <a:tblPr>
                <a:tableStyleId>{5C22544A-7EE6-4342-B048-85BDC9FD1C3A}</a:tableStyleId>
              </a:tblPr>
              <a:tblGrid>
                <a:gridCol w="2286000">
                  <a:extLst>
                    <a:ext uri="{9D8B030D-6E8A-4147-A177-3AD203B41FA5}">
                      <a16:colId xmlns:a16="http://schemas.microsoft.com/office/drawing/2014/main" val="753917027"/>
                    </a:ext>
                  </a:extLst>
                </a:gridCol>
                <a:gridCol w="7315200">
                  <a:extLst>
                    <a:ext uri="{9D8B030D-6E8A-4147-A177-3AD203B41FA5}">
                      <a16:colId xmlns:a16="http://schemas.microsoft.com/office/drawing/2014/main" val="3513882728"/>
                    </a:ext>
                  </a:extLst>
                </a:gridCol>
                <a:gridCol w="1371600">
                  <a:extLst>
                    <a:ext uri="{9D8B030D-6E8A-4147-A177-3AD203B41FA5}">
                      <a16:colId xmlns:a16="http://schemas.microsoft.com/office/drawing/2014/main" val="463280040"/>
                    </a:ext>
                  </a:extLst>
                </a:gridCol>
              </a:tblGrid>
              <a:tr h="457200">
                <a:tc>
                  <a:txBody>
                    <a:bodyPr/>
                    <a:lstStyle/>
                    <a:p>
                      <a:pPr algn="l" fontAlgn="ctr"/>
                      <a:r>
                        <a:rPr lang="en-US" sz="1100" b="1" i="0" u="none" strike="noStrike" dirty="0">
                          <a:solidFill>
                            <a:schemeClr val="bg1"/>
                          </a:solidFill>
                          <a:effectLst/>
                          <a:latin typeface="Century Gothic" panose="020B0502020202020204" pitchFamily="34" charset="0"/>
                        </a:rPr>
                        <a:t>TASK NAME</a:t>
                      </a:r>
                    </a:p>
                  </a:txBody>
                  <a:tcPr marL="85725" marR="9525" marT="9525" marB="0" anchor="ctr">
                    <a:solidFill>
                      <a:schemeClr val="tx2">
                        <a:lumMod val="50000"/>
                      </a:schemeClr>
                    </a:solidFill>
                  </a:tcPr>
                </a:tc>
                <a:tc>
                  <a:txBody>
                    <a:bodyPr/>
                    <a:lstStyle/>
                    <a:p>
                      <a:pPr algn="l" fontAlgn="ctr"/>
                      <a:r>
                        <a:rPr lang="en-US" sz="1100" b="1" i="0" u="none" strike="noStrike" dirty="0">
                          <a:solidFill>
                            <a:schemeClr val="bg1"/>
                          </a:solidFill>
                          <a:effectLst/>
                          <a:latin typeface="Century Gothic" panose="020B0502020202020204" pitchFamily="34" charset="0"/>
                        </a:rPr>
                        <a:t>DESCRIPTION</a:t>
                      </a:r>
                    </a:p>
                  </a:txBody>
                  <a:tcPr marL="85725" marR="9525" marT="9525" marB="0" anchor="ctr">
                    <a:solidFill>
                      <a:schemeClr val="tx2">
                        <a:lumMod val="50000"/>
                      </a:schemeClr>
                    </a:solidFill>
                  </a:tcPr>
                </a:tc>
                <a:tc>
                  <a:txBody>
                    <a:bodyPr/>
                    <a:lstStyle/>
                    <a:p>
                      <a:pPr algn="l" fontAlgn="ctr"/>
                      <a:r>
                        <a:rPr lang="en-US" sz="1100" b="1" i="0" u="none" strike="noStrike" dirty="0">
                          <a:solidFill>
                            <a:schemeClr val="bg1"/>
                          </a:solidFill>
                          <a:effectLst/>
                          <a:latin typeface="Century Gothic" panose="020B0502020202020204" pitchFamily="34" charset="0"/>
                        </a:rPr>
                        <a:t>STATUS</a:t>
                      </a:r>
                    </a:p>
                  </a:txBody>
                  <a:tcPr marL="85725" marR="9525" marT="9525" marB="0" anchor="ctr">
                    <a:solidFill>
                      <a:schemeClr val="tx2">
                        <a:lumMod val="50000"/>
                      </a:schemeClr>
                    </a:solidFill>
                  </a:tcPr>
                </a:tc>
                <a:extLst>
                  <a:ext uri="{0D108BD9-81ED-4DB2-BD59-A6C34878D82A}">
                    <a16:rowId xmlns:a16="http://schemas.microsoft.com/office/drawing/2014/main" val="2028175581"/>
                  </a:ext>
                </a:extLst>
              </a:tr>
              <a:tr h="908902">
                <a:tc>
                  <a:txBody>
                    <a:bodyPr/>
                    <a:lstStyle/>
                    <a:p>
                      <a:pPr algn="l" fontAlgn="ctr"/>
                      <a:r>
                        <a:rPr lang="en-US" sz="1100" b="0" i="0" u="none" strike="noStrike" dirty="0">
                          <a:solidFill>
                            <a:srgbClr val="000000"/>
                          </a:solidFill>
                          <a:effectLst/>
                          <a:latin typeface="Century Gothic" panose="020B0502020202020204" pitchFamily="34" charset="0"/>
                        </a:rPr>
                        <a:t>Planning Phase</a:t>
                      </a: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en-US" sz="1100" u="none" strike="noStrike" dirty="0">
                          <a:effectLst/>
                          <a:latin typeface="Century Gothic" panose="020B0502020202020204" pitchFamily="34" charset="0"/>
                        </a:rPr>
                        <a:t>Complete</a:t>
                      </a:r>
                    </a:p>
                  </a:txBody>
                  <a:tcPr marL="85725" marR="9525" marT="9525" marB="0" anchor="ctr">
                    <a:solidFill>
                      <a:srgbClr val="00B050"/>
                    </a:solidFill>
                  </a:tcPr>
                </a:tc>
                <a:extLst>
                  <a:ext uri="{0D108BD9-81ED-4DB2-BD59-A6C34878D82A}">
                    <a16:rowId xmlns:a16="http://schemas.microsoft.com/office/drawing/2014/main" val="3164627573"/>
                  </a:ext>
                </a:extLst>
              </a:tr>
              <a:tr h="908902">
                <a:tc>
                  <a:txBody>
                    <a:bodyPr/>
                    <a:lstStyle/>
                    <a:p>
                      <a:pPr algn="l" fontAlgn="ctr"/>
                      <a:r>
                        <a:rPr lang="en-US" sz="1100" u="none" strike="noStrike" dirty="0">
                          <a:effectLst/>
                          <a:latin typeface="Century Gothic" panose="020B0502020202020204" pitchFamily="34" charset="0"/>
                        </a:rPr>
                        <a:t>Market Requirements Definition</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en-US" sz="1100" u="none" strike="noStrike" dirty="0">
                          <a:effectLst/>
                          <a:latin typeface="Century Gothic" panose="020B0502020202020204" pitchFamily="34" charset="0"/>
                        </a:rPr>
                        <a:t>In Progress</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2D050"/>
                    </a:solidFill>
                  </a:tcPr>
                </a:tc>
                <a:extLst>
                  <a:ext uri="{0D108BD9-81ED-4DB2-BD59-A6C34878D82A}">
                    <a16:rowId xmlns:a16="http://schemas.microsoft.com/office/drawing/2014/main" val="3053290328"/>
                  </a:ext>
                </a:extLst>
              </a:tr>
              <a:tr h="908902">
                <a:tc>
                  <a:txBody>
                    <a:bodyPr/>
                    <a:lstStyle/>
                    <a:p>
                      <a:pPr algn="l" fontAlgn="ctr"/>
                      <a:r>
                        <a:rPr lang="en-US" sz="1100" u="none" strike="noStrike" dirty="0">
                          <a:effectLst/>
                          <a:latin typeface="Century Gothic" panose="020B0502020202020204" pitchFamily="34" charset="0"/>
                        </a:rPr>
                        <a:t>Business Case</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en-US" sz="1100" u="none" strike="noStrike" dirty="0">
                          <a:effectLst/>
                          <a:latin typeface="Century Gothic" panose="020B0502020202020204" pitchFamily="34" charset="0"/>
                        </a:rPr>
                        <a:t>On Hold</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lumMod val="75000"/>
                      </a:schemeClr>
                    </a:solidFill>
                  </a:tcPr>
                </a:tc>
                <a:extLst>
                  <a:ext uri="{0D108BD9-81ED-4DB2-BD59-A6C34878D82A}">
                    <a16:rowId xmlns:a16="http://schemas.microsoft.com/office/drawing/2014/main" val="1486483173"/>
                  </a:ext>
                </a:extLst>
              </a:tr>
              <a:tr h="908902">
                <a:tc>
                  <a:txBody>
                    <a:bodyPr/>
                    <a:lstStyle/>
                    <a:p>
                      <a:pPr algn="l" fontAlgn="ctr"/>
                      <a:r>
                        <a:rPr lang="en-US" sz="1100" u="none" strike="noStrike" dirty="0">
                          <a:effectLst/>
                          <a:latin typeface="Century Gothic" panose="020B0502020202020204" pitchFamily="34" charset="0"/>
                        </a:rPr>
                        <a:t>Launch Plan</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en-US" sz="1100" u="none" strike="noStrike" dirty="0">
                          <a:effectLst/>
                          <a:latin typeface="Century Gothic" panose="020B0502020202020204" pitchFamily="34" charset="0"/>
                        </a:rPr>
                        <a:t>Overdue</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accent4"/>
                    </a:solidFill>
                  </a:tcPr>
                </a:tc>
                <a:extLst>
                  <a:ext uri="{0D108BD9-81ED-4DB2-BD59-A6C34878D82A}">
                    <a16:rowId xmlns:a16="http://schemas.microsoft.com/office/drawing/2014/main" val="4129017626"/>
                  </a:ext>
                </a:extLst>
              </a:tr>
              <a:tr h="908902">
                <a:tc>
                  <a:txBody>
                    <a:bodyPr/>
                    <a:lstStyle/>
                    <a:p>
                      <a:pPr algn="l" fontAlgn="ctr"/>
                      <a:r>
                        <a:rPr lang="en-US" sz="1100" u="none" strike="noStrike" dirty="0">
                          <a:effectLst/>
                          <a:latin typeface="Century Gothic" panose="020B0502020202020204" pitchFamily="34" charset="0"/>
                        </a:rPr>
                        <a:t>Target Metrics</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en-US" sz="1100" u="none" strike="noStrike" dirty="0">
                          <a:effectLst/>
                          <a:latin typeface="Century Gothic" panose="020B0502020202020204" pitchFamily="34" charset="0"/>
                        </a:rPr>
                        <a:t>Needs Review</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CF0F0"/>
                    </a:solidFill>
                  </a:tcPr>
                </a:tc>
                <a:extLst>
                  <a:ext uri="{0D108BD9-81ED-4DB2-BD59-A6C34878D82A}">
                    <a16:rowId xmlns:a16="http://schemas.microsoft.com/office/drawing/2014/main" val="104840080"/>
                  </a:ext>
                </a:extLst>
              </a:tr>
            </a:tbl>
          </a:graphicData>
        </a:graphic>
      </p:graphicFrame>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SALES TOOLS</a:t>
            </a:r>
            <a:endParaRPr lang="en-US" dirty="0">
              <a:solidFill>
                <a:schemeClr val="bg1"/>
              </a:solidFill>
              <a:latin typeface="Century Gothic" panose="020B0502020202020204" pitchFamily="34" charset="0"/>
              <a:ea typeface="Arial" charset="0"/>
              <a:cs typeface="Arial" charset="0"/>
            </a:endParaRPr>
          </a:p>
        </p:txBody>
      </p:sp>
      <p:sp>
        <p:nvSpPr>
          <p:cNvPr id="8" name="TextBox 7">
            <a:extLst>
              <a:ext uri="{FF2B5EF4-FFF2-40B4-BE49-F238E27FC236}">
                <a16:creationId xmlns:a16="http://schemas.microsoft.com/office/drawing/2014/main" id="{4F6CC5F3-78BF-4777-8F9A-ACEE9C2C91A7}"/>
              </a:ext>
            </a:extLst>
          </p:cNvPr>
          <p:cNvSpPr txBox="1"/>
          <p:nvPr/>
        </p:nvSpPr>
        <p:spPr>
          <a:xfrm>
            <a:off x="367747" y="209758"/>
            <a:ext cx="2416046"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2. SALES TOOLS</a:t>
            </a:r>
          </a:p>
        </p:txBody>
      </p:sp>
      <p:graphicFrame>
        <p:nvGraphicFramePr>
          <p:cNvPr id="10" name="Table 9">
            <a:extLst>
              <a:ext uri="{FF2B5EF4-FFF2-40B4-BE49-F238E27FC236}">
                <a16:creationId xmlns:a16="http://schemas.microsoft.com/office/drawing/2014/main" id="{B851A77E-78ED-4EE6-B4E6-9F551F89D8AA}"/>
              </a:ext>
            </a:extLst>
          </p:cNvPr>
          <p:cNvGraphicFramePr>
            <a:graphicFrameLocks noGrp="1"/>
          </p:cNvGraphicFramePr>
          <p:nvPr>
            <p:extLst>
              <p:ext uri="{D42A27DB-BD31-4B8C-83A1-F6EECF244321}">
                <p14:modId xmlns:p14="http://schemas.microsoft.com/office/powerpoint/2010/main" val="2684032901"/>
              </p:ext>
            </p:extLst>
          </p:nvPr>
        </p:nvGraphicFramePr>
        <p:xfrm>
          <a:off x="480848" y="748861"/>
          <a:ext cx="10972800" cy="5109450"/>
        </p:xfrm>
        <a:graphic>
          <a:graphicData uri="http://schemas.openxmlformats.org/drawingml/2006/table">
            <a:tbl>
              <a:tblPr>
                <a:tableStyleId>{5C22544A-7EE6-4342-B048-85BDC9FD1C3A}</a:tableStyleId>
              </a:tblPr>
              <a:tblGrid>
                <a:gridCol w="2286000">
                  <a:extLst>
                    <a:ext uri="{9D8B030D-6E8A-4147-A177-3AD203B41FA5}">
                      <a16:colId xmlns:a16="http://schemas.microsoft.com/office/drawing/2014/main" val="753917027"/>
                    </a:ext>
                  </a:extLst>
                </a:gridCol>
                <a:gridCol w="7315200">
                  <a:extLst>
                    <a:ext uri="{9D8B030D-6E8A-4147-A177-3AD203B41FA5}">
                      <a16:colId xmlns:a16="http://schemas.microsoft.com/office/drawing/2014/main" val="3513882728"/>
                    </a:ext>
                  </a:extLst>
                </a:gridCol>
                <a:gridCol w="1371600">
                  <a:extLst>
                    <a:ext uri="{9D8B030D-6E8A-4147-A177-3AD203B41FA5}">
                      <a16:colId xmlns:a16="http://schemas.microsoft.com/office/drawing/2014/main" val="463280040"/>
                    </a:ext>
                  </a:extLst>
                </a:gridCol>
              </a:tblGrid>
              <a:tr h="457200">
                <a:tc>
                  <a:txBody>
                    <a:bodyPr/>
                    <a:lstStyle/>
                    <a:p>
                      <a:pPr algn="l" fontAlgn="ctr"/>
                      <a:r>
                        <a:rPr lang="en-US" sz="1050" b="1" i="0" u="none" strike="noStrike" dirty="0">
                          <a:solidFill>
                            <a:schemeClr val="bg1"/>
                          </a:solidFill>
                          <a:effectLst/>
                          <a:latin typeface="Century Gothic" panose="020B0502020202020204" pitchFamily="34" charset="0"/>
                        </a:rPr>
                        <a:t>TASK NAME</a:t>
                      </a:r>
                    </a:p>
                  </a:txBody>
                  <a:tcPr marL="85725" marR="9525" marT="9525" marB="0" anchor="ctr">
                    <a:solidFill>
                      <a:schemeClr val="tx2">
                        <a:lumMod val="50000"/>
                      </a:schemeClr>
                    </a:solidFill>
                  </a:tcPr>
                </a:tc>
                <a:tc>
                  <a:txBody>
                    <a:bodyPr/>
                    <a:lstStyle/>
                    <a:p>
                      <a:pPr algn="l" fontAlgn="ctr"/>
                      <a:r>
                        <a:rPr lang="en-US" sz="1050" b="1" i="0" u="none" strike="noStrike" dirty="0">
                          <a:solidFill>
                            <a:schemeClr val="bg1"/>
                          </a:solidFill>
                          <a:effectLst/>
                          <a:latin typeface="Century Gothic" panose="020B0502020202020204" pitchFamily="34" charset="0"/>
                        </a:rPr>
                        <a:t>DESCRIPTION</a:t>
                      </a:r>
                    </a:p>
                  </a:txBody>
                  <a:tcPr marL="85725" marR="9525" marT="9525" marB="0" anchor="ctr">
                    <a:solidFill>
                      <a:schemeClr val="tx2">
                        <a:lumMod val="50000"/>
                      </a:schemeClr>
                    </a:solidFill>
                  </a:tcPr>
                </a:tc>
                <a:tc>
                  <a:txBody>
                    <a:bodyPr/>
                    <a:lstStyle/>
                    <a:p>
                      <a:pPr algn="l" fontAlgn="ctr"/>
                      <a:r>
                        <a:rPr lang="en-US" sz="1050" b="1" i="0" u="none" strike="noStrike" dirty="0">
                          <a:solidFill>
                            <a:schemeClr val="bg1"/>
                          </a:solidFill>
                          <a:effectLst/>
                          <a:latin typeface="Century Gothic" panose="020B0502020202020204" pitchFamily="34" charset="0"/>
                        </a:rPr>
                        <a:t>STATUS</a:t>
                      </a:r>
                    </a:p>
                  </a:txBody>
                  <a:tcPr marL="85725" marR="9525" marT="9525" marB="0" anchor="ctr">
                    <a:solidFill>
                      <a:schemeClr val="tx2">
                        <a:lumMod val="50000"/>
                      </a:schemeClr>
                    </a:solidFill>
                  </a:tcPr>
                </a:tc>
                <a:extLst>
                  <a:ext uri="{0D108BD9-81ED-4DB2-BD59-A6C34878D82A}">
                    <a16:rowId xmlns:a16="http://schemas.microsoft.com/office/drawing/2014/main" val="2028175581"/>
                  </a:ext>
                </a:extLst>
              </a:tr>
              <a:tr h="930450">
                <a:tc>
                  <a:txBody>
                    <a:bodyPr/>
                    <a:lstStyle/>
                    <a:p>
                      <a:pPr algn="l" fontAlgn="ctr"/>
                      <a:r>
                        <a:rPr lang="en-US" sz="1100" u="none" strike="noStrike" dirty="0">
                          <a:effectLst/>
                          <a:latin typeface="Century Gothic" panose="020B0502020202020204" pitchFamily="34" charset="0"/>
                        </a:rPr>
                        <a:t>Sales Tools</a:t>
                      </a:r>
                      <a:endParaRPr lang="en-US" sz="1100" b="1"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en-US" sz="1100" u="none" strike="noStrike" dirty="0">
                          <a:effectLst/>
                          <a:latin typeface="Century Gothic" panose="020B0502020202020204" pitchFamily="34" charset="0"/>
                        </a:rPr>
                        <a:t>Needs Review</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CF0F0"/>
                    </a:solidFill>
                  </a:tcPr>
                </a:tc>
                <a:extLst>
                  <a:ext uri="{0D108BD9-81ED-4DB2-BD59-A6C34878D82A}">
                    <a16:rowId xmlns:a16="http://schemas.microsoft.com/office/drawing/2014/main" val="3164627573"/>
                  </a:ext>
                </a:extLst>
              </a:tr>
              <a:tr h="930450">
                <a:tc>
                  <a:txBody>
                    <a:bodyPr/>
                    <a:lstStyle/>
                    <a:p>
                      <a:pPr algn="l" fontAlgn="ctr"/>
                      <a:r>
                        <a:rPr lang="en-US" sz="1100" b="0" i="0" u="none" strike="noStrike" dirty="0">
                          <a:solidFill>
                            <a:srgbClr val="000000"/>
                          </a:solidFill>
                          <a:effectLst/>
                          <a:latin typeface="Century Gothic" panose="020B0502020202020204" pitchFamily="34" charset="0"/>
                        </a:rPr>
                        <a:t>Prospective Presentation</a:t>
                      </a: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en-US" sz="1100" u="none" strike="noStrike" dirty="0">
                          <a:effectLst/>
                          <a:latin typeface="Century Gothic" panose="020B0502020202020204" pitchFamily="34" charset="0"/>
                        </a:rPr>
                        <a:t>In Progress</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2D050"/>
                    </a:solidFill>
                  </a:tcPr>
                </a:tc>
                <a:extLst>
                  <a:ext uri="{0D108BD9-81ED-4DB2-BD59-A6C34878D82A}">
                    <a16:rowId xmlns:a16="http://schemas.microsoft.com/office/drawing/2014/main" val="3053290328"/>
                  </a:ext>
                </a:extLst>
              </a:tr>
              <a:tr h="930450">
                <a:tc>
                  <a:txBody>
                    <a:bodyPr/>
                    <a:lstStyle/>
                    <a:p>
                      <a:pPr algn="l" fontAlgn="ctr"/>
                      <a:r>
                        <a:rPr lang="en-US" sz="1100" u="none" strike="noStrike" dirty="0">
                          <a:effectLst/>
                          <a:latin typeface="Century Gothic" panose="020B0502020202020204" pitchFamily="34" charset="0"/>
                        </a:rPr>
                        <a:t>Demo</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en-US" sz="1100" u="none" strike="noStrike" dirty="0">
                          <a:effectLst/>
                          <a:latin typeface="Century Gothic" panose="020B0502020202020204" pitchFamily="34" charset="0"/>
                        </a:rPr>
                        <a:t>On Hold</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lumMod val="75000"/>
                      </a:schemeClr>
                    </a:solidFill>
                  </a:tcPr>
                </a:tc>
                <a:extLst>
                  <a:ext uri="{0D108BD9-81ED-4DB2-BD59-A6C34878D82A}">
                    <a16:rowId xmlns:a16="http://schemas.microsoft.com/office/drawing/2014/main" val="1486483173"/>
                  </a:ext>
                </a:extLst>
              </a:tr>
              <a:tr h="930450">
                <a:tc>
                  <a:txBody>
                    <a:bodyPr/>
                    <a:lstStyle/>
                    <a:p>
                      <a:pPr algn="l" fontAlgn="ctr"/>
                      <a:r>
                        <a:rPr lang="en-US" sz="1100" u="none" strike="noStrike" dirty="0">
                          <a:effectLst/>
                          <a:latin typeface="Century Gothic" panose="020B0502020202020204" pitchFamily="34" charset="0"/>
                        </a:rPr>
                        <a:t>Competitive Positioning</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en-US" sz="1100" u="none" strike="noStrike" dirty="0">
                          <a:effectLst/>
                          <a:latin typeface="Century Gothic" panose="020B0502020202020204" pitchFamily="34" charset="0"/>
                        </a:rPr>
                        <a:t>Overdue</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accent4"/>
                    </a:solidFill>
                  </a:tcPr>
                </a:tc>
                <a:extLst>
                  <a:ext uri="{0D108BD9-81ED-4DB2-BD59-A6C34878D82A}">
                    <a16:rowId xmlns:a16="http://schemas.microsoft.com/office/drawing/2014/main" val="4129017626"/>
                  </a:ext>
                </a:extLst>
              </a:tr>
              <a:tr h="930450">
                <a:tc>
                  <a:txBody>
                    <a:bodyPr/>
                    <a:lstStyle/>
                    <a:p>
                      <a:pPr algn="l" fontAlgn="ctr"/>
                      <a:r>
                        <a:rPr lang="en-US" sz="1100" u="none" strike="noStrike" dirty="0">
                          <a:effectLst/>
                          <a:latin typeface="Century Gothic" panose="020B0502020202020204" pitchFamily="34" charset="0"/>
                        </a:rPr>
                        <a:t>FAQ Sheet</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en-US" sz="1100" u="none" strike="noStrike" dirty="0">
                          <a:effectLst/>
                          <a:latin typeface="Century Gothic" panose="020B0502020202020204" pitchFamily="34" charset="0"/>
                        </a:rPr>
                        <a:t>Needs Review</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CF0F0"/>
                    </a:solidFill>
                  </a:tcPr>
                </a:tc>
                <a:extLst>
                  <a:ext uri="{0D108BD9-81ED-4DB2-BD59-A6C34878D82A}">
                    <a16:rowId xmlns:a16="http://schemas.microsoft.com/office/drawing/2014/main" val="104840080"/>
                  </a:ext>
                </a:extLst>
              </a:tr>
            </a:tbl>
          </a:graphicData>
        </a:graphic>
      </p:graphicFrame>
    </p:spTree>
    <p:extLst>
      <p:ext uri="{BB962C8B-B14F-4D97-AF65-F5344CB8AC3E}">
        <p14:creationId xmlns:p14="http://schemas.microsoft.com/office/powerpoint/2010/main" val="4204877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PRODUCT MARKETING</a:t>
            </a:r>
            <a:endParaRPr lang="en-US" dirty="0">
              <a:solidFill>
                <a:schemeClr val="bg1"/>
              </a:solidFill>
              <a:latin typeface="Century Gothic" panose="020B0502020202020204" pitchFamily="34" charset="0"/>
              <a:ea typeface="Arial" charset="0"/>
              <a:cs typeface="Arial" charset="0"/>
            </a:endParaRPr>
          </a:p>
        </p:txBody>
      </p:sp>
      <p:sp>
        <p:nvSpPr>
          <p:cNvPr id="10" name="TextBox 9">
            <a:extLst>
              <a:ext uri="{FF2B5EF4-FFF2-40B4-BE49-F238E27FC236}">
                <a16:creationId xmlns:a16="http://schemas.microsoft.com/office/drawing/2014/main" id="{EB22ACF7-B14F-4572-9AAE-98FC79878837}"/>
              </a:ext>
            </a:extLst>
          </p:cNvPr>
          <p:cNvSpPr txBox="1"/>
          <p:nvPr/>
        </p:nvSpPr>
        <p:spPr>
          <a:xfrm>
            <a:off x="367747" y="209758"/>
            <a:ext cx="3799438"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3. PRODUCT MARKETING</a:t>
            </a:r>
          </a:p>
        </p:txBody>
      </p:sp>
      <p:graphicFrame>
        <p:nvGraphicFramePr>
          <p:cNvPr id="11" name="Table 10">
            <a:extLst>
              <a:ext uri="{FF2B5EF4-FFF2-40B4-BE49-F238E27FC236}">
                <a16:creationId xmlns:a16="http://schemas.microsoft.com/office/drawing/2014/main" id="{1AD0784A-2394-411D-936E-CB11E1B532E5}"/>
              </a:ext>
            </a:extLst>
          </p:cNvPr>
          <p:cNvGraphicFramePr>
            <a:graphicFrameLocks noGrp="1"/>
          </p:cNvGraphicFramePr>
          <p:nvPr>
            <p:extLst>
              <p:ext uri="{D42A27DB-BD31-4B8C-83A1-F6EECF244321}">
                <p14:modId xmlns:p14="http://schemas.microsoft.com/office/powerpoint/2010/main" val="476364082"/>
              </p:ext>
            </p:extLst>
          </p:nvPr>
        </p:nvGraphicFramePr>
        <p:xfrm>
          <a:off x="480848" y="748861"/>
          <a:ext cx="10972800" cy="5483538"/>
        </p:xfrm>
        <a:graphic>
          <a:graphicData uri="http://schemas.openxmlformats.org/drawingml/2006/table">
            <a:tbl>
              <a:tblPr>
                <a:tableStyleId>{5C22544A-7EE6-4342-B048-85BDC9FD1C3A}</a:tableStyleId>
              </a:tblPr>
              <a:tblGrid>
                <a:gridCol w="2286000">
                  <a:extLst>
                    <a:ext uri="{9D8B030D-6E8A-4147-A177-3AD203B41FA5}">
                      <a16:colId xmlns:a16="http://schemas.microsoft.com/office/drawing/2014/main" val="753917027"/>
                    </a:ext>
                  </a:extLst>
                </a:gridCol>
                <a:gridCol w="7315200">
                  <a:extLst>
                    <a:ext uri="{9D8B030D-6E8A-4147-A177-3AD203B41FA5}">
                      <a16:colId xmlns:a16="http://schemas.microsoft.com/office/drawing/2014/main" val="3513882728"/>
                    </a:ext>
                  </a:extLst>
                </a:gridCol>
                <a:gridCol w="1371600">
                  <a:extLst>
                    <a:ext uri="{9D8B030D-6E8A-4147-A177-3AD203B41FA5}">
                      <a16:colId xmlns:a16="http://schemas.microsoft.com/office/drawing/2014/main" val="463280040"/>
                    </a:ext>
                  </a:extLst>
                </a:gridCol>
              </a:tblGrid>
              <a:tr h="457200">
                <a:tc>
                  <a:txBody>
                    <a:bodyPr/>
                    <a:lstStyle/>
                    <a:p>
                      <a:pPr algn="l" fontAlgn="ctr"/>
                      <a:r>
                        <a:rPr lang="en-US" sz="1050" b="1" i="0" u="none" strike="noStrike" dirty="0">
                          <a:solidFill>
                            <a:schemeClr val="bg1"/>
                          </a:solidFill>
                          <a:effectLst/>
                          <a:latin typeface="Century Gothic" panose="020B0502020202020204" pitchFamily="34" charset="0"/>
                        </a:rPr>
                        <a:t>TASK NAME</a:t>
                      </a:r>
                    </a:p>
                  </a:txBody>
                  <a:tcPr marL="85725" marR="9525" marT="9525" marB="0" anchor="ctr">
                    <a:solidFill>
                      <a:schemeClr val="tx2">
                        <a:lumMod val="50000"/>
                      </a:schemeClr>
                    </a:solidFill>
                  </a:tcPr>
                </a:tc>
                <a:tc>
                  <a:txBody>
                    <a:bodyPr/>
                    <a:lstStyle/>
                    <a:p>
                      <a:pPr algn="l" fontAlgn="ctr"/>
                      <a:r>
                        <a:rPr lang="en-US" sz="1050" b="1" i="0" u="none" strike="noStrike" dirty="0">
                          <a:solidFill>
                            <a:schemeClr val="bg1"/>
                          </a:solidFill>
                          <a:effectLst/>
                          <a:latin typeface="Century Gothic" panose="020B0502020202020204" pitchFamily="34" charset="0"/>
                        </a:rPr>
                        <a:t>DESCRIPTION</a:t>
                      </a:r>
                    </a:p>
                  </a:txBody>
                  <a:tcPr marL="85725" marR="9525" marT="9525" marB="0" anchor="ctr">
                    <a:solidFill>
                      <a:schemeClr val="tx2">
                        <a:lumMod val="50000"/>
                      </a:schemeClr>
                    </a:solidFill>
                  </a:tcPr>
                </a:tc>
                <a:tc>
                  <a:txBody>
                    <a:bodyPr/>
                    <a:lstStyle/>
                    <a:p>
                      <a:pPr algn="l" fontAlgn="ctr"/>
                      <a:r>
                        <a:rPr lang="en-US" sz="1050" b="1" i="0" u="none" strike="noStrike" dirty="0">
                          <a:solidFill>
                            <a:schemeClr val="bg1"/>
                          </a:solidFill>
                          <a:effectLst/>
                          <a:latin typeface="Century Gothic" panose="020B0502020202020204" pitchFamily="34" charset="0"/>
                        </a:rPr>
                        <a:t>STATUS</a:t>
                      </a:r>
                    </a:p>
                  </a:txBody>
                  <a:tcPr marL="85725" marR="9525" marT="9525" marB="0" anchor="ctr">
                    <a:solidFill>
                      <a:schemeClr val="tx2">
                        <a:lumMod val="50000"/>
                      </a:schemeClr>
                    </a:solidFill>
                  </a:tcPr>
                </a:tc>
                <a:extLst>
                  <a:ext uri="{0D108BD9-81ED-4DB2-BD59-A6C34878D82A}">
                    <a16:rowId xmlns:a16="http://schemas.microsoft.com/office/drawing/2014/main" val="2028175581"/>
                  </a:ext>
                </a:extLst>
              </a:tr>
              <a:tr h="837723">
                <a:tc>
                  <a:txBody>
                    <a:bodyPr/>
                    <a:lstStyle/>
                    <a:p>
                      <a:pPr algn="l" fontAlgn="ctr"/>
                      <a:r>
                        <a:rPr lang="en-US" sz="1100" b="0" i="0" u="none" strike="noStrike" dirty="0">
                          <a:solidFill>
                            <a:srgbClr val="000000"/>
                          </a:solidFill>
                          <a:effectLst/>
                          <a:latin typeface="Century Gothic" panose="020B0502020202020204" pitchFamily="34" charset="0"/>
                        </a:rPr>
                        <a:t>Product Marketing</a:t>
                      </a: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en-US" sz="1100" u="none" strike="noStrike" dirty="0">
                          <a:effectLst/>
                          <a:latin typeface="Century Gothic" panose="020B0502020202020204" pitchFamily="34" charset="0"/>
                        </a:rPr>
                        <a:t>Needs Review</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CF0F0"/>
                    </a:solidFill>
                  </a:tcPr>
                </a:tc>
                <a:extLst>
                  <a:ext uri="{0D108BD9-81ED-4DB2-BD59-A6C34878D82A}">
                    <a16:rowId xmlns:a16="http://schemas.microsoft.com/office/drawing/2014/main" val="3164627573"/>
                  </a:ext>
                </a:extLst>
              </a:tr>
              <a:tr h="837723">
                <a:tc>
                  <a:txBody>
                    <a:bodyPr/>
                    <a:lstStyle/>
                    <a:p>
                      <a:pPr algn="l" fontAlgn="ctr"/>
                      <a:r>
                        <a:rPr lang="en-US" sz="1100" b="0" i="0" u="none" strike="noStrike" dirty="0">
                          <a:solidFill>
                            <a:srgbClr val="000000"/>
                          </a:solidFill>
                          <a:effectLst/>
                          <a:latin typeface="Century Gothic" panose="020B0502020202020204" pitchFamily="34" charset="0"/>
                        </a:rPr>
                        <a:t>Pricing Strategy</a:t>
                      </a: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en-US" sz="1100" u="none" strike="noStrike" dirty="0">
                          <a:effectLst/>
                          <a:latin typeface="Century Gothic" panose="020B0502020202020204" pitchFamily="34" charset="0"/>
                        </a:rPr>
                        <a:t>In Progress</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2D050"/>
                    </a:solidFill>
                  </a:tcPr>
                </a:tc>
                <a:extLst>
                  <a:ext uri="{0D108BD9-81ED-4DB2-BD59-A6C34878D82A}">
                    <a16:rowId xmlns:a16="http://schemas.microsoft.com/office/drawing/2014/main" val="3053290328"/>
                  </a:ext>
                </a:extLst>
              </a:tr>
              <a:tr h="837723">
                <a:tc>
                  <a:txBody>
                    <a:bodyPr/>
                    <a:lstStyle/>
                    <a:p>
                      <a:pPr algn="l" fontAlgn="ctr"/>
                      <a:r>
                        <a:rPr lang="en-US" sz="1100" u="none" strike="noStrike" dirty="0">
                          <a:effectLst/>
                          <a:latin typeface="Century Gothic" panose="020B0502020202020204" pitchFamily="34" charset="0"/>
                        </a:rPr>
                        <a:t>Product Positioning</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en-US" sz="1100" u="none" strike="noStrike" dirty="0">
                          <a:effectLst/>
                          <a:latin typeface="Century Gothic" panose="020B0502020202020204" pitchFamily="34" charset="0"/>
                        </a:rPr>
                        <a:t>On Hold</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lumMod val="75000"/>
                      </a:schemeClr>
                    </a:solidFill>
                  </a:tcPr>
                </a:tc>
                <a:extLst>
                  <a:ext uri="{0D108BD9-81ED-4DB2-BD59-A6C34878D82A}">
                    <a16:rowId xmlns:a16="http://schemas.microsoft.com/office/drawing/2014/main" val="1486483173"/>
                  </a:ext>
                </a:extLst>
              </a:tr>
              <a:tr h="837723">
                <a:tc>
                  <a:txBody>
                    <a:bodyPr/>
                    <a:lstStyle/>
                    <a:p>
                      <a:pPr algn="l" fontAlgn="ctr"/>
                      <a:r>
                        <a:rPr lang="en-US" sz="1100" u="none" strike="noStrike" dirty="0">
                          <a:effectLst/>
                          <a:latin typeface="Century Gothic" panose="020B0502020202020204" pitchFamily="34" charset="0"/>
                        </a:rPr>
                        <a:t>Define Audience</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en-US" sz="1100" u="none" strike="noStrike" dirty="0">
                          <a:effectLst/>
                          <a:latin typeface="Century Gothic" panose="020B0502020202020204" pitchFamily="34" charset="0"/>
                        </a:rPr>
                        <a:t>Overdue</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accent4"/>
                    </a:solidFill>
                  </a:tcPr>
                </a:tc>
                <a:extLst>
                  <a:ext uri="{0D108BD9-81ED-4DB2-BD59-A6C34878D82A}">
                    <a16:rowId xmlns:a16="http://schemas.microsoft.com/office/drawing/2014/main" val="4129017626"/>
                  </a:ext>
                </a:extLst>
              </a:tr>
              <a:tr h="837723">
                <a:tc>
                  <a:txBody>
                    <a:bodyPr/>
                    <a:lstStyle/>
                    <a:p>
                      <a:pPr algn="l" fontAlgn="ctr"/>
                      <a:r>
                        <a:rPr lang="en-US" sz="1100" u="none" strike="noStrike" dirty="0">
                          <a:effectLst/>
                          <a:latin typeface="Century Gothic" panose="020B0502020202020204" pitchFamily="34" charset="0"/>
                        </a:rPr>
                        <a:t>Core Messaging</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en-US" sz="1100" u="none" strike="noStrike" dirty="0">
                          <a:effectLst/>
                          <a:latin typeface="Century Gothic" panose="020B0502020202020204" pitchFamily="34" charset="0"/>
                        </a:rPr>
                        <a:t>Needs Review</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CF0F0"/>
                    </a:solidFill>
                  </a:tcPr>
                </a:tc>
                <a:extLst>
                  <a:ext uri="{0D108BD9-81ED-4DB2-BD59-A6C34878D82A}">
                    <a16:rowId xmlns:a16="http://schemas.microsoft.com/office/drawing/2014/main" val="104840080"/>
                  </a:ext>
                </a:extLst>
              </a:tr>
              <a:tr h="837723">
                <a:tc>
                  <a:txBody>
                    <a:bodyPr/>
                    <a:lstStyle/>
                    <a:p>
                      <a:pPr algn="l" fontAlgn="ctr"/>
                      <a:r>
                        <a:rPr lang="en-US" sz="1100" b="0" i="0" u="none" strike="noStrike" dirty="0">
                          <a:solidFill>
                            <a:srgbClr val="000000"/>
                          </a:solidFill>
                          <a:effectLst/>
                          <a:latin typeface="Century Gothic" panose="020B0502020202020204" pitchFamily="34" charset="0"/>
                        </a:rPr>
                        <a:t>Executive Approval</a:t>
                      </a: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en-US" sz="1100" u="none" strike="noStrike" dirty="0">
                          <a:effectLst/>
                          <a:latin typeface="Century Gothic" panose="020B0502020202020204" pitchFamily="34" charset="0"/>
                        </a:rPr>
                        <a:t>Overdue</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accent4"/>
                    </a:solidFill>
                  </a:tcPr>
                </a:tc>
                <a:extLst>
                  <a:ext uri="{0D108BD9-81ED-4DB2-BD59-A6C34878D82A}">
                    <a16:rowId xmlns:a16="http://schemas.microsoft.com/office/drawing/2014/main" val="1692078419"/>
                  </a:ext>
                </a:extLst>
              </a:tr>
            </a:tbl>
          </a:graphicData>
        </a:graphic>
      </p:graphicFrame>
    </p:spTree>
    <p:extLst>
      <p:ext uri="{BB962C8B-B14F-4D97-AF65-F5344CB8AC3E}">
        <p14:creationId xmlns:p14="http://schemas.microsoft.com/office/powerpoint/2010/main" val="2962643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SOCIAL</a:t>
            </a:r>
          </a:p>
        </p:txBody>
      </p:sp>
      <p:sp>
        <p:nvSpPr>
          <p:cNvPr id="10" name="TextBox 9">
            <a:extLst>
              <a:ext uri="{FF2B5EF4-FFF2-40B4-BE49-F238E27FC236}">
                <a16:creationId xmlns:a16="http://schemas.microsoft.com/office/drawing/2014/main" id="{9D71D7CE-6D3D-48B1-ACB9-8B53CA3F0E1B}"/>
              </a:ext>
            </a:extLst>
          </p:cNvPr>
          <p:cNvSpPr txBox="1"/>
          <p:nvPr/>
        </p:nvSpPr>
        <p:spPr>
          <a:xfrm>
            <a:off x="367747" y="209758"/>
            <a:ext cx="1635384"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4. SOCIAL</a:t>
            </a:r>
          </a:p>
        </p:txBody>
      </p:sp>
      <p:graphicFrame>
        <p:nvGraphicFramePr>
          <p:cNvPr id="11" name="Table 10">
            <a:extLst>
              <a:ext uri="{FF2B5EF4-FFF2-40B4-BE49-F238E27FC236}">
                <a16:creationId xmlns:a16="http://schemas.microsoft.com/office/drawing/2014/main" id="{C318BF43-F6DC-4591-9742-87DF066E7D9D}"/>
              </a:ext>
            </a:extLst>
          </p:cNvPr>
          <p:cNvGraphicFramePr>
            <a:graphicFrameLocks noGrp="1"/>
          </p:cNvGraphicFramePr>
          <p:nvPr>
            <p:extLst>
              <p:ext uri="{D42A27DB-BD31-4B8C-83A1-F6EECF244321}">
                <p14:modId xmlns:p14="http://schemas.microsoft.com/office/powerpoint/2010/main" val="3766499414"/>
              </p:ext>
            </p:extLst>
          </p:nvPr>
        </p:nvGraphicFramePr>
        <p:xfrm>
          <a:off x="480848" y="748861"/>
          <a:ext cx="10972800" cy="2318100"/>
        </p:xfrm>
        <a:graphic>
          <a:graphicData uri="http://schemas.openxmlformats.org/drawingml/2006/table">
            <a:tbl>
              <a:tblPr>
                <a:tableStyleId>{5C22544A-7EE6-4342-B048-85BDC9FD1C3A}</a:tableStyleId>
              </a:tblPr>
              <a:tblGrid>
                <a:gridCol w="2286000">
                  <a:extLst>
                    <a:ext uri="{9D8B030D-6E8A-4147-A177-3AD203B41FA5}">
                      <a16:colId xmlns:a16="http://schemas.microsoft.com/office/drawing/2014/main" val="753917027"/>
                    </a:ext>
                  </a:extLst>
                </a:gridCol>
                <a:gridCol w="7315200">
                  <a:extLst>
                    <a:ext uri="{9D8B030D-6E8A-4147-A177-3AD203B41FA5}">
                      <a16:colId xmlns:a16="http://schemas.microsoft.com/office/drawing/2014/main" val="3513882728"/>
                    </a:ext>
                  </a:extLst>
                </a:gridCol>
                <a:gridCol w="1371600">
                  <a:extLst>
                    <a:ext uri="{9D8B030D-6E8A-4147-A177-3AD203B41FA5}">
                      <a16:colId xmlns:a16="http://schemas.microsoft.com/office/drawing/2014/main" val="463280040"/>
                    </a:ext>
                  </a:extLst>
                </a:gridCol>
              </a:tblGrid>
              <a:tr h="457200">
                <a:tc>
                  <a:txBody>
                    <a:bodyPr/>
                    <a:lstStyle/>
                    <a:p>
                      <a:pPr algn="l" fontAlgn="ctr"/>
                      <a:r>
                        <a:rPr lang="en-US" sz="1050" b="1" i="0" u="none" strike="noStrike" dirty="0">
                          <a:solidFill>
                            <a:schemeClr val="bg1"/>
                          </a:solidFill>
                          <a:effectLst/>
                          <a:latin typeface="Century Gothic" panose="020B0502020202020204" pitchFamily="34" charset="0"/>
                        </a:rPr>
                        <a:t>TASK NAME</a:t>
                      </a:r>
                    </a:p>
                  </a:txBody>
                  <a:tcPr marL="85725" marR="9525" marT="9525" marB="0" anchor="ctr">
                    <a:solidFill>
                      <a:schemeClr val="tx2">
                        <a:lumMod val="50000"/>
                      </a:schemeClr>
                    </a:solidFill>
                  </a:tcPr>
                </a:tc>
                <a:tc>
                  <a:txBody>
                    <a:bodyPr/>
                    <a:lstStyle/>
                    <a:p>
                      <a:pPr algn="l" fontAlgn="ctr"/>
                      <a:r>
                        <a:rPr lang="en-US" sz="1050" b="1" i="0" u="none" strike="noStrike" dirty="0">
                          <a:solidFill>
                            <a:schemeClr val="bg1"/>
                          </a:solidFill>
                          <a:effectLst/>
                          <a:latin typeface="Century Gothic" panose="020B0502020202020204" pitchFamily="34" charset="0"/>
                        </a:rPr>
                        <a:t>DESCRIPTION</a:t>
                      </a:r>
                    </a:p>
                  </a:txBody>
                  <a:tcPr marL="85725" marR="9525" marT="9525" marB="0" anchor="ctr">
                    <a:solidFill>
                      <a:schemeClr val="tx2">
                        <a:lumMod val="50000"/>
                      </a:schemeClr>
                    </a:solidFill>
                  </a:tcPr>
                </a:tc>
                <a:tc>
                  <a:txBody>
                    <a:bodyPr/>
                    <a:lstStyle/>
                    <a:p>
                      <a:pPr algn="l" fontAlgn="ctr"/>
                      <a:r>
                        <a:rPr lang="en-US" sz="1050" b="1" i="0" u="none" strike="noStrike" dirty="0">
                          <a:solidFill>
                            <a:schemeClr val="bg1"/>
                          </a:solidFill>
                          <a:effectLst/>
                          <a:latin typeface="Century Gothic" panose="020B0502020202020204" pitchFamily="34" charset="0"/>
                        </a:rPr>
                        <a:t>STATUS</a:t>
                      </a:r>
                    </a:p>
                  </a:txBody>
                  <a:tcPr marL="85725" marR="9525" marT="9525" marB="0" anchor="ctr">
                    <a:solidFill>
                      <a:schemeClr val="tx2">
                        <a:lumMod val="50000"/>
                      </a:schemeClr>
                    </a:solidFill>
                  </a:tcPr>
                </a:tc>
                <a:extLst>
                  <a:ext uri="{0D108BD9-81ED-4DB2-BD59-A6C34878D82A}">
                    <a16:rowId xmlns:a16="http://schemas.microsoft.com/office/drawing/2014/main" val="2028175581"/>
                  </a:ext>
                </a:extLst>
              </a:tr>
              <a:tr h="930450">
                <a:tc>
                  <a:txBody>
                    <a:bodyPr/>
                    <a:lstStyle/>
                    <a:p>
                      <a:pPr algn="l" fontAlgn="ctr"/>
                      <a:r>
                        <a:rPr lang="en-US" sz="1100" b="0" i="0" u="none" strike="noStrike" dirty="0">
                          <a:solidFill>
                            <a:srgbClr val="000000"/>
                          </a:solidFill>
                          <a:effectLst/>
                          <a:latin typeface="Century Gothic" panose="020B0502020202020204" pitchFamily="34" charset="0"/>
                        </a:rPr>
                        <a:t>Define Social Media Strategy</a:t>
                      </a: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en-US" sz="1100" u="none" strike="noStrike" dirty="0">
                          <a:effectLst/>
                          <a:latin typeface="Century Gothic" panose="020B0502020202020204" pitchFamily="34" charset="0"/>
                        </a:rPr>
                        <a:t>On Hold</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lumMod val="75000"/>
                      </a:schemeClr>
                    </a:solidFill>
                  </a:tcPr>
                </a:tc>
                <a:extLst>
                  <a:ext uri="{0D108BD9-81ED-4DB2-BD59-A6C34878D82A}">
                    <a16:rowId xmlns:a16="http://schemas.microsoft.com/office/drawing/2014/main" val="3164627573"/>
                  </a:ext>
                </a:extLst>
              </a:tr>
              <a:tr h="930450">
                <a:tc>
                  <a:txBody>
                    <a:bodyPr/>
                    <a:lstStyle/>
                    <a:p>
                      <a:pPr algn="l" fontAlgn="ctr"/>
                      <a:r>
                        <a:rPr lang="en-US" sz="1100" b="0" i="0" u="none" strike="noStrike" dirty="0">
                          <a:solidFill>
                            <a:srgbClr val="000000"/>
                          </a:solidFill>
                          <a:effectLst/>
                          <a:latin typeface="Century Gothic" panose="020B0502020202020204" pitchFamily="34" charset="0"/>
                        </a:rPr>
                        <a:t>Schedule Social Media Posts</a:t>
                      </a: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en-US" sz="1100" u="none" strike="noStrike" dirty="0">
                          <a:effectLst/>
                          <a:latin typeface="Century Gothic" panose="020B0502020202020204" pitchFamily="34" charset="0"/>
                        </a:rPr>
                        <a:t>In Progress</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2D050"/>
                    </a:solidFill>
                  </a:tcPr>
                </a:tc>
                <a:extLst>
                  <a:ext uri="{0D108BD9-81ED-4DB2-BD59-A6C34878D82A}">
                    <a16:rowId xmlns:a16="http://schemas.microsoft.com/office/drawing/2014/main" val="3053290328"/>
                  </a:ext>
                </a:extLst>
              </a:tr>
            </a:tbl>
          </a:graphicData>
        </a:graphic>
      </p:graphicFrame>
    </p:spTree>
    <p:extLst>
      <p:ext uri="{BB962C8B-B14F-4D97-AF65-F5344CB8AC3E}">
        <p14:creationId xmlns:p14="http://schemas.microsoft.com/office/powerpoint/2010/main" val="3261489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7">
            <a:extLst>
              <a:ext uri="{FF2B5EF4-FFF2-40B4-BE49-F238E27FC236}">
                <a16:creationId xmlns:a16="http://schemas.microsoft.com/office/drawing/2014/main" id="{C5C9822A-2673-EF4B-83F8-7225B1732D23}"/>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0" name="Parallelogram 39">
            <a:extLst>
              <a:ext uri="{FF2B5EF4-FFF2-40B4-BE49-F238E27FC236}">
                <a16:creationId xmlns:a16="http://schemas.microsoft.com/office/drawing/2014/main" id="{CEEE06DA-2C33-C84F-940E-6D7DB4C078C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381A0FB2-B8D0-CA42-B368-F7E708F385C5}"/>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PRODUCT RELEASE</a:t>
            </a:r>
          </a:p>
        </p:txBody>
      </p:sp>
      <p:sp>
        <p:nvSpPr>
          <p:cNvPr id="42" name="TextBox 41">
            <a:extLst>
              <a:ext uri="{FF2B5EF4-FFF2-40B4-BE49-F238E27FC236}">
                <a16:creationId xmlns:a16="http://schemas.microsoft.com/office/drawing/2014/main" id="{2D07810B-0673-4E95-91B2-06B8BC60A615}"/>
              </a:ext>
            </a:extLst>
          </p:cNvPr>
          <p:cNvSpPr txBox="1"/>
          <p:nvPr/>
        </p:nvSpPr>
        <p:spPr>
          <a:xfrm>
            <a:off x="367747" y="209758"/>
            <a:ext cx="3267241"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5. PRODUCT RELEASE</a:t>
            </a:r>
          </a:p>
        </p:txBody>
      </p:sp>
      <p:graphicFrame>
        <p:nvGraphicFramePr>
          <p:cNvPr id="43" name="Table 42">
            <a:extLst>
              <a:ext uri="{FF2B5EF4-FFF2-40B4-BE49-F238E27FC236}">
                <a16:creationId xmlns:a16="http://schemas.microsoft.com/office/drawing/2014/main" id="{E9FC4BA3-2785-4209-8765-A5C23CBD1532}"/>
              </a:ext>
            </a:extLst>
          </p:cNvPr>
          <p:cNvGraphicFramePr>
            <a:graphicFrameLocks noGrp="1"/>
          </p:cNvGraphicFramePr>
          <p:nvPr>
            <p:extLst>
              <p:ext uri="{D42A27DB-BD31-4B8C-83A1-F6EECF244321}">
                <p14:modId xmlns:p14="http://schemas.microsoft.com/office/powerpoint/2010/main" val="2294469787"/>
              </p:ext>
            </p:extLst>
          </p:nvPr>
        </p:nvGraphicFramePr>
        <p:xfrm>
          <a:off x="472965" y="748861"/>
          <a:ext cx="10972800" cy="4179000"/>
        </p:xfrm>
        <a:graphic>
          <a:graphicData uri="http://schemas.openxmlformats.org/drawingml/2006/table">
            <a:tbl>
              <a:tblPr>
                <a:tableStyleId>{5C22544A-7EE6-4342-B048-85BDC9FD1C3A}</a:tableStyleId>
              </a:tblPr>
              <a:tblGrid>
                <a:gridCol w="2286000">
                  <a:extLst>
                    <a:ext uri="{9D8B030D-6E8A-4147-A177-3AD203B41FA5}">
                      <a16:colId xmlns:a16="http://schemas.microsoft.com/office/drawing/2014/main" val="753917027"/>
                    </a:ext>
                  </a:extLst>
                </a:gridCol>
                <a:gridCol w="7315200">
                  <a:extLst>
                    <a:ext uri="{9D8B030D-6E8A-4147-A177-3AD203B41FA5}">
                      <a16:colId xmlns:a16="http://schemas.microsoft.com/office/drawing/2014/main" val="3513882728"/>
                    </a:ext>
                  </a:extLst>
                </a:gridCol>
                <a:gridCol w="1371600">
                  <a:extLst>
                    <a:ext uri="{9D8B030D-6E8A-4147-A177-3AD203B41FA5}">
                      <a16:colId xmlns:a16="http://schemas.microsoft.com/office/drawing/2014/main" val="463280040"/>
                    </a:ext>
                  </a:extLst>
                </a:gridCol>
              </a:tblGrid>
              <a:tr h="457200">
                <a:tc>
                  <a:txBody>
                    <a:bodyPr/>
                    <a:lstStyle/>
                    <a:p>
                      <a:pPr algn="l" fontAlgn="ctr"/>
                      <a:r>
                        <a:rPr lang="en-US" sz="1050" b="1" i="0" u="none" strike="noStrike" dirty="0">
                          <a:solidFill>
                            <a:schemeClr val="bg1"/>
                          </a:solidFill>
                          <a:effectLst/>
                          <a:latin typeface="Century Gothic" panose="020B0502020202020204" pitchFamily="34" charset="0"/>
                        </a:rPr>
                        <a:t>TASK NAME</a:t>
                      </a:r>
                    </a:p>
                  </a:txBody>
                  <a:tcPr marL="85725" marR="9525" marT="9525" marB="0" anchor="ctr">
                    <a:solidFill>
                      <a:schemeClr val="tx2">
                        <a:lumMod val="50000"/>
                      </a:schemeClr>
                    </a:solidFill>
                  </a:tcPr>
                </a:tc>
                <a:tc>
                  <a:txBody>
                    <a:bodyPr/>
                    <a:lstStyle/>
                    <a:p>
                      <a:pPr algn="l" fontAlgn="ctr"/>
                      <a:r>
                        <a:rPr lang="en-US" sz="1050" b="1" i="0" u="none" strike="noStrike" dirty="0">
                          <a:solidFill>
                            <a:schemeClr val="bg1"/>
                          </a:solidFill>
                          <a:effectLst/>
                          <a:latin typeface="Century Gothic" panose="020B0502020202020204" pitchFamily="34" charset="0"/>
                        </a:rPr>
                        <a:t>DESCRIPTION</a:t>
                      </a:r>
                    </a:p>
                  </a:txBody>
                  <a:tcPr marL="85725" marR="9525" marT="9525" marB="0" anchor="ctr">
                    <a:solidFill>
                      <a:schemeClr val="tx2">
                        <a:lumMod val="50000"/>
                      </a:schemeClr>
                    </a:solidFill>
                  </a:tcPr>
                </a:tc>
                <a:tc>
                  <a:txBody>
                    <a:bodyPr/>
                    <a:lstStyle/>
                    <a:p>
                      <a:pPr algn="l" fontAlgn="ctr"/>
                      <a:r>
                        <a:rPr lang="en-US" sz="1050" b="1" i="0" u="none" strike="noStrike" dirty="0">
                          <a:solidFill>
                            <a:schemeClr val="bg1"/>
                          </a:solidFill>
                          <a:effectLst/>
                          <a:latin typeface="Century Gothic" panose="020B0502020202020204" pitchFamily="34" charset="0"/>
                        </a:rPr>
                        <a:t>STATUS</a:t>
                      </a:r>
                    </a:p>
                  </a:txBody>
                  <a:tcPr marL="85725" marR="9525" marT="9525" marB="0" anchor="ctr">
                    <a:solidFill>
                      <a:schemeClr val="tx2">
                        <a:lumMod val="50000"/>
                      </a:schemeClr>
                    </a:solidFill>
                  </a:tcPr>
                </a:tc>
                <a:extLst>
                  <a:ext uri="{0D108BD9-81ED-4DB2-BD59-A6C34878D82A}">
                    <a16:rowId xmlns:a16="http://schemas.microsoft.com/office/drawing/2014/main" val="2028175581"/>
                  </a:ext>
                </a:extLst>
              </a:tr>
              <a:tr h="930450">
                <a:tc>
                  <a:txBody>
                    <a:bodyPr/>
                    <a:lstStyle/>
                    <a:p>
                      <a:pPr algn="l" fontAlgn="ctr"/>
                      <a:r>
                        <a:rPr lang="en-US" sz="1100" b="0" i="0" u="none" strike="noStrike" dirty="0">
                          <a:solidFill>
                            <a:srgbClr val="000000"/>
                          </a:solidFill>
                          <a:effectLst/>
                          <a:latin typeface="Century Gothic" panose="020B0502020202020204" pitchFamily="34" charset="0"/>
                        </a:rPr>
                        <a:t>Alpha Release</a:t>
                      </a: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en-US" sz="1100" u="none" strike="noStrike" dirty="0">
                          <a:effectLst/>
                          <a:latin typeface="Century Gothic" panose="020B0502020202020204" pitchFamily="34" charset="0"/>
                        </a:rPr>
                        <a:t>In Progress</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2D050"/>
                    </a:solidFill>
                  </a:tcPr>
                </a:tc>
                <a:extLst>
                  <a:ext uri="{0D108BD9-81ED-4DB2-BD59-A6C34878D82A}">
                    <a16:rowId xmlns:a16="http://schemas.microsoft.com/office/drawing/2014/main" val="3164627573"/>
                  </a:ext>
                </a:extLst>
              </a:tr>
              <a:tr h="930450">
                <a:tc>
                  <a:txBody>
                    <a:bodyPr/>
                    <a:lstStyle/>
                    <a:p>
                      <a:pPr algn="l" fontAlgn="ctr"/>
                      <a:r>
                        <a:rPr lang="en-US" sz="1100" u="none" strike="noStrike" dirty="0">
                          <a:effectLst/>
                          <a:latin typeface="Century Gothic" panose="020B0502020202020204" pitchFamily="34" charset="0"/>
                        </a:rPr>
                        <a:t>Beta Release</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en-US" sz="1100" u="none" strike="noStrike" dirty="0">
                          <a:effectLst/>
                          <a:latin typeface="Century Gothic" panose="020B0502020202020204" pitchFamily="34" charset="0"/>
                        </a:rPr>
                        <a:t>In Progress</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2D050"/>
                    </a:solidFill>
                  </a:tcPr>
                </a:tc>
                <a:extLst>
                  <a:ext uri="{0D108BD9-81ED-4DB2-BD59-A6C34878D82A}">
                    <a16:rowId xmlns:a16="http://schemas.microsoft.com/office/drawing/2014/main" val="3053290328"/>
                  </a:ext>
                </a:extLst>
              </a:tr>
              <a:tr h="930450">
                <a:tc>
                  <a:txBody>
                    <a:bodyPr/>
                    <a:lstStyle/>
                    <a:p>
                      <a:pPr algn="l" fontAlgn="ctr"/>
                      <a:r>
                        <a:rPr lang="en-US" sz="1100" u="none" strike="noStrike" dirty="0">
                          <a:effectLst/>
                          <a:latin typeface="Century Gothic" panose="020B0502020202020204" pitchFamily="34" charset="0"/>
                        </a:rPr>
                        <a:t>V1 General Availability</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en-US" sz="1100" u="none" strike="noStrike" dirty="0">
                          <a:effectLst/>
                          <a:latin typeface="Century Gothic" panose="020B0502020202020204" pitchFamily="34" charset="0"/>
                        </a:rPr>
                        <a:t>On Hold</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lumMod val="75000"/>
                      </a:schemeClr>
                    </a:solidFill>
                  </a:tcPr>
                </a:tc>
                <a:extLst>
                  <a:ext uri="{0D108BD9-81ED-4DB2-BD59-A6C34878D82A}">
                    <a16:rowId xmlns:a16="http://schemas.microsoft.com/office/drawing/2014/main" val="1486483173"/>
                  </a:ext>
                </a:extLst>
              </a:tr>
              <a:tr h="930450">
                <a:tc>
                  <a:txBody>
                    <a:bodyPr/>
                    <a:lstStyle/>
                    <a:p>
                      <a:pPr algn="l" fontAlgn="ctr"/>
                      <a:r>
                        <a:rPr lang="en-US" sz="1100" u="none" strike="noStrike" dirty="0">
                          <a:effectLst/>
                          <a:latin typeface="Century Gothic" panose="020B0502020202020204" pitchFamily="34" charset="0"/>
                        </a:rPr>
                        <a:t>R2 Press Event</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en-US" sz="1100" u="none" strike="noStrike" dirty="0">
                          <a:effectLst/>
                          <a:latin typeface="Century Gothic" panose="020B0502020202020204" pitchFamily="34" charset="0"/>
                        </a:rPr>
                        <a:t>Overdue</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accent4"/>
                    </a:solidFill>
                  </a:tcPr>
                </a:tc>
                <a:extLst>
                  <a:ext uri="{0D108BD9-81ED-4DB2-BD59-A6C34878D82A}">
                    <a16:rowId xmlns:a16="http://schemas.microsoft.com/office/drawing/2014/main" val="4129017626"/>
                  </a:ext>
                </a:extLst>
              </a:tr>
            </a:tbl>
          </a:graphicData>
        </a:graphic>
      </p:graphicFrame>
    </p:spTree>
    <p:extLst>
      <p:ext uri="{BB962C8B-B14F-4D97-AF65-F5344CB8AC3E}">
        <p14:creationId xmlns:p14="http://schemas.microsoft.com/office/powerpoint/2010/main" val="57605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V_IC-Product-Launch-PowerPoint-Checklist-Template_PowerPoint" id="{674D75A1-9A0C-E044-9F33-E32822C1186B}" vid="{9786E6DE-DAF2-5941-9DB0-AE136493013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IC-Product-Launch-PowerPoint-Checklist-Template_PowerPoint</Template>
  <TotalTime>0</TotalTime>
  <Words>293</Words>
  <Application>Microsoft Office PowerPoint</Application>
  <PresentationFormat>Widescreen</PresentationFormat>
  <Paragraphs>102</Paragraphs>
  <Slides>8</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Alexandra Ragazhinskaya</cp:lastModifiedBy>
  <cp:revision>1</cp:revision>
  <dcterms:created xsi:type="dcterms:W3CDTF">2021-10-28T17:12:22Z</dcterms:created>
  <dcterms:modified xsi:type="dcterms:W3CDTF">2021-10-28T17:13:14Z</dcterms:modified>
</cp:coreProperties>
</file>