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44"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E4EF"/>
    <a:srgbClr val="EAEEF3"/>
    <a:srgbClr val="F8F9FB"/>
    <a:srgbClr val="F7F9FB"/>
    <a:srgbClr val="595959"/>
    <a:srgbClr val="FFF2BC"/>
    <a:srgbClr val="FFE4B3"/>
    <a:srgbClr val="FFD371"/>
    <a:srgbClr val="F8A045"/>
    <a:srgbClr val="FFCC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3" autoAdjust="0"/>
    <p:restoredTop sz="86447"/>
  </p:normalViewPr>
  <p:slideViewPr>
    <p:cSldViewPr snapToGrid="0" snapToObjects="1">
      <p:cViewPr>
        <p:scale>
          <a:sx n="165" d="100"/>
          <a:sy n="165" d="100"/>
        </p:scale>
        <p:origin x="136" y="5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10/31/2021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10/31/2021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10/31/2021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bit.ly/3CyTOGh"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lumMod val="75000"/>
              </a:schemeClr>
            </a:gs>
            <a:gs pos="100000">
              <a:schemeClr val="bg1">
                <a:lumMod val="95000"/>
              </a:schemeClr>
            </a:gs>
          </a:gsLst>
          <a:lin ang="5400000" scaled="1"/>
        </a:gradFill>
        <a:effectLst/>
      </p:bgPr>
    </p:bg>
    <p:spTree>
      <p:nvGrpSpPr>
        <p:cNvPr id="1" name=""/>
        <p:cNvGrpSpPr/>
        <p:nvPr/>
      </p:nvGrpSpPr>
      <p:grpSpPr>
        <a:xfrm>
          <a:off x="0" y="0"/>
          <a:ext cx="0" cy="0"/>
          <a:chOff x="0" y="0"/>
          <a:chExt cx="0" cy="0"/>
        </a:xfrm>
      </p:grpSpPr>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BRAND PYRAMID</a:t>
            </a:r>
            <a:endParaRPr lang="en-US" dirty="0">
              <a:solidFill>
                <a:schemeClr val="bg1"/>
              </a:solidFill>
              <a:latin typeface="Century Gothic" panose="020B0502020202020204" pitchFamily="34" charset="0"/>
              <a:ea typeface="Arial" charset="0"/>
              <a:cs typeface="Arial" charset="0"/>
            </a:endParaRPr>
          </a:p>
        </p:txBody>
      </p:sp>
      <p:sp>
        <p:nvSpPr>
          <p:cNvPr id="70" name="TextBox 69">
            <a:extLst>
              <a:ext uri="{FF2B5EF4-FFF2-40B4-BE49-F238E27FC236}">
                <a16:creationId xmlns:a16="http://schemas.microsoft.com/office/drawing/2014/main" id="{02AB9DFE-9123-324F-A280-6254B24E4D7E}"/>
              </a:ext>
            </a:extLst>
          </p:cNvPr>
          <p:cNvSpPr txBox="1"/>
          <p:nvPr/>
        </p:nvSpPr>
        <p:spPr>
          <a:xfrm>
            <a:off x="2313747" y="683537"/>
            <a:ext cx="1996059" cy="276999"/>
          </a:xfrm>
          <a:prstGeom prst="rect">
            <a:avLst/>
          </a:prstGeom>
          <a:noFill/>
        </p:spPr>
        <p:txBody>
          <a:bodyPr wrap="none" tIns="0" bIns="0" rtlCol="0" anchor="b" anchorCtr="0">
            <a:spAutoFit/>
          </a:bodyPr>
          <a:lstStyle/>
          <a:p>
            <a:r>
              <a:rPr lang="en-US" dirty="0">
                <a:solidFill>
                  <a:schemeClr val="tx1">
                    <a:lumMod val="75000"/>
                    <a:lumOff val="25000"/>
                  </a:schemeClr>
                </a:solidFill>
                <a:latin typeface="Century Gothic" panose="020B0502020202020204" pitchFamily="34" charset="0"/>
              </a:rPr>
              <a:t>BRAND ESSENCE</a:t>
            </a:r>
          </a:p>
        </p:txBody>
      </p:sp>
      <p:sp>
        <p:nvSpPr>
          <p:cNvPr id="72" name="TextBox 71">
            <a:extLst>
              <a:ext uri="{FF2B5EF4-FFF2-40B4-BE49-F238E27FC236}">
                <a16:creationId xmlns:a16="http://schemas.microsoft.com/office/drawing/2014/main" id="{B3683E80-861E-DC4D-81CA-F548757DF224}"/>
              </a:ext>
            </a:extLst>
          </p:cNvPr>
          <p:cNvSpPr txBox="1"/>
          <p:nvPr/>
        </p:nvSpPr>
        <p:spPr>
          <a:xfrm>
            <a:off x="2853872" y="1824453"/>
            <a:ext cx="3406702" cy="276999"/>
          </a:xfrm>
          <a:prstGeom prst="rect">
            <a:avLst/>
          </a:prstGeom>
          <a:noFill/>
        </p:spPr>
        <p:txBody>
          <a:bodyPr wrap="none" tIns="0" bIns="0" rtlCol="0" anchor="b" anchorCtr="0">
            <a:spAutoFit/>
          </a:bodyPr>
          <a:lstStyle/>
          <a:p>
            <a:r>
              <a:rPr lang="en-US" dirty="0">
                <a:solidFill>
                  <a:schemeClr val="tx1">
                    <a:lumMod val="75000"/>
                    <a:lumOff val="25000"/>
                  </a:schemeClr>
                </a:solidFill>
                <a:latin typeface="Century Gothic" panose="020B0502020202020204" pitchFamily="34" charset="0"/>
              </a:rPr>
              <a:t>BRAND / PRODUCT PERSONA</a:t>
            </a:r>
          </a:p>
        </p:txBody>
      </p:sp>
      <p:sp>
        <p:nvSpPr>
          <p:cNvPr id="74" name="TextBox 73">
            <a:extLst>
              <a:ext uri="{FF2B5EF4-FFF2-40B4-BE49-F238E27FC236}">
                <a16:creationId xmlns:a16="http://schemas.microsoft.com/office/drawing/2014/main" id="{68AE65BC-D42C-4D4C-B86D-ECA910F3884E}"/>
              </a:ext>
            </a:extLst>
          </p:cNvPr>
          <p:cNvSpPr txBox="1"/>
          <p:nvPr/>
        </p:nvSpPr>
        <p:spPr>
          <a:xfrm>
            <a:off x="3983583" y="4107131"/>
            <a:ext cx="2601994" cy="276999"/>
          </a:xfrm>
          <a:prstGeom prst="rect">
            <a:avLst/>
          </a:prstGeom>
          <a:noFill/>
        </p:spPr>
        <p:txBody>
          <a:bodyPr wrap="none" tIns="0" bIns="0" rtlCol="0" anchor="b" anchorCtr="0">
            <a:spAutoFit/>
          </a:bodyPr>
          <a:lstStyle/>
          <a:p>
            <a:r>
              <a:rPr lang="en-US" dirty="0">
                <a:solidFill>
                  <a:schemeClr val="tx1">
                    <a:lumMod val="75000"/>
                    <a:lumOff val="25000"/>
                  </a:schemeClr>
                </a:solidFill>
                <a:latin typeface="Century Gothic" panose="020B0502020202020204" pitchFamily="34" charset="0"/>
              </a:rPr>
              <a:t>FUNCTIONAL BENEFITS</a:t>
            </a:r>
          </a:p>
        </p:txBody>
      </p:sp>
      <p:sp>
        <p:nvSpPr>
          <p:cNvPr id="76" name="TextBox 75">
            <a:extLst>
              <a:ext uri="{FF2B5EF4-FFF2-40B4-BE49-F238E27FC236}">
                <a16:creationId xmlns:a16="http://schemas.microsoft.com/office/drawing/2014/main" id="{F1F5E8E6-21C2-EA49-BC67-AD3537CFF8C6}"/>
              </a:ext>
            </a:extLst>
          </p:cNvPr>
          <p:cNvSpPr txBox="1"/>
          <p:nvPr/>
        </p:nvSpPr>
        <p:spPr>
          <a:xfrm>
            <a:off x="4537731" y="5242285"/>
            <a:ext cx="4188967" cy="276999"/>
          </a:xfrm>
          <a:prstGeom prst="rect">
            <a:avLst/>
          </a:prstGeom>
          <a:noFill/>
        </p:spPr>
        <p:txBody>
          <a:bodyPr wrap="none" tIns="0" bIns="0" rtlCol="0" anchor="b" anchorCtr="0">
            <a:spAutoFit/>
          </a:bodyPr>
          <a:lstStyle/>
          <a:p>
            <a:r>
              <a:rPr lang="en-US" dirty="0">
                <a:solidFill>
                  <a:schemeClr val="tx1">
                    <a:lumMod val="75000"/>
                    <a:lumOff val="25000"/>
                  </a:schemeClr>
                </a:solidFill>
                <a:latin typeface="Century Gothic" panose="020B0502020202020204" pitchFamily="34" charset="0"/>
              </a:rPr>
              <a:t>PRODUCT ATTRIBUTES AND FEATURES</a:t>
            </a:r>
          </a:p>
        </p:txBody>
      </p:sp>
      <p:sp>
        <p:nvSpPr>
          <p:cNvPr id="78" name="TextBox 77">
            <a:extLst>
              <a:ext uri="{FF2B5EF4-FFF2-40B4-BE49-F238E27FC236}">
                <a16:creationId xmlns:a16="http://schemas.microsoft.com/office/drawing/2014/main" id="{A5FB7251-4352-9B44-B824-B240AB891AB0}"/>
              </a:ext>
            </a:extLst>
          </p:cNvPr>
          <p:cNvSpPr txBox="1"/>
          <p:nvPr/>
        </p:nvSpPr>
        <p:spPr>
          <a:xfrm>
            <a:off x="3419981" y="2971600"/>
            <a:ext cx="2515432" cy="276999"/>
          </a:xfrm>
          <a:prstGeom prst="rect">
            <a:avLst/>
          </a:prstGeom>
          <a:noFill/>
        </p:spPr>
        <p:txBody>
          <a:bodyPr wrap="none" tIns="0" bIns="0" rtlCol="0" anchor="b" anchorCtr="0">
            <a:spAutoFit/>
          </a:bodyPr>
          <a:lstStyle/>
          <a:p>
            <a:r>
              <a:rPr lang="en-US" dirty="0">
                <a:solidFill>
                  <a:schemeClr val="tx1">
                    <a:lumMod val="75000"/>
                    <a:lumOff val="25000"/>
                  </a:schemeClr>
                </a:solidFill>
                <a:latin typeface="Century Gothic" panose="020B0502020202020204" pitchFamily="34" charset="0"/>
              </a:rPr>
              <a:t>EMOTIONAL BENEFITS</a:t>
            </a:r>
          </a:p>
        </p:txBody>
      </p:sp>
      <p:pic>
        <p:nvPicPr>
          <p:cNvPr id="42" name="Picture 41">
            <a:hlinkClick r:id="rId2"/>
            <a:extLst>
              <a:ext uri="{FF2B5EF4-FFF2-40B4-BE49-F238E27FC236}">
                <a16:creationId xmlns:a16="http://schemas.microsoft.com/office/drawing/2014/main" id="{378E60EF-E6D6-664E-8132-5E979166CD79}"/>
              </a:ext>
            </a:extLst>
          </p:cNvPr>
          <p:cNvPicPr>
            <a:picLocks noChangeAspect="1"/>
          </p:cNvPicPr>
          <p:nvPr/>
        </p:nvPicPr>
        <p:blipFill>
          <a:blip r:embed="rId3"/>
          <a:srcRect/>
          <a:stretch/>
        </p:blipFill>
        <p:spPr>
          <a:xfrm>
            <a:off x="8781999" y="204731"/>
            <a:ext cx="3111500" cy="431800"/>
          </a:xfrm>
          <a:prstGeom prst="rect">
            <a:avLst/>
          </a:prstGeom>
        </p:spPr>
      </p:pic>
      <p:sp>
        <p:nvSpPr>
          <p:cNvPr id="43" name="TextBox 42">
            <a:extLst>
              <a:ext uri="{FF2B5EF4-FFF2-40B4-BE49-F238E27FC236}">
                <a16:creationId xmlns:a16="http://schemas.microsoft.com/office/drawing/2014/main" id="{65679194-3288-A346-8AF0-92552306F87D}"/>
              </a:ext>
            </a:extLst>
          </p:cNvPr>
          <p:cNvSpPr txBox="1"/>
          <p:nvPr/>
        </p:nvSpPr>
        <p:spPr>
          <a:xfrm>
            <a:off x="300446" y="206555"/>
            <a:ext cx="7338841" cy="430887"/>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BRAND PYRAMID – CORPORATE STYLE</a:t>
            </a:r>
          </a:p>
        </p:txBody>
      </p:sp>
      <p:sp>
        <p:nvSpPr>
          <p:cNvPr id="16" name="Graphic 2">
            <a:extLst>
              <a:ext uri="{FF2B5EF4-FFF2-40B4-BE49-F238E27FC236}">
                <a16:creationId xmlns:a16="http://schemas.microsoft.com/office/drawing/2014/main" id="{FC904D40-27C7-6F41-A1E4-26420AC89E9B}"/>
              </a:ext>
            </a:extLst>
          </p:cNvPr>
          <p:cNvSpPr/>
          <p:nvPr/>
        </p:nvSpPr>
        <p:spPr>
          <a:xfrm>
            <a:off x="-687874" y="5236705"/>
            <a:ext cx="5479758" cy="1116399"/>
          </a:xfrm>
          <a:custGeom>
            <a:avLst/>
            <a:gdLst>
              <a:gd name="connsiteX0" fmla="*/ 321088 w 3210972"/>
              <a:gd name="connsiteY0" fmla="*/ 0 h 654176"/>
              <a:gd name="connsiteX1" fmla="*/ 0 w 3210972"/>
              <a:gd name="connsiteY1" fmla="*/ 654177 h 654176"/>
              <a:gd name="connsiteX2" fmla="*/ 1605439 w 3210972"/>
              <a:gd name="connsiteY2" fmla="*/ 654177 h 654176"/>
              <a:gd name="connsiteX3" fmla="*/ 3210973 w 3210972"/>
              <a:gd name="connsiteY3" fmla="*/ 654177 h 654176"/>
              <a:gd name="connsiteX4" fmla="*/ 2889885 w 3210972"/>
              <a:gd name="connsiteY4" fmla="*/ 0 h 654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0972" h="654176">
                <a:moveTo>
                  <a:pt x="321088" y="0"/>
                </a:moveTo>
                <a:lnTo>
                  <a:pt x="0" y="654177"/>
                </a:lnTo>
                <a:lnTo>
                  <a:pt x="1605439" y="654177"/>
                </a:lnTo>
                <a:lnTo>
                  <a:pt x="3210973" y="654177"/>
                </a:lnTo>
                <a:lnTo>
                  <a:pt x="2889885" y="0"/>
                </a:lnTo>
                <a:close/>
              </a:path>
            </a:pathLst>
          </a:custGeom>
          <a:solidFill>
            <a:schemeClr val="tx2">
              <a:lumMod val="40000"/>
              <a:lumOff val="60000"/>
            </a:schemeClr>
          </a:solidFill>
          <a:ln w="9525" cap="flat">
            <a:noFill/>
            <a:prstDash val="solid"/>
            <a:miter/>
          </a:ln>
          <a:scene3d>
            <a:camera prst="orthographicFront"/>
            <a:lightRig rig="threePt" dir="t"/>
          </a:scene3d>
          <a:sp3d prstMaterial="matte"/>
        </p:spPr>
        <p:txBody>
          <a:bodyPr rtlCol="0" anchor="ctr"/>
          <a:lstStyle/>
          <a:p>
            <a:endParaRPr lang="en-US" dirty="0"/>
          </a:p>
        </p:txBody>
      </p:sp>
      <p:sp>
        <p:nvSpPr>
          <p:cNvPr id="17" name="Graphic 4">
            <a:extLst>
              <a:ext uri="{FF2B5EF4-FFF2-40B4-BE49-F238E27FC236}">
                <a16:creationId xmlns:a16="http://schemas.microsoft.com/office/drawing/2014/main" id="{F498F09A-92C1-4D47-8622-86B6D70D3162}"/>
              </a:ext>
            </a:extLst>
          </p:cNvPr>
          <p:cNvSpPr/>
          <p:nvPr/>
        </p:nvSpPr>
        <p:spPr>
          <a:xfrm>
            <a:off x="-139914" y="4094974"/>
            <a:ext cx="4383839" cy="1116399"/>
          </a:xfrm>
          <a:custGeom>
            <a:avLst/>
            <a:gdLst>
              <a:gd name="connsiteX0" fmla="*/ 0 w 2568797"/>
              <a:gd name="connsiteY0" fmla="*/ 654177 h 654176"/>
              <a:gd name="connsiteX1" fmla="*/ 2568797 w 2568797"/>
              <a:gd name="connsiteY1" fmla="*/ 654177 h 654176"/>
              <a:gd name="connsiteX2" fmla="*/ 2247709 w 2568797"/>
              <a:gd name="connsiteY2" fmla="*/ 0 h 654176"/>
              <a:gd name="connsiteX3" fmla="*/ 321088 w 2568797"/>
              <a:gd name="connsiteY3" fmla="*/ 0 h 654176"/>
            </a:gdLst>
            <a:ahLst/>
            <a:cxnLst>
              <a:cxn ang="0">
                <a:pos x="connsiteX0" y="connsiteY0"/>
              </a:cxn>
              <a:cxn ang="0">
                <a:pos x="connsiteX1" y="connsiteY1"/>
              </a:cxn>
              <a:cxn ang="0">
                <a:pos x="connsiteX2" y="connsiteY2"/>
              </a:cxn>
              <a:cxn ang="0">
                <a:pos x="connsiteX3" y="connsiteY3"/>
              </a:cxn>
            </a:cxnLst>
            <a:rect l="l" t="t" r="r" b="b"/>
            <a:pathLst>
              <a:path w="2568797" h="654176">
                <a:moveTo>
                  <a:pt x="0" y="654177"/>
                </a:moveTo>
                <a:lnTo>
                  <a:pt x="2568797" y="654177"/>
                </a:lnTo>
                <a:lnTo>
                  <a:pt x="2247709" y="0"/>
                </a:lnTo>
                <a:lnTo>
                  <a:pt x="321088" y="0"/>
                </a:lnTo>
                <a:close/>
              </a:path>
            </a:pathLst>
          </a:custGeom>
          <a:solidFill>
            <a:schemeClr val="tx2">
              <a:lumMod val="20000"/>
              <a:lumOff val="80000"/>
            </a:schemeClr>
          </a:solidFill>
          <a:ln w="9525" cap="flat">
            <a:noFill/>
            <a:prstDash val="solid"/>
            <a:miter/>
          </a:ln>
          <a:scene3d>
            <a:camera prst="orthographicFront"/>
            <a:lightRig rig="threePt" dir="t"/>
          </a:scene3d>
          <a:sp3d prstMaterial="matte"/>
        </p:spPr>
        <p:txBody>
          <a:bodyPr rtlCol="0" anchor="ctr"/>
          <a:lstStyle/>
          <a:p>
            <a:endParaRPr lang="en-US" dirty="0"/>
          </a:p>
        </p:txBody>
      </p:sp>
      <p:sp>
        <p:nvSpPr>
          <p:cNvPr id="18" name="Graphic 8">
            <a:extLst>
              <a:ext uri="{FF2B5EF4-FFF2-40B4-BE49-F238E27FC236}">
                <a16:creationId xmlns:a16="http://schemas.microsoft.com/office/drawing/2014/main" id="{E4244387-EE3D-F449-A876-8CE91583AD36}"/>
              </a:ext>
            </a:extLst>
          </p:cNvPr>
          <p:cNvSpPr/>
          <p:nvPr/>
        </p:nvSpPr>
        <p:spPr>
          <a:xfrm>
            <a:off x="408045" y="2953243"/>
            <a:ext cx="3287920" cy="1116399"/>
          </a:xfrm>
          <a:custGeom>
            <a:avLst/>
            <a:gdLst>
              <a:gd name="connsiteX0" fmla="*/ 160591 w 1926621"/>
              <a:gd name="connsiteY0" fmla="*/ 327088 h 654176"/>
              <a:gd name="connsiteX1" fmla="*/ 0 w 1926621"/>
              <a:gd name="connsiteY1" fmla="*/ 654177 h 654176"/>
              <a:gd name="connsiteX2" fmla="*/ 1926622 w 1926621"/>
              <a:gd name="connsiteY2" fmla="*/ 654177 h 654176"/>
              <a:gd name="connsiteX3" fmla="*/ 1766030 w 1926621"/>
              <a:gd name="connsiteY3" fmla="*/ 327088 h 654176"/>
              <a:gd name="connsiteX4" fmla="*/ 1605534 w 1926621"/>
              <a:gd name="connsiteY4" fmla="*/ 0 h 654176"/>
              <a:gd name="connsiteX5" fmla="*/ 321088 w 1926621"/>
              <a:gd name="connsiteY5" fmla="*/ 0 h 654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26621" h="654176">
                <a:moveTo>
                  <a:pt x="160591" y="327088"/>
                </a:moveTo>
                <a:lnTo>
                  <a:pt x="0" y="654177"/>
                </a:lnTo>
                <a:lnTo>
                  <a:pt x="1926622" y="654177"/>
                </a:lnTo>
                <a:lnTo>
                  <a:pt x="1766030" y="327088"/>
                </a:lnTo>
                <a:lnTo>
                  <a:pt x="1605534" y="0"/>
                </a:lnTo>
                <a:lnTo>
                  <a:pt x="321088" y="0"/>
                </a:lnTo>
                <a:close/>
              </a:path>
            </a:pathLst>
          </a:custGeom>
          <a:solidFill>
            <a:srgbClr val="DDE4EF"/>
          </a:solidFill>
          <a:ln w="9525" cap="flat">
            <a:noFill/>
            <a:prstDash val="solid"/>
            <a:miter/>
          </a:ln>
          <a:scene3d>
            <a:camera prst="orthographicFront"/>
            <a:lightRig rig="threePt" dir="t"/>
          </a:scene3d>
          <a:sp3d prstMaterial="matte"/>
        </p:spPr>
        <p:txBody>
          <a:bodyPr rtlCol="0" anchor="ctr"/>
          <a:lstStyle/>
          <a:p>
            <a:endParaRPr lang="en-US" dirty="0"/>
          </a:p>
        </p:txBody>
      </p:sp>
      <p:sp>
        <p:nvSpPr>
          <p:cNvPr id="19" name="Graphic 11">
            <a:extLst>
              <a:ext uri="{FF2B5EF4-FFF2-40B4-BE49-F238E27FC236}">
                <a16:creationId xmlns:a16="http://schemas.microsoft.com/office/drawing/2014/main" id="{A6E3CA21-AFFA-8B4C-B68B-DE25F968A491}"/>
              </a:ext>
            </a:extLst>
          </p:cNvPr>
          <p:cNvSpPr/>
          <p:nvPr/>
        </p:nvSpPr>
        <p:spPr>
          <a:xfrm>
            <a:off x="956005" y="1812067"/>
            <a:ext cx="2192001" cy="1116399"/>
          </a:xfrm>
          <a:custGeom>
            <a:avLst/>
            <a:gdLst>
              <a:gd name="connsiteX0" fmla="*/ 0 w 1284446"/>
              <a:gd name="connsiteY0" fmla="*/ 654177 h 654176"/>
              <a:gd name="connsiteX1" fmla="*/ 1284446 w 1284446"/>
              <a:gd name="connsiteY1" fmla="*/ 654177 h 654176"/>
              <a:gd name="connsiteX2" fmla="*/ 963263 w 1284446"/>
              <a:gd name="connsiteY2" fmla="*/ 0 h 654176"/>
              <a:gd name="connsiteX3" fmla="*/ 321088 w 1284446"/>
              <a:gd name="connsiteY3" fmla="*/ 0 h 654176"/>
            </a:gdLst>
            <a:ahLst/>
            <a:cxnLst>
              <a:cxn ang="0">
                <a:pos x="connsiteX0" y="connsiteY0"/>
              </a:cxn>
              <a:cxn ang="0">
                <a:pos x="connsiteX1" y="connsiteY1"/>
              </a:cxn>
              <a:cxn ang="0">
                <a:pos x="connsiteX2" y="connsiteY2"/>
              </a:cxn>
              <a:cxn ang="0">
                <a:pos x="connsiteX3" y="connsiteY3"/>
              </a:cxn>
            </a:cxnLst>
            <a:rect l="l" t="t" r="r" b="b"/>
            <a:pathLst>
              <a:path w="1284446" h="654176">
                <a:moveTo>
                  <a:pt x="0" y="654177"/>
                </a:moveTo>
                <a:lnTo>
                  <a:pt x="1284446" y="654177"/>
                </a:lnTo>
                <a:lnTo>
                  <a:pt x="963263" y="0"/>
                </a:lnTo>
                <a:lnTo>
                  <a:pt x="321088" y="0"/>
                </a:lnTo>
                <a:close/>
              </a:path>
            </a:pathLst>
          </a:custGeom>
          <a:solidFill>
            <a:srgbClr val="EAEEF3"/>
          </a:solidFill>
          <a:ln w="9525" cap="flat">
            <a:noFill/>
            <a:prstDash val="solid"/>
            <a:miter/>
          </a:ln>
          <a:scene3d>
            <a:camera prst="orthographicFront"/>
            <a:lightRig rig="threePt" dir="t"/>
          </a:scene3d>
          <a:sp3d prstMaterial="matte"/>
        </p:spPr>
        <p:txBody>
          <a:bodyPr rtlCol="0" anchor="ctr"/>
          <a:lstStyle/>
          <a:p>
            <a:endParaRPr lang="en-US" dirty="0"/>
          </a:p>
        </p:txBody>
      </p:sp>
      <p:sp>
        <p:nvSpPr>
          <p:cNvPr id="20" name="Graphic 14">
            <a:extLst>
              <a:ext uri="{FF2B5EF4-FFF2-40B4-BE49-F238E27FC236}">
                <a16:creationId xmlns:a16="http://schemas.microsoft.com/office/drawing/2014/main" id="{F605D922-4701-CA40-ABA4-533F5DC12997}"/>
              </a:ext>
            </a:extLst>
          </p:cNvPr>
          <p:cNvSpPr/>
          <p:nvPr/>
        </p:nvSpPr>
        <p:spPr>
          <a:xfrm>
            <a:off x="1504046" y="669781"/>
            <a:ext cx="1095919" cy="1116399"/>
          </a:xfrm>
          <a:custGeom>
            <a:avLst/>
            <a:gdLst>
              <a:gd name="connsiteX0" fmla="*/ 321088 w 642175"/>
              <a:gd name="connsiteY0" fmla="*/ 0 h 654176"/>
              <a:gd name="connsiteX1" fmla="*/ 0 w 642175"/>
              <a:gd name="connsiteY1" fmla="*/ 654177 h 654176"/>
              <a:gd name="connsiteX2" fmla="*/ 642175 w 642175"/>
              <a:gd name="connsiteY2" fmla="*/ 654177 h 654176"/>
            </a:gdLst>
            <a:ahLst/>
            <a:cxnLst>
              <a:cxn ang="0">
                <a:pos x="connsiteX0" y="connsiteY0"/>
              </a:cxn>
              <a:cxn ang="0">
                <a:pos x="connsiteX1" y="connsiteY1"/>
              </a:cxn>
              <a:cxn ang="0">
                <a:pos x="connsiteX2" y="connsiteY2"/>
              </a:cxn>
            </a:cxnLst>
            <a:rect l="l" t="t" r="r" b="b"/>
            <a:pathLst>
              <a:path w="642175" h="654176">
                <a:moveTo>
                  <a:pt x="321088" y="0"/>
                </a:moveTo>
                <a:lnTo>
                  <a:pt x="0" y="654177"/>
                </a:lnTo>
                <a:lnTo>
                  <a:pt x="642175" y="654177"/>
                </a:lnTo>
                <a:close/>
              </a:path>
            </a:pathLst>
          </a:custGeom>
          <a:solidFill>
            <a:srgbClr val="F8F9FB"/>
          </a:solidFill>
          <a:ln w="9525" cap="flat">
            <a:noFill/>
            <a:prstDash val="solid"/>
            <a:miter/>
          </a:ln>
          <a:scene3d>
            <a:camera prst="orthographicFront"/>
            <a:lightRig rig="threePt" dir="t"/>
          </a:scene3d>
          <a:sp3d prstMaterial="matte"/>
        </p:spPr>
        <p:txBody>
          <a:bodyPr rtlCol="0" anchor="ctr"/>
          <a:lstStyle/>
          <a:p>
            <a:endParaRPr lang="en-US" dirty="0"/>
          </a:p>
        </p:txBody>
      </p:sp>
      <p:sp>
        <p:nvSpPr>
          <p:cNvPr id="7" name="TextBox 6">
            <a:extLst>
              <a:ext uri="{FF2B5EF4-FFF2-40B4-BE49-F238E27FC236}">
                <a16:creationId xmlns:a16="http://schemas.microsoft.com/office/drawing/2014/main" id="{F6F92239-7FE5-4940-BC94-4EED49574C84}"/>
              </a:ext>
            </a:extLst>
          </p:cNvPr>
          <p:cNvSpPr txBox="1"/>
          <p:nvPr/>
        </p:nvSpPr>
        <p:spPr>
          <a:xfrm>
            <a:off x="2540760" y="2384983"/>
            <a:ext cx="457200" cy="457200"/>
          </a:xfrm>
          <a:prstGeom prst="rect">
            <a:avLst/>
          </a:prstGeom>
          <a:noFill/>
        </p:spPr>
        <p:txBody>
          <a:bodyPr wrap="none" rtlCol="0">
            <a:spAutoFit/>
          </a:bodyPr>
          <a:lstStyle/>
          <a:p>
            <a:pPr algn="ctr"/>
            <a:r>
              <a:rPr lang="en-US" sz="2200" b="1" dirty="0">
                <a:solidFill>
                  <a:schemeClr val="tx2"/>
                </a:solidFill>
                <a:latin typeface="Century Gothic" panose="020B0502020202020204" pitchFamily="34" charset="0"/>
              </a:rPr>
              <a:t>4</a:t>
            </a:r>
          </a:p>
        </p:txBody>
      </p:sp>
      <p:sp>
        <p:nvSpPr>
          <p:cNvPr id="62" name="TextBox 61">
            <a:extLst>
              <a:ext uri="{FF2B5EF4-FFF2-40B4-BE49-F238E27FC236}">
                <a16:creationId xmlns:a16="http://schemas.microsoft.com/office/drawing/2014/main" id="{8B289B7F-7683-DE4C-A8CE-FC28FB8CCC0B}"/>
              </a:ext>
            </a:extLst>
          </p:cNvPr>
          <p:cNvSpPr txBox="1"/>
          <p:nvPr/>
        </p:nvSpPr>
        <p:spPr>
          <a:xfrm>
            <a:off x="3105653" y="3526714"/>
            <a:ext cx="457200" cy="457200"/>
          </a:xfrm>
          <a:prstGeom prst="rect">
            <a:avLst/>
          </a:prstGeom>
          <a:noFill/>
        </p:spPr>
        <p:txBody>
          <a:bodyPr wrap="none" rtlCol="0">
            <a:spAutoFit/>
          </a:bodyPr>
          <a:lstStyle/>
          <a:p>
            <a:pPr algn="ctr"/>
            <a:r>
              <a:rPr lang="en-US" sz="2200" b="1" dirty="0">
                <a:solidFill>
                  <a:schemeClr val="tx2"/>
                </a:solidFill>
                <a:latin typeface="Century Gothic" panose="020B0502020202020204" pitchFamily="34" charset="0"/>
              </a:rPr>
              <a:t>3</a:t>
            </a:r>
          </a:p>
        </p:txBody>
      </p:sp>
      <p:sp>
        <p:nvSpPr>
          <p:cNvPr id="63" name="TextBox 62">
            <a:extLst>
              <a:ext uri="{FF2B5EF4-FFF2-40B4-BE49-F238E27FC236}">
                <a16:creationId xmlns:a16="http://schemas.microsoft.com/office/drawing/2014/main" id="{E6B77429-0C0A-2249-BC2F-5F8E46A24D75}"/>
              </a:ext>
            </a:extLst>
          </p:cNvPr>
          <p:cNvSpPr txBox="1"/>
          <p:nvPr/>
        </p:nvSpPr>
        <p:spPr>
          <a:xfrm>
            <a:off x="3631030" y="4668445"/>
            <a:ext cx="457200" cy="457200"/>
          </a:xfrm>
          <a:prstGeom prst="rect">
            <a:avLst/>
          </a:prstGeom>
          <a:noFill/>
        </p:spPr>
        <p:txBody>
          <a:bodyPr wrap="none" rtlCol="0">
            <a:spAutoFit/>
          </a:bodyPr>
          <a:lstStyle/>
          <a:p>
            <a:pPr algn="ctr"/>
            <a:r>
              <a:rPr lang="en-US" sz="2200" b="1" dirty="0">
                <a:solidFill>
                  <a:schemeClr val="tx2"/>
                </a:solidFill>
                <a:latin typeface="Century Gothic" panose="020B0502020202020204" pitchFamily="34" charset="0"/>
              </a:rPr>
              <a:t>2</a:t>
            </a:r>
          </a:p>
        </p:txBody>
      </p:sp>
      <p:sp>
        <p:nvSpPr>
          <p:cNvPr id="64" name="TextBox 63">
            <a:extLst>
              <a:ext uri="{FF2B5EF4-FFF2-40B4-BE49-F238E27FC236}">
                <a16:creationId xmlns:a16="http://schemas.microsoft.com/office/drawing/2014/main" id="{F7938FC2-0CF9-7943-9082-3FC1F0204E17}"/>
              </a:ext>
            </a:extLst>
          </p:cNvPr>
          <p:cNvSpPr txBox="1"/>
          <p:nvPr/>
        </p:nvSpPr>
        <p:spPr>
          <a:xfrm>
            <a:off x="4209115" y="5810176"/>
            <a:ext cx="457200" cy="457200"/>
          </a:xfrm>
          <a:prstGeom prst="rect">
            <a:avLst/>
          </a:prstGeom>
          <a:noFill/>
        </p:spPr>
        <p:txBody>
          <a:bodyPr wrap="none" rtlCol="0">
            <a:spAutoFit/>
          </a:bodyPr>
          <a:lstStyle/>
          <a:p>
            <a:pPr algn="ctr"/>
            <a:r>
              <a:rPr lang="en-US" sz="2200" b="1" dirty="0">
                <a:solidFill>
                  <a:schemeClr val="tx2"/>
                </a:solidFill>
                <a:latin typeface="Century Gothic" panose="020B0502020202020204" pitchFamily="34" charset="0"/>
              </a:rPr>
              <a:t>1</a:t>
            </a:r>
          </a:p>
        </p:txBody>
      </p:sp>
      <p:sp>
        <p:nvSpPr>
          <p:cNvPr id="58" name="TextBox 57">
            <a:extLst>
              <a:ext uri="{FF2B5EF4-FFF2-40B4-BE49-F238E27FC236}">
                <a16:creationId xmlns:a16="http://schemas.microsoft.com/office/drawing/2014/main" id="{0C002A11-29D8-FC48-A6B0-79B9A6C2635D}"/>
              </a:ext>
            </a:extLst>
          </p:cNvPr>
          <p:cNvSpPr txBox="1"/>
          <p:nvPr/>
        </p:nvSpPr>
        <p:spPr>
          <a:xfrm>
            <a:off x="2027995" y="1328980"/>
            <a:ext cx="457200" cy="457200"/>
          </a:xfrm>
          <a:prstGeom prst="rect">
            <a:avLst/>
          </a:prstGeom>
          <a:noFill/>
        </p:spPr>
        <p:txBody>
          <a:bodyPr wrap="none" rtlCol="0">
            <a:spAutoFit/>
          </a:bodyPr>
          <a:lstStyle/>
          <a:p>
            <a:pPr algn="ctr"/>
            <a:r>
              <a:rPr lang="en-US" sz="2200" b="1" dirty="0">
                <a:solidFill>
                  <a:schemeClr val="tx2"/>
                </a:solidFill>
                <a:latin typeface="Century Gothic" panose="020B0502020202020204" pitchFamily="34" charset="0"/>
              </a:rPr>
              <a:t>5</a:t>
            </a:r>
          </a:p>
        </p:txBody>
      </p:sp>
      <p:grpSp>
        <p:nvGrpSpPr>
          <p:cNvPr id="75" name="Group 74">
            <a:extLst>
              <a:ext uri="{FF2B5EF4-FFF2-40B4-BE49-F238E27FC236}">
                <a16:creationId xmlns:a16="http://schemas.microsoft.com/office/drawing/2014/main" id="{B5699C88-3CEE-4041-8447-5C82D8649916}"/>
              </a:ext>
            </a:extLst>
          </p:cNvPr>
          <p:cNvGrpSpPr/>
          <p:nvPr/>
        </p:nvGrpSpPr>
        <p:grpSpPr>
          <a:xfrm rot="1755221" flipH="1">
            <a:off x="-182642" y="111512"/>
            <a:ext cx="1679459" cy="6310803"/>
            <a:chOff x="49042" y="1436381"/>
            <a:chExt cx="4758733" cy="4906462"/>
          </a:xfrm>
          <a:scene3d>
            <a:camera prst="isometricOffAxis1Left"/>
            <a:lightRig rig="threePt" dir="t"/>
          </a:scene3d>
        </p:grpSpPr>
        <p:sp>
          <p:nvSpPr>
            <p:cNvPr id="84" name="Graphic 2">
              <a:extLst>
                <a:ext uri="{FF2B5EF4-FFF2-40B4-BE49-F238E27FC236}">
                  <a16:creationId xmlns:a16="http://schemas.microsoft.com/office/drawing/2014/main" id="{A6128B99-5AC3-6D4D-BDC6-5FF3076C4970}"/>
                </a:ext>
              </a:extLst>
            </p:cNvPr>
            <p:cNvSpPr/>
            <p:nvPr/>
          </p:nvSpPr>
          <p:spPr>
            <a:xfrm>
              <a:off x="49042" y="5373339"/>
              <a:ext cx="4758733" cy="969504"/>
            </a:xfrm>
            <a:custGeom>
              <a:avLst/>
              <a:gdLst>
                <a:gd name="connsiteX0" fmla="*/ 321088 w 3210972"/>
                <a:gd name="connsiteY0" fmla="*/ 0 h 654176"/>
                <a:gd name="connsiteX1" fmla="*/ 0 w 3210972"/>
                <a:gd name="connsiteY1" fmla="*/ 654177 h 654176"/>
                <a:gd name="connsiteX2" fmla="*/ 1605439 w 3210972"/>
                <a:gd name="connsiteY2" fmla="*/ 654177 h 654176"/>
                <a:gd name="connsiteX3" fmla="*/ 3210973 w 3210972"/>
                <a:gd name="connsiteY3" fmla="*/ 654177 h 654176"/>
                <a:gd name="connsiteX4" fmla="*/ 2889885 w 3210972"/>
                <a:gd name="connsiteY4" fmla="*/ 0 h 6541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10972" h="654176">
                  <a:moveTo>
                    <a:pt x="321088" y="0"/>
                  </a:moveTo>
                  <a:lnTo>
                    <a:pt x="0" y="654177"/>
                  </a:lnTo>
                  <a:lnTo>
                    <a:pt x="1605439" y="654177"/>
                  </a:lnTo>
                  <a:lnTo>
                    <a:pt x="3210973" y="654177"/>
                  </a:lnTo>
                  <a:lnTo>
                    <a:pt x="2889885" y="0"/>
                  </a:lnTo>
                  <a:close/>
                </a:path>
              </a:pathLst>
            </a:custGeom>
            <a:solidFill>
              <a:schemeClr val="tx2">
                <a:lumMod val="40000"/>
                <a:lumOff val="60000"/>
                <a:alpha val="80000"/>
              </a:schemeClr>
            </a:solidFill>
            <a:ln w="9525" cap="flat">
              <a:noFill/>
              <a:prstDash val="solid"/>
              <a:miter/>
            </a:ln>
            <a:sp3d prstMaterial="matte"/>
          </p:spPr>
          <p:txBody>
            <a:bodyPr rtlCol="0" anchor="ctr"/>
            <a:lstStyle/>
            <a:p>
              <a:endParaRPr lang="en-US" dirty="0"/>
            </a:p>
          </p:txBody>
        </p:sp>
        <p:sp>
          <p:nvSpPr>
            <p:cNvPr id="85" name="Graphic 4">
              <a:extLst>
                <a:ext uri="{FF2B5EF4-FFF2-40B4-BE49-F238E27FC236}">
                  <a16:creationId xmlns:a16="http://schemas.microsoft.com/office/drawing/2014/main" id="{3CC5050F-641F-C847-8B61-E1CE27096E09}"/>
                </a:ext>
              </a:extLst>
            </p:cNvPr>
            <p:cNvSpPr/>
            <p:nvPr/>
          </p:nvSpPr>
          <p:spPr>
            <a:xfrm>
              <a:off x="524902" y="4389099"/>
              <a:ext cx="3807015" cy="969504"/>
            </a:xfrm>
            <a:custGeom>
              <a:avLst/>
              <a:gdLst>
                <a:gd name="connsiteX0" fmla="*/ 0 w 2568797"/>
                <a:gd name="connsiteY0" fmla="*/ 654177 h 654176"/>
                <a:gd name="connsiteX1" fmla="*/ 2568797 w 2568797"/>
                <a:gd name="connsiteY1" fmla="*/ 654177 h 654176"/>
                <a:gd name="connsiteX2" fmla="*/ 2247709 w 2568797"/>
                <a:gd name="connsiteY2" fmla="*/ 0 h 654176"/>
                <a:gd name="connsiteX3" fmla="*/ 321088 w 2568797"/>
                <a:gd name="connsiteY3" fmla="*/ 0 h 654176"/>
              </a:gdLst>
              <a:ahLst/>
              <a:cxnLst>
                <a:cxn ang="0">
                  <a:pos x="connsiteX0" y="connsiteY0"/>
                </a:cxn>
                <a:cxn ang="0">
                  <a:pos x="connsiteX1" y="connsiteY1"/>
                </a:cxn>
                <a:cxn ang="0">
                  <a:pos x="connsiteX2" y="connsiteY2"/>
                </a:cxn>
                <a:cxn ang="0">
                  <a:pos x="connsiteX3" y="connsiteY3"/>
                </a:cxn>
              </a:cxnLst>
              <a:rect l="l" t="t" r="r" b="b"/>
              <a:pathLst>
                <a:path w="2568797" h="654176">
                  <a:moveTo>
                    <a:pt x="0" y="654177"/>
                  </a:moveTo>
                  <a:lnTo>
                    <a:pt x="2568797" y="654177"/>
                  </a:lnTo>
                  <a:lnTo>
                    <a:pt x="2247709" y="0"/>
                  </a:lnTo>
                  <a:lnTo>
                    <a:pt x="321088" y="0"/>
                  </a:lnTo>
                  <a:close/>
                </a:path>
              </a:pathLst>
            </a:custGeom>
            <a:solidFill>
              <a:schemeClr val="tx2">
                <a:lumMod val="20000"/>
                <a:lumOff val="80000"/>
                <a:alpha val="80000"/>
              </a:schemeClr>
            </a:solidFill>
            <a:ln w="9525" cap="flat">
              <a:noFill/>
              <a:prstDash val="solid"/>
              <a:miter/>
            </a:ln>
            <a:sp3d prstMaterial="matte"/>
          </p:spPr>
          <p:txBody>
            <a:bodyPr rtlCol="0" anchor="ctr"/>
            <a:lstStyle/>
            <a:p>
              <a:endParaRPr lang="en-US" dirty="0"/>
            </a:p>
          </p:txBody>
        </p:sp>
        <p:sp>
          <p:nvSpPr>
            <p:cNvPr id="86" name="Graphic 8">
              <a:extLst>
                <a:ext uri="{FF2B5EF4-FFF2-40B4-BE49-F238E27FC236}">
                  <a16:creationId xmlns:a16="http://schemas.microsoft.com/office/drawing/2014/main" id="{6051A9CB-6BDD-D148-8C4C-78113A5F2755}"/>
                </a:ext>
              </a:extLst>
            </p:cNvPr>
            <p:cNvSpPr/>
            <p:nvPr/>
          </p:nvSpPr>
          <p:spPr>
            <a:xfrm>
              <a:off x="1000761" y="3404860"/>
              <a:ext cx="2855296" cy="969504"/>
            </a:xfrm>
            <a:custGeom>
              <a:avLst/>
              <a:gdLst>
                <a:gd name="connsiteX0" fmla="*/ 160591 w 1926621"/>
                <a:gd name="connsiteY0" fmla="*/ 327088 h 654176"/>
                <a:gd name="connsiteX1" fmla="*/ 0 w 1926621"/>
                <a:gd name="connsiteY1" fmla="*/ 654177 h 654176"/>
                <a:gd name="connsiteX2" fmla="*/ 1926622 w 1926621"/>
                <a:gd name="connsiteY2" fmla="*/ 654177 h 654176"/>
                <a:gd name="connsiteX3" fmla="*/ 1766030 w 1926621"/>
                <a:gd name="connsiteY3" fmla="*/ 327088 h 654176"/>
                <a:gd name="connsiteX4" fmla="*/ 1605534 w 1926621"/>
                <a:gd name="connsiteY4" fmla="*/ 0 h 654176"/>
                <a:gd name="connsiteX5" fmla="*/ 321088 w 1926621"/>
                <a:gd name="connsiteY5" fmla="*/ 0 h 6541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26621" h="654176">
                  <a:moveTo>
                    <a:pt x="160591" y="327088"/>
                  </a:moveTo>
                  <a:lnTo>
                    <a:pt x="0" y="654177"/>
                  </a:lnTo>
                  <a:lnTo>
                    <a:pt x="1926622" y="654177"/>
                  </a:lnTo>
                  <a:lnTo>
                    <a:pt x="1766030" y="327088"/>
                  </a:lnTo>
                  <a:lnTo>
                    <a:pt x="1605534" y="0"/>
                  </a:lnTo>
                  <a:lnTo>
                    <a:pt x="321088" y="0"/>
                  </a:lnTo>
                  <a:close/>
                </a:path>
              </a:pathLst>
            </a:custGeom>
            <a:solidFill>
              <a:srgbClr val="DDE4EF">
                <a:alpha val="80000"/>
              </a:srgbClr>
            </a:solidFill>
            <a:ln w="9525" cap="flat">
              <a:noFill/>
              <a:prstDash val="solid"/>
              <a:miter/>
            </a:ln>
            <a:sp3d prstMaterial="matte"/>
          </p:spPr>
          <p:txBody>
            <a:bodyPr rtlCol="0" anchor="ctr"/>
            <a:lstStyle/>
            <a:p>
              <a:endParaRPr lang="en-US" dirty="0"/>
            </a:p>
          </p:txBody>
        </p:sp>
        <p:sp>
          <p:nvSpPr>
            <p:cNvPr id="87" name="Graphic 11">
              <a:extLst>
                <a:ext uri="{FF2B5EF4-FFF2-40B4-BE49-F238E27FC236}">
                  <a16:creationId xmlns:a16="http://schemas.microsoft.com/office/drawing/2014/main" id="{42BBBC06-CA1A-0745-81CD-BEF596BC4843}"/>
                </a:ext>
              </a:extLst>
            </p:cNvPr>
            <p:cNvSpPr/>
            <p:nvPr/>
          </p:nvSpPr>
          <p:spPr>
            <a:xfrm>
              <a:off x="1476620" y="2420621"/>
              <a:ext cx="1903578" cy="969504"/>
            </a:xfrm>
            <a:custGeom>
              <a:avLst/>
              <a:gdLst>
                <a:gd name="connsiteX0" fmla="*/ 0 w 1284446"/>
                <a:gd name="connsiteY0" fmla="*/ 654177 h 654176"/>
                <a:gd name="connsiteX1" fmla="*/ 1284446 w 1284446"/>
                <a:gd name="connsiteY1" fmla="*/ 654177 h 654176"/>
                <a:gd name="connsiteX2" fmla="*/ 963263 w 1284446"/>
                <a:gd name="connsiteY2" fmla="*/ 0 h 654176"/>
                <a:gd name="connsiteX3" fmla="*/ 321088 w 1284446"/>
                <a:gd name="connsiteY3" fmla="*/ 0 h 654176"/>
              </a:gdLst>
              <a:ahLst/>
              <a:cxnLst>
                <a:cxn ang="0">
                  <a:pos x="connsiteX0" y="connsiteY0"/>
                </a:cxn>
                <a:cxn ang="0">
                  <a:pos x="connsiteX1" y="connsiteY1"/>
                </a:cxn>
                <a:cxn ang="0">
                  <a:pos x="connsiteX2" y="connsiteY2"/>
                </a:cxn>
                <a:cxn ang="0">
                  <a:pos x="connsiteX3" y="connsiteY3"/>
                </a:cxn>
              </a:cxnLst>
              <a:rect l="l" t="t" r="r" b="b"/>
              <a:pathLst>
                <a:path w="1284446" h="654176">
                  <a:moveTo>
                    <a:pt x="0" y="654177"/>
                  </a:moveTo>
                  <a:lnTo>
                    <a:pt x="1284446" y="654177"/>
                  </a:lnTo>
                  <a:lnTo>
                    <a:pt x="963263" y="0"/>
                  </a:lnTo>
                  <a:lnTo>
                    <a:pt x="321088" y="0"/>
                  </a:lnTo>
                  <a:close/>
                </a:path>
              </a:pathLst>
            </a:custGeom>
            <a:solidFill>
              <a:srgbClr val="EAEEF3">
                <a:alpha val="80000"/>
              </a:srgbClr>
            </a:solidFill>
            <a:ln w="9525" cap="flat">
              <a:noFill/>
              <a:prstDash val="solid"/>
              <a:miter/>
            </a:ln>
            <a:sp3d prstMaterial="matte"/>
          </p:spPr>
          <p:txBody>
            <a:bodyPr rtlCol="0" anchor="ctr"/>
            <a:lstStyle/>
            <a:p>
              <a:endParaRPr lang="en-US" dirty="0"/>
            </a:p>
          </p:txBody>
        </p:sp>
        <p:sp>
          <p:nvSpPr>
            <p:cNvPr id="88" name="Graphic 14">
              <a:extLst>
                <a:ext uri="{FF2B5EF4-FFF2-40B4-BE49-F238E27FC236}">
                  <a16:creationId xmlns:a16="http://schemas.microsoft.com/office/drawing/2014/main" id="{0C7073E3-BAC4-944D-8BA0-E59F95F5367C}"/>
                </a:ext>
              </a:extLst>
            </p:cNvPr>
            <p:cNvSpPr/>
            <p:nvPr/>
          </p:nvSpPr>
          <p:spPr>
            <a:xfrm>
              <a:off x="1952550" y="1436381"/>
              <a:ext cx="951718" cy="969504"/>
            </a:xfrm>
            <a:custGeom>
              <a:avLst/>
              <a:gdLst>
                <a:gd name="connsiteX0" fmla="*/ 321088 w 642175"/>
                <a:gd name="connsiteY0" fmla="*/ 0 h 654176"/>
                <a:gd name="connsiteX1" fmla="*/ 0 w 642175"/>
                <a:gd name="connsiteY1" fmla="*/ 654177 h 654176"/>
                <a:gd name="connsiteX2" fmla="*/ 642175 w 642175"/>
                <a:gd name="connsiteY2" fmla="*/ 654177 h 654176"/>
              </a:gdLst>
              <a:ahLst/>
              <a:cxnLst>
                <a:cxn ang="0">
                  <a:pos x="connsiteX0" y="connsiteY0"/>
                </a:cxn>
                <a:cxn ang="0">
                  <a:pos x="connsiteX1" y="connsiteY1"/>
                </a:cxn>
                <a:cxn ang="0">
                  <a:pos x="connsiteX2" y="connsiteY2"/>
                </a:cxn>
              </a:cxnLst>
              <a:rect l="l" t="t" r="r" b="b"/>
              <a:pathLst>
                <a:path w="642175" h="654176">
                  <a:moveTo>
                    <a:pt x="321088" y="0"/>
                  </a:moveTo>
                  <a:lnTo>
                    <a:pt x="0" y="654177"/>
                  </a:lnTo>
                  <a:lnTo>
                    <a:pt x="642175" y="654177"/>
                  </a:lnTo>
                  <a:close/>
                </a:path>
              </a:pathLst>
            </a:custGeom>
            <a:solidFill>
              <a:srgbClr val="F8F9FB">
                <a:alpha val="80000"/>
              </a:srgbClr>
            </a:solidFill>
            <a:ln w="9525" cap="flat">
              <a:noFill/>
              <a:prstDash val="solid"/>
              <a:miter/>
            </a:ln>
            <a:sp3d prstMaterial="matte"/>
          </p:spPr>
          <p:txBody>
            <a:bodyPr rtlCol="0" anchor="ctr"/>
            <a:lstStyle/>
            <a:p>
              <a:endParaRPr lang="en-US" dirty="0"/>
            </a:p>
          </p:txBody>
        </p:sp>
      </p:grpSp>
      <p:cxnSp>
        <p:nvCxnSpPr>
          <p:cNvPr id="81" name="Straight Arrow Connector 80">
            <a:extLst>
              <a:ext uri="{FF2B5EF4-FFF2-40B4-BE49-F238E27FC236}">
                <a16:creationId xmlns:a16="http://schemas.microsoft.com/office/drawing/2014/main" id="{DEEC4931-F35D-0A4E-8371-4B4FA80D940A}"/>
              </a:ext>
            </a:extLst>
          </p:cNvPr>
          <p:cNvCxnSpPr>
            <a:cxnSpLocks/>
          </p:cNvCxnSpPr>
          <p:nvPr/>
        </p:nvCxnSpPr>
        <p:spPr>
          <a:xfrm flipV="1">
            <a:off x="2074405" y="1683968"/>
            <a:ext cx="0" cy="4663440"/>
          </a:xfrm>
          <a:prstGeom prst="straightConnector1">
            <a:avLst/>
          </a:prstGeom>
          <a:ln w="66675">
            <a:gradFill>
              <a:gsLst>
                <a:gs pos="0">
                  <a:schemeClr val="tx2"/>
                </a:gs>
                <a:gs pos="99000">
                  <a:schemeClr val="tx2">
                    <a:lumMod val="40000"/>
                    <a:lumOff val="60000"/>
                  </a:schemeClr>
                </a:gs>
              </a:gsLst>
              <a:lin ang="5400000" scaled="1"/>
            </a:gradFill>
            <a:prstDash val="solid"/>
            <a:tailEnd type="stealth" w="lg" len="lg"/>
          </a:ln>
        </p:spPr>
        <p:style>
          <a:lnRef idx="1">
            <a:schemeClr val="accent1"/>
          </a:lnRef>
          <a:fillRef idx="0">
            <a:schemeClr val="accent1"/>
          </a:fillRef>
          <a:effectRef idx="0">
            <a:schemeClr val="accent1"/>
          </a:effectRef>
          <a:fontRef idx="minor">
            <a:schemeClr val="tx1"/>
          </a:fontRef>
        </p:style>
      </p:cxnSp>
      <p:sp>
        <p:nvSpPr>
          <p:cNvPr id="96" name="Rectangle 95">
            <a:extLst>
              <a:ext uri="{FF2B5EF4-FFF2-40B4-BE49-F238E27FC236}">
                <a16:creationId xmlns:a16="http://schemas.microsoft.com/office/drawing/2014/main" id="{1ED91E12-64CA-9B47-A271-14CCF5C5BA37}"/>
              </a:ext>
            </a:extLst>
          </p:cNvPr>
          <p:cNvSpPr/>
          <p:nvPr/>
        </p:nvSpPr>
        <p:spPr>
          <a:xfrm>
            <a:off x="4630709" y="5535856"/>
            <a:ext cx="403528" cy="731520"/>
          </a:xfrm>
          <a:custGeom>
            <a:avLst/>
            <a:gdLst>
              <a:gd name="connsiteX0" fmla="*/ 0 w 45720"/>
              <a:gd name="connsiteY0" fmla="*/ 0 h 731520"/>
              <a:gd name="connsiteX1" fmla="*/ 45720 w 45720"/>
              <a:gd name="connsiteY1" fmla="*/ 0 h 731520"/>
              <a:gd name="connsiteX2" fmla="*/ 45720 w 45720"/>
              <a:gd name="connsiteY2" fmla="*/ 731520 h 731520"/>
              <a:gd name="connsiteX3" fmla="*/ 0 w 45720"/>
              <a:gd name="connsiteY3" fmla="*/ 731520 h 731520"/>
              <a:gd name="connsiteX4" fmla="*/ 0 w 45720"/>
              <a:gd name="connsiteY4" fmla="*/ 0 h 731520"/>
              <a:gd name="connsiteX0" fmla="*/ 0 w 403528"/>
              <a:gd name="connsiteY0" fmla="*/ 0 h 731520"/>
              <a:gd name="connsiteX1" fmla="*/ 403528 w 403528"/>
              <a:gd name="connsiteY1" fmla="*/ 0 h 731520"/>
              <a:gd name="connsiteX2" fmla="*/ 403528 w 403528"/>
              <a:gd name="connsiteY2" fmla="*/ 731520 h 731520"/>
              <a:gd name="connsiteX3" fmla="*/ 357808 w 403528"/>
              <a:gd name="connsiteY3" fmla="*/ 731520 h 731520"/>
              <a:gd name="connsiteX4" fmla="*/ 0 w 403528"/>
              <a:gd name="connsiteY4" fmla="*/ 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528" h="731520">
                <a:moveTo>
                  <a:pt x="0" y="0"/>
                </a:moveTo>
                <a:lnTo>
                  <a:pt x="403528" y="0"/>
                </a:lnTo>
                <a:lnTo>
                  <a:pt x="403528" y="731520"/>
                </a:lnTo>
                <a:lnTo>
                  <a:pt x="357808" y="731520"/>
                </a:lnTo>
                <a:lnTo>
                  <a:pt x="0" y="0"/>
                </a:lnTo>
                <a:close/>
              </a:path>
            </a:pathLst>
          </a:cu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Rectangle 95">
            <a:extLst>
              <a:ext uri="{FF2B5EF4-FFF2-40B4-BE49-F238E27FC236}">
                <a16:creationId xmlns:a16="http://schemas.microsoft.com/office/drawing/2014/main" id="{CF770133-1434-3B4D-9143-DF4103F9BFD1}"/>
              </a:ext>
            </a:extLst>
          </p:cNvPr>
          <p:cNvSpPr/>
          <p:nvPr/>
        </p:nvSpPr>
        <p:spPr>
          <a:xfrm>
            <a:off x="4094005" y="4393570"/>
            <a:ext cx="403528" cy="731520"/>
          </a:xfrm>
          <a:custGeom>
            <a:avLst/>
            <a:gdLst>
              <a:gd name="connsiteX0" fmla="*/ 0 w 45720"/>
              <a:gd name="connsiteY0" fmla="*/ 0 h 731520"/>
              <a:gd name="connsiteX1" fmla="*/ 45720 w 45720"/>
              <a:gd name="connsiteY1" fmla="*/ 0 h 731520"/>
              <a:gd name="connsiteX2" fmla="*/ 45720 w 45720"/>
              <a:gd name="connsiteY2" fmla="*/ 731520 h 731520"/>
              <a:gd name="connsiteX3" fmla="*/ 0 w 45720"/>
              <a:gd name="connsiteY3" fmla="*/ 731520 h 731520"/>
              <a:gd name="connsiteX4" fmla="*/ 0 w 45720"/>
              <a:gd name="connsiteY4" fmla="*/ 0 h 731520"/>
              <a:gd name="connsiteX0" fmla="*/ 0 w 403528"/>
              <a:gd name="connsiteY0" fmla="*/ 0 h 731520"/>
              <a:gd name="connsiteX1" fmla="*/ 403528 w 403528"/>
              <a:gd name="connsiteY1" fmla="*/ 0 h 731520"/>
              <a:gd name="connsiteX2" fmla="*/ 403528 w 403528"/>
              <a:gd name="connsiteY2" fmla="*/ 731520 h 731520"/>
              <a:gd name="connsiteX3" fmla="*/ 357808 w 403528"/>
              <a:gd name="connsiteY3" fmla="*/ 731520 h 731520"/>
              <a:gd name="connsiteX4" fmla="*/ 0 w 403528"/>
              <a:gd name="connsiteY4" fmla="*/ 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528" h="731520">
                <a:moveTo>
                  <a:pt x="0" y="0"/>
                </a:moveTo>
                <a:lnTo>
                  <a:pt x="403528" y="0"/>
                </a:lnTo>
                <a:lnTo>
                  <a:pt x="403528" y="731520"/>
                </a:lnTo>
                <a:lnTo>
                  <a:pt x="357808" y="731520"/>
                </a:lnTo>
                <a:lnTo>
                  <a:pt x="0" y="0"/>
                </a:lnTo>
                <a:close/>
              </a:path>
            </a:pathLst>
          </a:cu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Rectangle 95">
            <a:extLst>
              <a:ext uri="{FF2B5EF4-FFF2-40B4-BE49-F238E27FC236}">
                <a16:creationId xmlns:a16="http://schemas.microsoft.com/office/drawing/2014/main" id="{2AFD35AF-076F-604E-AFD5-E2B1B9BF49F6}"/>
              </a:ext>
            </a:extLst>
          </p:cNvPr>
          <p:cNvSpPr/>
          <p:nvPr/>
        </p:nvSpPr>
        <p:spPr>
          <a:xfrm>
            <a:off x="3516525" y="3252394"/>
            <a:ext cx="403528" cy="731520"/>
          </a:xfrm>
          <a:custGeom>
            <a:avLst/>
            <a:gdLst>
              <a:gd name="connsiteX0" fmla="*/ 0 w 45720"/>
              <a:gd name="connsiteY0" fmla="*/ 0 h 731520"/>
              <a:gd name="connsiteX1" fmla="*/ 45720 w 45720"/>
              <a:gd name="connsiteY1" fmla="*/ 0 h 731520"/>
              <a:gd name="connsiteX2" fmla="*/ 45720 w 45720"/>
              <a:gd name="connsiteY2" fmla="*/ 731520 h 731520"/>
              <a:gd name="connsiteX3" fmla="*/ 0 w 45720"/>
              <a:gd name="connsiteY3" fmla="*/ 731520 h 731520"/>
              <a:gd name="connsiteX4" fmla="*/ 0 w 45720"/>
              <a:gd name="connsiteY4" fmla="*/ 0 h 731520"/>
              <a:gd name="connsiteX0" fmla="*/ 0 w 403528"/>
              <a:gd name="connsiteY0" fmla="*/ 0 h 731520"/>
              <a:gd name="connsiteX1" fmla="*/ 403528 w 403528"/>
              <a:gd name="connsiteY1" fmla="*/ 0 h 731520"/>
              <a:gd name="connsiteX2" fmla="*/ 403528 w 403528"/>
              <a:gd name="connsiteY2" fmla="*/ 731520 h 731520"/>
              <a:gd name="connsiteX3" fmla="*/ 357808 w 403528"/>
              <a:gd name="connsiteY3" fmla="*/ 731520 h 731520"/>
              <a:gd name="connsiteX4" fmla="*/ 0 w 403528"/>
              <a:gd name="connsiteY4" fmla="*/ 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528" h="731520">
                <a:moveTo>
                  <a:pt x="0" y="0"/>
                </a:moveTo>
                <a:lnTo>
                  <a:pt x="403528" y="0"/>
                </a:lnTo>
                <a:lnTo>
                  <a:pt x="403528" y="731520"/>
                </a:lnTo>
                <a:lnTo>
                  <a:pt x="357808" y="731520"/>
                </a:lnTo>
                <a:lnTo>
                  <a:pt x="0" y="0"/>
                </a:lnTo>
                <a:close/>
              </a:path>
            </a:pathLst>
          </a:custGeom>
          <a:solidFill>
            <a:srgbClr val="DDE4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Rectangle 95">
            <a:extLst>
              <a:ext uri="{FF2B5EF4-FFF2-40B4-BE49-F238E27FC236}">
                <a16:creationId xmlns:a16="http://schemas.microsoft.com/office/drawing/2014/main" id="{3C0F145B-9BDD-224B-AD6E-F43E6A66904F}"/>
              </a:ext>
            </a:extLst>
          </p:cNvPr>
          <p:cNvSpPr/>
          <p:nvPr/>
        </p:nvSpPr>
        <p:spPr>
          <a:xfrm>
            <a:off x="2974114" y="2111218"/>
            <a:ext cx="403528" cy="731520"/>
          </a:xfrm>
          <a:custGeom>
            <a:avLst/>
            <a:gdLst>
              <a:gd name="connsiteX0" fmla="*/ 0 w 45720"/>
              <a:gd name="connsiteY0" fmla="*/ 0 h 731520"/>
              <a:gd name="connsiteX1" fmla="*/ 45720 w 45720"/>
              <a:gd name="connsiteY1" fmla="*/ 0 h 731520"/>
              <a:gd name="connsiteX2" fmla="*/ 45720 w 45720"/>
              <a:gd name="connsiteY2" fmla="*/ 731520 h 731520"/>
              <a:gd name="connsiteX3" fmla="*/ 0 w 45720"/>
              <a:gd name="connsiteY3" fmla="*/ 731520 h 731520"/>
              <a:gd name="connsiteX4" fmla="*/ 0 w 45720"/>
              <a:gd name="connsiteY4" fmla="*/ 0 h 731520"/>
              <a:gd name="connsiteX0" fmla="*/ 0 w 403528"/>
              <a:gd name="connsiteY0" fmla="*/ 0 h 731520"/>
              <a:gd name="connsiteX1" fmla="*/ 403528 w 403528"/>
              <a:gd name="connsiteY1" fmla="*/ 0 h 731520"/>
              <a:gd name="connsiteX2" fmla="*/ 403528 w 403528"/>
              <a:gd name="connsiteY2" fmla="*/ 731520 h 731520"/>
              <a:gd name="connsiteX3" fmla="*/ 357808 w 403528"/>
              <a:gd name="connsiteY3" fmla="*/ 731520 h 731520"/>
              <a:gd name="connsiteX4" fmla="*/ 0 w 403528"/>
              <a:gd name="connsiteY4" fmla="*/ 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528" h="731520">
                <a:moveTo>
                  <a:pt x="0" y="0"/>
                </a:moveTo>
                <a:lnTo>
                  <a:pt x="403528" y="0"/>
                </a:lnTo>
                <a:lnTo>
                  <a:pt x="403528" y="731520"/>
                </a:lnTo>
                <a:lnTo>
                  <a:pt x="357808" y="731520"/>
                </a:lnTo>
                <a:lnTo>
                  <a:pt x="0" y="0"/>
                </a:lnTo>
                <a:close/>
              </a:path>
            </a:pathLst>
          </a:custGeom>
          <a:solidFill>
            <a:srgbClr val="EAEE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95">
            <a:extLst>
              <a:ext uri="{FF2B5EF4-FFF2-40B4-BE49-F238E27FC236}">
                <a16:creationId xmlns:a16="http://schemas.microsoft.com/office/drawing/2014/main" id="{CD3FEC4D-638F-0B41-93D1-D32F7440AC74}"/>
              </a:ext>
            </a:extLst>
          </p:cNvPr>
          <p:cNvSpPr/>
          <p:nvPr/>
        </p:nvSpPr>
        <p:spPr>
          <a:xfrm>
            <a:off x="2409886" y="968932"/>
            <a:ext cx="403528" cy="731520"/>
          </a:xfrm>
          <a:custGeom>
            <a:avLst/>
            <a:gdLst>
              <a:gd name="connsiteX0" fmla="*/ 0 w 45720"/>
              <a:gd name="connsiteY0" fmla="*/ 0 h 731520"/>
              <a:gd name="connsiteX1" fmla="*/ 45720 w 45720"/>
              <a:gd name="connsiteY1" fmla="*/ 0 h 731520"/>
              <a:gd name="connsiteX2" fmla="*/ 45720 w 45720"/>
              <a:gd name="connsiteY2" fmla="*/ 731520 h 731520"/>
              <a:gd name="connsiteX3" fmla="*/ 0 w 45720"/>
              <a:gd name="connsiteY3" fmla="*/ 731520 h 731520"/>
              <a:gd name="connsiteX4" fmla="*/ 0 w 45720"/>
              <a:gd name="connsiteY4" fmla="*/ 0 h 731520"/>
              <a:gd name="connsiteX0" fmla="*/ 0 w 403528"/>
              <a:gd name="connsiteY0" fmla="*/ 0 h 731520"/>
              <a:gd name="connsiteX1" fmla="*/ 403528 w 403528"/>
              <a:gd name="connsiteY1" fmla="*/ 0 h 731520"/>
              <a:gd name="connsiteX2" fmla="*/ 403528 w 403528"/>
              <a:gd name="connsiteY2" fmla="*/ 731520 h 731520"/>
              <a:gd name="connsiteX3" fmla="*/ 357808 w 403528"/>
              <a:gd name="connsiteY3" fmla="*/ 731520 h 731520"/>
              <a:gd name="connsiteX4" fmla="*/ 0 w 403528"/>
              <a:gd name="connsiteY4" fmla="*/ 0 h 7315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3528" h="731520">
                <a:moveTo>
                  <a:pt x="0" y="0"/>
                </a:moveTo>
                <a:lnTo>
                  <a:pt x="403528" y="0"/>
                </a:lnTo>
                <a:lnTo>
                  <a:pt x="403528" y="731520"/>
                </a:lnTo>
                <a:lnTo>
                  <a:pt x="357808" y="731520"/>
                </a:lnTo>
                <a:lnTo>
                  <a:pt x="0" y="0"/>
                </a:lnTo>
                <a:close/>
              </a:path>
            </a:pathLst>
          </a:custGeom>
          <a:solidFill>
            <a:srgbClr val="F8F9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88">
            <a:extLst>
              <a:ext uri="{FF2B5EF4-FFF2-40B4-BE49-F238E27FC236}">
                <a16:creationId xmlns:a16="http://schemas.microsoft.com/office/drawing/2014/main" id="{2BEFE1C4-2DDB-BE49-B548-D60B63231ABA}"/>
              </a:ext>
            </a:extLst>
          </p:cNvPr>
          <p:cNvSpPr/>
          <p:nvPr/>
        </p:nvSpPr>
        <p:spPr>
          <a:xfrm>
            <a:off x="2768575" y="968932"/>
            <a:ext cx="9005656" cy="731520"/>
          </a:xfrm>
          <a:prstGeom prst="rect">
            <a:avLst/>
          </a:prstGeom>
          <a:gradFill>
            <a:gsLst>
              <a:gs pos="0">
                <a:srgbClr val="F7F9FB"/>
              </a:gs>
              <a:gs pos="10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US" sz="1200" dirty="0">
                <a:solidFill>
                  <a:schemeClr val="tx1"/>
                </a:solidFill>
                <a:latin typeface="Century Gothic" panose="020B0502020202020204" pitchFamily="34" charset="0"/>
              </a:rPr>
              <a:t>Specify why customers should care about your brand. </a:t>
            </a:r>
          </a:p>
        </p:txBody>
      </p:sp>
      <p:sp>
        <p:nvSpPr>
          <p:cNvPr id="91" name="Rectangle 90">
            <a:extLst>
              <a:ext uri="{FF2B5EF4-FFF2-40B4-BE49-F238E27FC236}">
                <a16:creationId xmlns:a16="http://schemas.microsoft.com/office/drawing/2014/main" id="{CC871B82-E54E-4B4A-BBEA-F886BA26DD9E}"/>
              </a:ext>
            </a:extLst>
          </p:cNvPr>
          <p:cNvSpPr/>
          <p:nvPr/>
        </p:nvSpPr>
        <p:spPr>
          <a:xfrm>
            <a:off x="3334871" y="2111218"/>
            <a:ext cx="8439359" cy="731520"/>
          </a:xfrm>
          <a:prstGeom prst="rect">
            <a:avLst/>
          </a:prstGeom>
          <a:gradFill>
            <a:gsLst>
              <a:gs pos="0">
                <a:srgbClr val="EAEEF3"/>
              </a:gs>
              <a:gs pos="10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US" sz="1200" dirty="0">
                <a:solidFill>
                  <a:schemeClr val="tx1"/>
                </a:solidFill>
                <a:latin typeface="Century Gothic" panose="020B0502020202020204" pitchFamily="34" charset="0"/>
              </a:rPr>
              <a:t>Describe what type of person is going to use your product.</a:t>
            </a:r>
          </a:p>
        </p:txBody>
      </p:sp>
      <p:sp>
        <p:nvSpPr>
          <p:cNvPr id="93" name="Rectangle 92">
            <a:extLst>
              <a:ext uri="{FF2B5EF4-FFF2-40B4-BE49-F238E27FC236}">
                <a16:creationId xmlns:a16="http://schemas.microsoft.com/office/drawing/2014/main" id="{6CC2B00F-7C0B-6B4B-83AB-08EBC3DCD1C1}"/>
              </a:ext>
            </a:extLst>
          </p:cNvPr>
          <p:cNvSpPr/>
          <p:nvPr/>
        </p:nvSpPr>
        <p:spPr>
          <a:xfrm>
            <a:off x="3876773" y="3252394"/>
            <a:ext cx="7897457" cy="731520"/>
          </a:xfrm>
          <a:prstGeom prst="rect">
            <a:avLst/>
          </a:prstGeom>
          <a:gradFill>
            <a:gsLst>
              <a:gs pos="0">
                <a:srgbClr val="DDE4EF"/>
              </a:gs>
              <a:gs pos="10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US" sz="1200" dirty="0">
                <a:solidFill>
                  <a:schemeClr val="tx1"/>
                </a:solidFill>
                <a:latin typeface="Century Gothic" panose="020B0502020202020204" pitchFamily="34" charset="0"/>
              </a:rPr>
              <a:t>Detail how your product or service makes the customer feel.</a:t>
            </a:r>
          </a:p>
        </p:txBody>
      </p:sp>
      <p:sp>
        <p:nvSpPr>
          <p:cNvPr id="95" name="Rectangle 94">
            <a:extLst>
              <a:ext uri="{FF2B5EF4-FFF2-40B4-BE49-F238E27FC236}">
                <a16:creationId xmlns:a16="http://schemas.microsoft.com/office/drawing/2014/main" id="{D3C8EF98-36E2-DA4F-9872-DAC52D609778}"/>
              </a:ext>
            </a:extLst>
          </p:cNvPr>
          <p:cNvSpPr/>
          <p:nvPr/>
        </p:nvSpPr>
        <p:spPr>
          <a:xfrm>
            <a:off x="4447284" y="4394125"/>
            <a:ext cx="7326946" cy="731520"/>
          </a:xfrm>
          <a:prstGeom prst="rect">
            <a:avLst/>
          </a:prstGeom>
          <a:gradFill>
            <a:gsLst>
              <a:gs pos="0">
                <a:schemeClr val="tx2">
                  <a:lumMod val="20000"/>
                  <a:lumOff val="80000"/>
                </a:schemeClr>
              </a:gs>
              <a:gs pos="10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US" sz="1200" dirty="0">
                <a:solidFill>
                  <a:schemeClr val="tx1"/>
                </a:solidFill>
                <a:latin typeface="Century Gothic" panose="020B0502020202020204" pitchFamily="34" charset="0"/>
              </a:rPr>
              <a:t>Find what problem your product or service solves and list the benefits.</a:t>
            </a:r>
          </a:p>
        </p:txBody>
      </p:sp>
      <p:sp>
        <p:nvSpPr>
          <p:cNvPr id="97" name="Rectangle 96">
            <a:extLst>
              <a:ext uri="{FF2B5EF4-FFF2-40B4-BE49-F238E27FC236}">
                <a16:creationId xmlns:a16="http://schemas.microsoft.com/office/drawing/2014/main" id="{164D7ED6-43F8-E549-BE83-D43710EEC090}"/>
              </a:ext>
            </a:extLst>
          </p:cNvPr>
          <p:cNvSpPr/>
          <p:nvPr/>
        </p:nvSpPr>
        <p:spPr>
          <a:xfrm>
            <a:off x="4990957" y="5535856"/>
            <a:ext cx="6783273" cy="731520"/>
          </a:xfrm>
          <a:prstGeom prst="rect">
            <a:avLst/>
          </a:prstGeom>
          <a:gradFill>
            <a:gsLst>
              <a:gs pos="0">
                <a:schemeClr val="tx2">
                  <a:lumMod val="40000"/>
                  <a:lumOff val="60000"/>
                </a:schemeClr>
              </a:gs>
              <a:gs pos="100000">
                <a:schemeClr val="bg1">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300"/>
              </a:spcAft>
            </a:pPr>
            <a:r>
              <a:rPr lang="en-US" sz="1200" dirty="0">
                <a:solidFill>
                  <a:schemeClr val="tx1"/>
                </a:solidFill>
                <a:latin typeface="Century Gothic" panose="020B0502020202020204" pitchFamily="34" charset="0"/>
              </a:rPr>
              <a:t>Describe all the features of your product.</a:t>
            </a:r>
          </a:p>
        </p:txBody>
      </p:sp>
      <p:sp>
        <p:nvSpPr>
          <p:cNvPr id="37" name="Oval 36">
            <a:extLst>
              <a:ext uri="{FF2B5EF4-FFF2-40B4-BE49-F238E27FC236}">
                <a16:creationId xmlns:a16="http://schemas.microsoft.com/office/drawing/2014/main" id="{29334CB5-5D03-0E45-8E75-07DD4C7A2482}"/>
              </a:ext>
            </a:extLst>
          </p:cNvPr>
          <p:cNvSpPr/>
          <p:nvPr/>
        </p:nvSpPr>
        <p:spPr>
          <a:xfrm>
            <a:off x="11560882" y="6163152"/>
            <a:ext cx="213348" cy="213348"/>
          </a:xfrm>
          <a:prstGeom prst="ellipse">
            <a:avLst/>
          </a:prstGeom>
          <a:solidFill>
            <a:schemeClr val="tx2">
              <a:lumMod val="40000"/>
              <a:lumOff val="60000"/>
            </a:schemeClr>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Oval 101">
            <a:extLst>
              <a:ext uri="{FF2B5EF4-FFF2-40B4-BE49-F238E27FC236}">
                <a16:creationId xmlns:a16="http://schemas.microsoft.com/office/drawing/2014/main" id="{722300E6-8799-7A4F-8A43-B36A8FF8E166}"/>
              </a:ext>
            </a:extLst>
          </p:cNvPr>
          <p:cNvSpPr/>
          <p:nvPr/>
        </p:nvSpPr>
        <p:spPr>
          <a:xfrm>
            <a:off x="11567405" y="4975978"/>
            <a:ext cx="213348" cy="213348"/>
          </a:xfrm>
          <a:prstGeom prst="ellipse">
            <a:avLst/>
          </a:prstGeom>
          <a:solidFill>
            <a:schemeClr val="tx2">
              <a:lumMod val="20000"/>
              <a:lumOff val="80000"/>
            </a:schemeClr>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3" name="Oval 102">
            <a:extLst>
              <a:ext uri="{FF2B5EF4-FFF2-40B4-BE49-F238E27FC236}">
                <a16:creationId xmlns:a16="http://schemas.microsoft.com/office/drawing/2014/main" id="{29664468-FC95-6C48-8F17-E77F75B0E466}"/>
              </a:ext>
            </a:extLst>
          </p:cNvPr>
          <p:cNvSpPr/>
          <p:nvPr/>
        </p:nvSpPr>
        <p:spPr>
          <a:xfrm>
            <a:off x="11554359" y="3826393"/>
            <a:ext cx="213348" cy="213348"/>
          </a:xfrm>
          <a:prstGeom prst="ellipse">
            <a:avLst/>
          </a:prstGeom>
          <a:solidFill>
            <a:srgbClr val="DDE4EF"/>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4" name="Oval 103">
            <a:extLst>
              <a:ext uri="{FF2B5EF4-FFF2-40B4-BE49-F238E27FC236}">
                <a16:creationId xmlns:a16="http://schemas.microsoft.com/office/drawing/2014/main" id="{F8E56749-9E13-2244-866E-A0FD712DA6E0}"/>
              </a:ext>
            </a:extLst>
          </p:cNvPr>
          <p:cNvSpPr/>
          <p:nvPr/>
        </p:nvSpPr>
        <p:spPr>
          <a:xfrm>
            <a:off x="11560882" y="2682083"/>
            <a:ext cx="213348" cy="213348"/>
          </a:xfrm>
          <a:prstGeom prst="ellipse">
            <a:avLst/>
          </a:prstGeom>
          <a:solidFill>
            <a:srgbClr val="EAEEF3"/>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Oval 104">
            <a:extLst>
              <a:ext uri="{FF2B5EF4-FFF2-40B4-BE49-F238E27FC236}">
                <a16:creationId xmlns:a16="http://schemas.microsoft.com/office/drawing/2014/main" id="{834C8598-9555-1148-BAC3-FA174A277C0C}"/>
              </a:ext>
            </a:extLst>
          </p:cNvPr>
          <p:cNvSpPr/>
          <p:nvPr/>
        </p:nvSpPr>
        <p:spPr>
          <a:xfrm>
            <a:off x="11567405" y="1578672"/>
            <a:ext cx="213348" cy="213348"/>
          </a:xfrm>
          <a:prstGeom prst="ellipse">
            <a:avLst/>
          </a:prstGeom>
          <a:solidFill>
            <a:srgbClr val="F8F9FB"/>
          </a:solidFill>
          <a:ln>
            <a:noFill/>
          </a:ln>
          <a:effectLst>
            <a:outerShdw blurRad="88900" dist="38100" dir="2700000" algn="tl" rotWithShape="0">
              <a:schemeClr val="tx1">
                <a:lumMod val="65000"/>
                <a:lumOff val="3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9" name="Straight Connector 38">
            <a:extLst>
              <a:ext uri="{FF2B5EF4-FFF2-40B4-BE49-F238E27FC236}">
                <a16:creationId xmlns:a16="http://schemas.microsoft.com/office/drawing/2014/main" id="{782509D7-FC45-C945-A204-E946E7758B5A}"/>
              </a:ext>
            </a:extLst>
          </p:cNvPr>
          <p:cNvCxnSpPr>
            <a:endCxn id="105" idx="2"/>
          </p:cNvCxnSpPr>
          <p:nvPr/>
        </p:nvCxnSpPr>
        <p:spPr>
          <a:xfrm flipV="1">
            <a:off x="2768144" y="1685346"/>
            <a:ext cx="8799261" cy="0"/>
          </a:xfrm>
          <a:prstGeom prst="line">
            <a:avLst/>
          </a:prstGeom>
          <a:ln w="22225">
            <a:solidFill>
              <a:srgbClr val="F8F9FB"/>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CECBD217-2FEE-7F48-A2AC-7D981C21249D}"/>
              </a:ext>
            </a:extLst>
          </p:cNvPr>
          <p:cNvCxnSpPr>
            <a:cxnSpLocks/>
            <a:stCxn id="100" idx="3"/>
          </p:cNvCxnSpPr>
          <p:nvPr/>
        </p:nvCxnSpPr>
        <p:spPr>
          <a:xfrm flipV="1">
            <a:off x="3331922" y="2797774"/>
            <a:ext cx="8320214" cy="0"/>
          </a:xfrm>
          <a:prstGeom prst="line">
            <a:avLst/>
          </a:prstGeom>
          <a:ln w="22225">
            <a:solidFill>
              <a:srgbClr val="EAEEF3"/>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1D3B2BC4-7B7D-3C4A-B8B0-0F9D02993B6E}"/>
              </a:ext>
            </a:extLst>
          </p:cNvPr>
          <p:cNvCxnSpPr>
            <a:cxnSpLocks/>
          </p:cNvCxnSpPr>
          <p:nvPr/>
        </p:nvCxnSpPr>
        <p:spPr>
          <a:xfrm flipV="1">
            <a:off x="3908426" y="3983914"/>
            <a:ext cx="7645933" cy="0"/>
          </a:xfrm>
          <a:prstGeom prst="line">
            <a:avLst/>
          </a:prstGeom>
          <a:ln w="22225">
            <a:solidFill>
              <a:srgbClr val="DDE4EF"/>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AAA1D486-BB11-894C-8D6F-08283A44E805}"/>
              </a:ext>
            </a:extLst>
          </p:cNvPr>
          <p:cNvCxnSpPr>
            <a:cxnSpLocks/>
          </p:cNvCxnSpPr>
          <p:nvPr/>
        </p:nvCxnSpPr>
        <p:spPr>
          <a:xfrm>
            <a:off x="4471495" y="5110569"/>
            <a:ext cx="7202584" cy="0"/>
          </a:xfrm>
          <a:prstGeom prst="line">
            <a:avLst/>
          </a:prstGeom>
          <a:ln w="22225">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983DB72A-3814-C748-BFB7-B80B0A9A85F7}"/>
              </a:ext>
            </a:extLst>
          </p:cNvPr>
          <p:cNvCxnSpPr>
            <a:cxnSpLocks/>
          </p:cNvCxnSpPr>
          <p:nvPr/>
        </p:nvCxnSpPr>
        <p:spPr>
          <a:xfrm>
            <a:off x="4984434" y="6267376"/>
            <a:ext cx="6676599" cy="0"/>
          </a:xfrm>
          <a:prstGeom prst="line">
            <a:avLst/>
          </a:prstGeom>
          <a:ln w="22225">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4272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Pyramid-Template_Corporate-Style_PowerPoint" id="{A896D0DD-B29B-E94B-A725-0865465A3ED5}" vid="{6CC29F50-F215-C143-B830-FA917725AE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IC-Brand-Pyramid-Template_Corporate-Style_PowerPoint</Template>
  <TotalTime>0</TotalTime>
  <Words>175</Words>
  <Application>Microsoft Office PowerPoint</Application>
  <PresentationFormat>Widescreen</PresentationFormat>
  <Paragraphs>21</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Тема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dcterms:created xsi:type="dcterms:W3CDTF">2021-10-31T16:41:43Z</dcterms:created>
  <dcterms:modified xsi:type="dcterms:W3CDTF">2021-10-31T16:42:25Z</dcterms:modified>
</cp:coreProperties>
</file>