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42" r:id="rId2"/>
    <p:sldId id="353" r:id="rId3"/>
    <p:sldId id="383" r:id="rId4"/>
    <p:sldId id="384" r:id="rId5"/>
    <p:sldId id="396" r:id="rId6"/>
    <p:sldId id="381" r:id="rId7"/>
    <p:sldId id="393" r:id="rId8"/>
    <p:sldId id="394" r:id="rId9"/>
    <p:sldId id="397" r:id="rId10"/>
    <p:sldId id="402" r:id="rId11"/>
    <p:sldId id="398" r:id="rId12"/>
    <p:sldId id="399" r:id="rId13"/>
    <p:sldId id="400" r:id="rId14"/>
    <p:sldId id="401" r:id="rId15"/>
    <p:sldId id="370" r:id="rId16"/>
    <p:sldId id="395"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F0F"/>
    <a:srgbClr val="FFD36D"/>
    <a:srgbClr val="3DCD64"/>
    <a:srgbClr val="D63519"/>
    <a:srgbClr val="D6A3BB"/>
    <a:srgbClr val="A26C0B"/>
    <a:srgbClr val="B2760B"/>
    <a:srgbClr val="FFF5DE"/>
    <a:srgbClr val="FFF3BA"/>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81" autoAdjust="0"/>
    <p:restoredTop sz="86447"/>
  </p:normalViewPr>
  <p:slideViewPr>
    <p:cSldViewPr snapToGrid="0" snapToObjects="1">
      <p:cViewPr varScale="1">
        <p:scale>
          <a:sx n="125" d="100"/>
          <a:sy n="125" d="100"/>
        </p:scale>
        <p:origin x="184" y="52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6"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5" Type="http://schemas.openxmlformats.org/officeDocument/2006/relationships/slide" Target="slides/slide1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912642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911044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83082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43400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374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30770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60457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22788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53763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0100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1/31/22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227&amp;utm_source=integrated+content&amp;utm_campaign=/content/brand-presentation-templates&amp;utm_medium=Brand+Logo+Presentation+powerpoint+11227&amp;lpa=Brand+Logo+Presentation+powerpoint+11227&amp;lx=PFpZZjisDNTS-Ddigi3MyABAgeTPLDIL8TQRu558b7w"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tiff"/><Relationship Id="rId7" Type="http://schemas.openxmlformats.org/officeDocument/2006/relationships/image" Target="../media/image7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tiff"/><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svg"/><Relationship Id="rId26" Type="http://schemas.openxmlformats.org/officeDocument/2006/relationships/image" Target="../media/image43.svg"/><Relationship Id="rId39" Type="http://schemas.openxmlformats.org/officeDocument/2006/relationships/image" Target="../media/image56.png"/><Relationship Id="rId21" Type="http://schemas.openxmlformats.org/officeDocument/2006/relationships/image" Target="../media/image38.png"/><Relationship Id="rId34" Type="http://schemas.openxmlformats.org/officeDocument/2006/relationships/image" Target="../media/image51.svg"/><Relationship Id="rId42" Type="http://schemas.openxmlformats.org/officeDocument/2006/relationships/image" Target="../media/image59.svg"/><Relationship Id="rId47" Type="http://schemas.openxmlformats.org/officeDocument/2006/relationships/image" Target="../media/image64.png"/><Relationship Id="rId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33.svg"/><Relationship Id="rId29" Type="http://schemas.openxmlformats.org/officeDocument/2006/relationships/image" Target="../media/image46.png"/><Relationship Id="rId11" Type="http://schemas.openxmlformats.org/officeDocument/2006/relationships/image" Target="../media/image28.png"/><Relationship Id="rId24" Type="http://schemas.openxmlformats.org/officeDocument/2006/relationships/image" Target="../media/image41.svg"/><Relationship Id="rId32" Type="http://schemas.openxmlformats.org/officeDocument/2006/relationships/image" Target="../media/image49.svg"/><Relationship Id="rId37" Type="http://schemas.openxmlformats.org/officeDocument/2006/relationships/image" Target="../media/image54.png"/><Relationship Id="rId40" Type="http://schemas.openxmlformats.org/officeDocument/2006/relationships/image" Target="../media/image57.svg"/><Relationship Id="rId45" Type="http://schemas.openxmlformats.org/officeDocument/2006/relationships/image" Target="../media/image62.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svg"/><Relationship Id="rId36" Type="http://schemas.openxmlformats.org/officeDocument/2006/relationships/image" Target="../media/image53.svg"/><Relationship Id="rId49" Type="http://schemas.openxmlformats.org/officeDocument/2006/relationships/image" Target="../media/image66.tiff"/><Relationship Id="rId10" Type="http://schemas.openxmlformats.org/officeDocument/2006/relationships/image" Target="../media/image27.svg"/><Relationship Id="rId19" Type="http://schemas.openxmlformats.org/officeDocument/2006/relationships/image" Target="../media/image36.png"/><Relationship Id="rId31" Type="http://schemas.openxmlformats.org/officeDocument/2006/relationships/image" Target="../media/image48.png"/><Relationship Id="rId44" Type="http://schemas.openxmlformats.org/officeDocument/2006/relationships/image" Target="../media/image61.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 Id="rId22" Type="http://schemas.openxmlformats.org/officeDocument/2006/relationships/image" Target="../media/image39.svg"/><Relationship Id="rId27" Type="http://schemas.openxmlformats.org/officeDocument/2006/relationships/image" Target="../media/image44.png"/><Relationship Id="rId30" Type="http://schemas.openxmlformats.org/officeDocument/2006/relationships/image" Target="../media/image47.svg"/><Relationship Id="rId35" Type="http://schemas.openxmlformats.org/officeDocument/2006/relationships/image" Target="../media/image52.png"/><Relationship Id="rId43" Type="http://schemas.openxmlformats.org/officeDocument/2006/relationships/image" Target="../media/image60.png"/><Relationship Id="rId48" Type="http://schemas.openxmlformats.org/officeDocument/2006/relationships/image" Target="../media/image65.svg"/><Relationship Id="rId8" Type="http://schemas.openxmlformats.org/officeDocument/2006/relationships/image" Target="../media/image25.svg"/><Relationship Id="rId3" Type="http://schemas.openxmlformats.org/officeDocument/2006/relationships/image" Target="../media/image20.png"/><Relationship Id="rId12" Type="http://schemas.openxmlformats.org/officeDocument/2006/relationships/image" Target="../media/image29.sv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svg"/><Relationship Id="rId46" Type="http://schemas.openxmlformats.org/officeDocument/2006/relationships/image" Target="../media/image63.svg"/><Relationship Id="rId20" Type="http://schemas.openxmlformats.org/officeDocument/2006/relationships/image" Target="../media/image37.svg"/><Relationship Id="rId41"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461665"/>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BRAND LOGO PRESENTATION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LOGO</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2801551"/>
            <a:ext cx="5092434" cy="769441"/>
          </a:xfrm>
          <a:prstGeom prst="rect">
            <a:avLst/>
          </a:prstGeom>
          <a:noFill/>
        </p:spPr>
        <p:txBody>
          <a:bodyPr wrap="square" rtlCol="0">
            <a:spAutoFit/>
          </a:bodyPr>
          <a:lstStyle/>
          <a:p>
            <a:r>
              <a:rPr lang="en-US" sz="4400" dirty="0">
                <a:latin typeface="Century Gothic" panose="020B0502020202020204" pitchFamily="34" charset="0"/>
              </a:rPr>
              <a:t>BRAND LOGO</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3" y="4312935"/>
            <a:ext cx="1842478" cy="1600438"/>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CONTACT NAME</a:t>
            </a:r>
          </a:p>
          <a:p>
            <a:r>
              <a:rPr lang="en-US" sz="1400" dirty="0">
                <a:solidFill>
                  <a:schemeClr val="tx1">
                    <a:lumMod val="65000"/>
                    <a:lumOff val="35000"/>
                  </a:schemeClr>
                </a:solidFill>
                <a:latin typeface="Century Gothic" panose="020B0502020202020204" pitchFamily="34" charset="0"/>
              </a:rPr>
              <a:t>1111 Main Street</a:t>
            </a:r>
          </a:p>
          <a:p>
            <a:r>
              <a:rPr lang="en-US" sz="1400" dirty="0">
                <a:solidFill>
                  <a:schemeClr val="tx1">
                    <a:lumMod val="65000"/>
                    <a:lumOff val="35000"/>
                  </a:schemeClr>
                </a:solidFill>
                <a:latin typeface="Century Gothic" panose="020B0502020202020204" pitchFamily="34" charset="0"/>
              </a:rPr>
              <a:t>City, State 12345</a:t>
            </a: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000-000-0000</a:t>
            </a:r>
          </a:p>
          <a:p>
            <a:r>
              <a:rPr lang="en-US" sz="1400" dirty="0">
                <a:solidFill>
                  <a:schemeClr val="tx1">
                    <a:lumMod val="65000"/>
                    <a:lumOff val="35000"/>
                  </a:schemeClr>
                </a:solidFill>
                <a:latin typeface="Century Gothic" panose="020B0502020202020204" pitchFamily="34" charset="0"/>
              </a:rPr>
              <a:t>Email Address</a:t>
            </a:r>
          </a:p>
          <a:p>
            <a:r>
              <a:rPr lang="en-US" sz="1400" dirty="0">
                <a:solidFill>
                  <a:schemeClr val="bg1">
                    <a:lumMod val="50000"/>
                  </a:schemeClr>
                </a:solidFill>
                <a:latin typeface="Century Gothic" panose="020B0502020202020204" pitchFamily="34" charset="0"/>
              </a:rPr>
              <a:t> </a:t>
            </a:r>
          </a:p>
        </p:txBody>
      </p:sp>
      <p:pic>
        <p:nvPicPr>
          <p:cNvPr id="11" name="Picture 10">
            <a:extLst>
              <a:ext uri="{FF2B5EF4-FFF2-40B4-BE49-F238E27FC236}">
                <a16:creationId xmlns:a16="http://schemas.microsoft.com/office/drawing/2014/main" id="{7C8B43FF-07FE-DC4E-93B9-3BDF41733F2A}"/>
              </a:ext>
            </a:extLst>
          </p:cNvPr>
          <p:cNvPicPr>
            <a:picLocks noChangeAspect="1"/>
          </p:cNvPicPr>
          <p:nvPr/>
        </p:nvPicPr>
        <p:blipFill>
          <a:blip r:embed="rId4"/>
          <a:srcRect/>
          <a:stretch/>
        </p:blipFill>
        <p:spPr>
          <a:xfrm>
            <a:off x="8071487" y="1922224"/>
            <a:ext cx="3567521" cy="4313113"/>
          </a:xfrm>
          <a:prstGeom prst="rect">
            <a:avLst/>
          </a:prstGeom>
        </p:spPr>
      </p:pic>
      <p:sp>
        <p:nvSpPr>
          <p:cNvPr id="12" name="TextBox 11">
            <a:extLst>
              <a:ext uri="{FF2B5EF4-FFF2-40B4-BE49-F238E27FC236}">
                <a16:creationId xmlns:a16="http://schemas.microsoft.com/office/drawing/2014/main" id="{E6138981-03C3-494F-8F6E-EB790F07F244}"/>
              </a:ext>
            </a:extLst>
          </p:cNvPr>
          <p:cNvSpPr txBox="1"/>
          <p:nvPr/>
        </p:nvSpPr>
        <p:spPr>
          <a:xfrm>
            <a:off x="463396" y="1714069"/>
            <a:ext cx="8138087"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 PROJECT TITLE ]</a:t>
            </a:r>
            <a:endParaRPr lang="en-US" sz="2000" dirty="0">
              <a:solidFill>
                <a:schemeClr val="tx1">
                  <a:lumMod val="65000"/>
                  <a:lumOff val="35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A3EA3C96-6199-3D47-B236-145458F5FF69}"/>
              </a:ext>
            </a:extLst>
          </p:cNvPr>
          <p:cNvSpPr txBox="1"/>
          <p:nvPr/>
        </p:nvSpPr>
        <p:spPr>
          <a:xfrm>
            <a:off x="3693523" y="4312935"/>
            <a:ext cx="5299203" cy="1200329"/>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 BRAND NAME ]</a:t>
            </a:r>
          </a:p>
          <a:p>
            <a:endParaRPr lang="en-US" sz="2400" dirty="0">
              <a:solidFill>
                <a:schemeClr val="tx1">
                  <a:lumMod val="65000"/>
                  <a:lumOff val="35000"/>
                </a:schemeClr>
              </a:solidFill>
              <a:latin typeface="Century Gothic" panose="020B0502020202020204" pitchFamily="34" charset="0"/>
            </a:endParaRPr>
          </a:p>
          <a:p>
            <a:r>
              <a:rPr lang="en-US" sz="2400" dirty="0">
                <a:solidFill>
                  <a:schemeClr val="tx1">
                    <a:lumMod val="65000"/>
                    <a:lumOff val="35000"/>
                  </a:schemeClr>
                </a:solidFill>
                <a:latin typeface="Century Gothic" panose="020B0502020202020204" pitchFamily="34" charset="0"/>
              </a:rPr>
              <a:t>[ PRODUCT ]</a:t>
            </a:r>
            <a:endParaRPr lang="en-US" sz="2400" dirty="0">
              <a:solidFill>
                <a:schemeClr val="bg1">
                  <a:lumMod val="50000"/>
                </a:schemeClr>
              </a:solidFill>
              <a:latin typeface="Century Gothic" panose="020B0502020202020204" pitchFamily="34" charset="0"/>
            </a:endParaRPr>
          </a:p>
        </p:txBody>
      </p:sp>
      <p:sp>
        <p:nvSpPr>
          <p:cNvPr id="2" name="Rectangle 1">
            <a:extLst>
              <a:ext uri="{FF2B5EF4-FFF2-40B4-BE49-F238E27FC236}">
                <a16:creationId xmlns:a16="http://schemas.microsoft.com/office/drawing/2014/main" id="{0256986A-9032-BC4E-BFEE-FCDF9388E31A}"/>
              </a:ext>
            </a:extLst>
          </p:cNvPr>
          <p:cNvSpPr/>
          <p:nvPr/>
        </p:nvSpPr>
        <p:spPr>
          <a:xfrm>
            <a:off x="3528812" y="4136985"/>
            <a:ext cx="51515" cy="1619019"/>
          </a:xfrm>
          <a:prstGeom prst="rect">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E9C07E-C730-4F44-90DA-EB16A71D8B56}"/>
              </a:ext>
            </a:extLst>
          </p:cNvPr>
          <p:cNvSpPr/>
          <p:nvPr/>
        </p:nvSpPr>
        <p:spPr>
          <a:xfrm>
            <a:off x="367607" y="4136984"/>
            <a:ext cx="51515" cy="1619019"/>
          </a:xfrm>
          <a:prstGeom prst="rect">
            <a:avLst/>
          </a:prstGeom>
          <a:solidFill>
            <a:srgbClr val="FFD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DD5A3E-1DFD-EB45-AE21-3572B5AFA17C}"/>
              </a:ext>
            </a:extLst>
          </p:cNvPr>
          <p:cNvPicPr>
            <a:picLocks noChangeAspect="1"/>
          </p:cNvPicPr>
          <p:nvPr/>
        </p:nvPicPr>
        <p:blipFill>
          <a:blip r:embed="rId3"/>
          <a:stretch>
            <a:fillRect/>
          </a:stretch>
        </p:blipFill>
        <p:spPr>
          <a:xfrm>
            <a:off x="9449428" y="41990"/>
            <a:ext cx="2741759" cy="641792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 OTHER VISUAL CONSIDERATIONS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9166292"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7. COLORS + OTHER VISUAL CONSIDERATIONS</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369332"/>
          </a:xfrm>
          <a:prstGeom prst="rect">
            <a:avLst/>
          </a:prstGeom>
          <a:noFill/>
        </p:spPr>
        <p:txBody>
          <a:bodyPr wrap="square" rtlCol="0">
            <a:spAutoFit/>
          </a:bodyPr>
          <a:lstStyle/>
          <a:p>
            <a:r>
              <a:rPr lang="en-US" dirty="0">
                <a:latin typeface="Century Gothic" panose="020B0502020202020204" pitchFamily="34" charset="0"/>
              </a:rPr>
              <a:t>include reference images, if applicable.</a:t>
            </a:r>
          </a:p>
        </p:txBody>
      </p:sp>
    </p:spTree>
    <p:extLst>
      <p:ext uri="{BB962C8B-B14F-4D97-AF65-F5344CB8AC3E}">
        <p14:creationId xmlns:p14="http://schemas.microsoft.com/office/powerpoint/2010/main" val="284079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6669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Colors</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88145" y="3821794"/>
            <a:ext cx="1782860" cy="400110"/>
          </a:xfrm>
          <a:prstGeom prst="rect">
            <a:avLst/>
          </a:prstGeom>
          <a:noFill/>
        </p:spPr>
        <p:txBody>
          <a:bodyPr wrap="none" rtlCol="0">
            <a:spAutoFit/>
          </a:bodyPr>
          <a:lstStyle/>
          <a:p>
            <a:pPr algn="ctr"/>
            <a:r>
              <a:rPr lang="en-US" sz="2000" dirty="0">
                <a:latin typeface="Century Gothic" panose="020B0502020202020204" pitchFamily="34" charset="0"/>
              </a:rPr>
              <a:t>Aqua Breeze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n-US" sz="2000" dirty="0">
                <a:latin typeface="Century Gothic" panose="020B0502020202020204" pitchFamily="34" charset="0"/>
              </a:rPr>
              <a:t>Golden Sun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211373" y="3821794"/>
            <a:ext cx="2081019" cy="400110"/>
          </a:xfrm>
          <a:prstGeom prst="rect">
            <a:avLst/>
          </a:prstGeom>
          <a:noFill/>
        </p:spPr>
        <p:txBody>
          <a:bodyPr wrap="none" rtlCol="0">
            <a:spAutoFit/>
          </a:bodyPr>
          <a:lstStyle/>
          <a:p>
            <a:pPr algn="ctr"/>
            <a:r>
              <a:rPr lang="en-US" sz="2000" dirty="0">
                <a:latin typeface="Century Gothic" panose="020B0502020202020204" pitchFamily="34" charset="0"/>
              </a:rPr>
              <a:t>Summer Peach</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8920567" y="3821794"/>
            <a:ext cx="2127505" cy="400110"/>
          </a:xfrm>
          <a:prstGeom prst="rect">
            <a:avLst/>
          </a:prstGeom>
          <a:noFill/>
        </p:spPr>
        <p:txBody>
          <a:bodyPr wrap="none" rtlCol="0">
            <a:spAutoFit/>
          </a:bodyPr>
          <a:lstStyle/>
          <a:p>
            <a:pPr algn="ctr"/>
            <a:r>
              <a:rPr lang="en-US" sz="2000" dirty="0">
                <a:latin typeface="Century Gothic" panose="020B0502020202020204" pitchFamily="34" charset="0"/>
              </a:rPr>
              <a:t>Vibrant Orange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57009"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Colors: Secondary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  SECONDARY</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1287480" y="3821794"/>
            <a:ext cx="784190" cy="400110"/>
          </a:xfrm>
          <a:prstGeom prst="rect">
            <a:avLst/>
          </a:prstGeom>
          <a:noFill/>
        </p:spPr>
        <p:txBody>
          <a:bodyPr wrap="none" rtlCol="0">
            <a:spAutoFit/>
          </a:bodyPr>
          <a:lstStyle/>
          <a:p>
            <a:pPr algn="ctr"/>
            <a:r>
              <a:rPr lang="en-US" sz="2000" dirty="0">
                <a:latin typeface="Century Gothic" panose="020B0502020202020204" pitchFamily="34" charset="0"/>
              </a:rPr>
              <a:t>Plum</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4020839" y="3821794"/>
            <a:ext cx="821059" cy="400110"/>
          </a:xfrm>
          <a:prstGeom prst="rect">
            <a:avLst/>
          </a:prstGeom>
          <a:noFill/>
        </p:spPr>
        <p:txBody>
          <a:bodyPr wrap="none" rtlCol="0">
            <a:spAutoFit/>
          </a:bodyPr>
          <a:lstStyle/>
          <a:p>
            <a:pPr algn="ctr"/>
            <a:r>
              <a:rPr lang="en-US" sz="2000" dirty="0">
                <a:latin typeface="Century Gothic" panose="020B0502020202020204" pitchFamily="34" charset="0"/>
              </a:rPr>
              <a:t>Sand</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807691" y="3821794"/>
            <a:ext cx="888385" cy="400110"/>
          </a:xfrm>
          <a:prstGeom prst="rect">
            <a:avLst/>
          </a:prstGeom>
          <a:noFill/>
        </p:spPr>
        <p:txBody>
          <a:bodyPr wrap="none" rtlCol="0">
            <a:spAutoFit/>
          </a:bodyPr>
          <a:lstStyle/>
          <a:p>
            <a:pPr algn="ctr"/>
            <a:r>
              <a:rPr lang="en-US" sz="2000" dirty="0">
                <a:latin typeface="Century Gothic" panose="020B0502020202020204" pitchFamily="34" charset="0"/>
              </a:rPr>
              <a:t>Violet</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511273" y="3821794"/>
            <a:ext cx="946093" cy="400110"/>
          </a:xfrm>
          <a:prstGeom prst="rect">
            <a:avLst/>
          </a:prstGeom>
          <a:noFill/>
        </p:spPr>
        <p:txBody>
          <a:bodyPr wrap="none" rtlCol="0">
            <a:spAutoFit/>
          </a:bodyPr>
          <a:lstStyle/>
          <a:p>
            <a:pPr algn="ctr"/>
            <a:r>
              <a:rPr lang="en-US" sz="2000" dirty="0">
                <a:latin typeface="Century Gothic" panose="020B0502020202020204" pitchFamily="34" charset="0"/>
              </a:rPr>
              <a:t>Spring</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a:spLocks noChangeAspect="1"/>
          </p:cNvSpPr>
          <p:nvPr/>
        </p:nvSpPr>
        <p:spPr>
          <a:xfrm>
            <a:off x="884903" y="1920962"/>
            <a:ext cx="1554480" cy="1554480"/>
          </a:xfrm>
          <a:prstGeom prst="ellipse">
            <a:avLst/>
          </a:prstGeom>
          <a:solidFill>
            <a:srgbClr val="D6A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a:spLocks noChangeAspect="1"/>
          </p:cNvSpPr>
          <p:nvPr/>
        </p:nvSpPr>
        <p:spPr>
          <a:xfrm>
            <a:off x="3642182" y="1920962"/>
            <a:ext cx="1554480" cy="1554480"/>
          </a:xfrm>
          <a:prstGeom prst="ellipse">
            <a:avLst/>
          </a:prstGeom>
          <a:solidFill>
            <a:srgbClr val="DD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a:spLocks noChangeAspect="1"/>
          </p:cNvSpPr>
          <p:nvPr/>
        </p:nvSpPr>
        <p:spPr>
          <a:xfrm>
            <a:off x="6399462" y="1920962"/>
            <a:ext cx="1554480" cy="155448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a:spLocks noChangeAspect="1"/>
          </p:cNvSpPr>
          <p:nvPr/>
        </p:nvSpPr>
        <p:spPr>
          <a:xfrm>
            <a:off x="9156743" y="1920962"/>
            <a:ext cx="1554480" cy="1554480"/>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680BE-60F9-5B4C-B108-1D770E9DA3A8}"/>
              </a:ext>
            </a:extLst>
          </p:cNvPr>
          <p:cNvSpPr/>
          <p:nvPr/>
        </p:nvSpPr>
        <p:spPr>
          <a:xfrm>
            <a:off x="7717139" y="413905"/>
            <a:ext cx="614878" cy="614878"/>
          </a:xfrm>
          <a:prstGeom prst="ellipse">
            <a:avLst/>
          </a:prstGeom>
          <a:solidFill>
            <a:srgbClr val="77D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9F6D517-BAA5-2741-B03C-178D91CF65CF}"/>
              </a:ext>
            </a:extLst>
          </p:cNvPr>
          <p:cNvSpPr/>
          <p:nvPr/>
        </p:nvSpPr>
        <p:spPr>
          <a:xfrm>
            <a:off x="8471916" y="413905"/>
            <a:ext cx="614878" cy="614878"/>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F9E59EDF-1F90-684F-A043-931496BFBD16}"/>
              </a:ext>
            </a:extLst>
          </p:cNvPr>
          <p:cNvSpPr/>
          <p:nvPr/>
        </p:nvSpPr>
        <p:spPr>
          <a:xfrm>
            <a:off x="9226692" y="413905"/>
            <a:ext cx="614878" cy="614878"/>
          </a:xfrm>
          <a:prstGeom prst="ellipse">
            <a:avLst/>
          </a:prstGeom>
          <a:solidFill>
            <a:srgbClr val="F8A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0BB01-14CF-A24C-B3A1-2601B8A4A130}"/>
              </a:ext>
            </a:extLst>
          </p:cNvPr>
          <p:cNvSpPr/>
          <p:nvPr/>
        </p:nvSpPr>
        <p:spPr>
          <a:xfrm>
            <a:off x="9981469" y="413905"/>
            <a:ext cx="614878" cy="614878"/>
          </a:xfrm>
          <a:prstGeom prst="ellipse">
            <a:avLst/>
          </a:prstGeom>
          <a:solidFill>
            <a:srgbClr val="FD6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F1B52F3-6E0F-AF4B-B235-DDE1765830C4}"/>
              </a:ext>
            </a:extLst>
          </p:cNvPr>
          <p:cNvSpPr txBox="1"/>
          <p:nvPr/>
        </p:nvSpPr>
        <p:spPr>
          <a:xfrm>
            <a:off x="6429677" y="497521"/>
            <a:ext cx="1165704" cy="400110"/>
          </a:xfrm>
          <a:prstGeom prst="rect">
            <a:avLst/>
          </a:prstGeom>
          <a:noFill/>
        </p:spPr>
        <p:txBody>
          <a:bodyPr wrap="none" rtlCol="0">
            <a:spAutoFit/>
          </a:bodyPr>
          <a:lstStyle/>
          <a:p>
            <a:r>
              <a:rPr lang="en-US" sz="2000" dirty="0">
                <a:solidFill>
                  <a:schemeClr val="tx1">
                    <a:lumMod val="65000"/>
                    <a:lumOff val="35000"/>
                  </a:schemeClr>
                </a:solidFill>
                <a:latin typeface="Century Gothic" panose="020B0502020202020204" pitchFamily="34" charset="0"/>
              </a:rPr>
              <a:t>Primary:</a:t>
            </a:r>
            <a:endParaRPr lang="en-US"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59663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262158"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972868"/>
            <a:ext cx="1781257" cy="461665"/>
          </a:xfrm>
          <a:prstGeom prst="rect">
            <a:avLst/>
          </a:prstGeom>
          <a:noFill/>
        </p:spPr>
        <p:txBody>
          <a:bodyPr wrap="none" rtlCol="0">
            <a:spAutoFit/>
          </a:bodyPr>
          <a:lstStyle/>
          <a:p>
            <a:r>
              <a:rPr lang="en-US" sz="2400" dirty="0">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972868"/>
            <a:ext cx="1292341" cy="461665"/>
          </a:xfrm>
          <a:prstGeom prst="rect">
            <a:avLst/>
          </a:prstGeom>
          <a:noFill/>
        </p:spPr>
        <p:txBody>
          <a:bodyPr wrap="none" rtlCol="0">
            <a:spAutoFit/>
          </a:bodyPr>
          <a:lstStyle/>
          <a:p>
            <a:r>
              <a:rPr lang="en-US" sz="2400" dirty="0">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F83675E-33C1-8B42-B467-2132E1018813}"/>
              </a:ext>
            </a:extLst>
          </p:cNvPr>
          <p:cNvGrpSpPr/>
          <p:nvPr/>
        </p:nvGrpSpPr>
        <p:grpSpPr>
          <a:xfrm flipH="1">
            <a:off x="4097272" y="-14628"/>
            <a:ext cx="5724144" cy="6219640"/>
            <a:chOff x="7203068" y="-14628"/>
            <a:chExt cx="5724680" cy="6219640"/>
          </a:xfrm>
          <a:solidFill>
            <a:schemeClr val="bg1">
              <a:alpha val="30000"/>
            </a:schemeClr>
          </a:solidFill>
        </p:grpSpPr>
        <p:sp>
          <p:nvSpPr>
            <p:cNvPr id="13" name="Triangle 12">
              <a:extLst>
                <a:ext uri="{FF2B5EF4-FFF2-40B4-BE49-F238E27FC236}">
                  <a16:creationId xmlns:a16="http://schemas.microsoft.com/office/drawing/2014/main" id="{746234DC-5368-AE48-A604-8F2D12795726}"/>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0D93736-E119-A84D-8148-834DE33E1898}"/>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D58966D1-599C-3442-8780-7362FD245B13}"/>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3CAF1C81-2430-EE4A-8441-23D22951D4B6}"/>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43A33992-49E3-8A4C-B1AF-6EE3E7C940D6}"/>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12E43EE-636B-C742-86E2-3DC9EA3E0E6E}"/>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D78120A2-8346-2C49-A218-9C3A18A48DDA}"/>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BD4F8CF-570A-764B-BFA5-228A1087C6BD}"/>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67160ACB-6590-8B45-866C-EBF1CC9A8B10}"/>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851AFC-B708-2F40-AB44-F91EF7F1DE0F}"/>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E3B73634-3516-F340-8380-7A1201C0A9D3}"/>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3B0C1FC-5CB3-B447-A936-AE24CA8466B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8193F06-2BD6-0349-9DA3-A6ADEE01A097}"/>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41D3F36F-4F08-C34F-911A-4B97EE14C40B}"/>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78317E2-3626-D047-BBFE-DDC2AADE5507}"/>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257636C5-E49D-4944-BCAD-D3C1FB6C33CD}"/>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7065741B-59D3-D149-B4C5-6ACAE337783D}"/>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58B49BD2-4BAA-BF4A-B39E-31DCE44178A4}"/>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7083849-12F9-0145-A7A3-ACF213E20B1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3B4D0C7-B8AE-0142-994F-E3AFE97F8153}"/>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4BFD9E3F-6BD7-6D40-BAAD-8E79DAD5CA62}"/>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EAA22998-F28B-8F4E-AAC8-E8D04DAF252D}"/>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A06EAC68-7DFB-D54C-A552-028A6DF7C8B0}"/>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9243ACC7-3276-B247-8C9B-8C5B5B42582A}"/>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F43E227C-5143-A245-8070-F376215DBCA2}"/>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98EB7C5B-26FA-CE41-BFA7-07595B6AC043}"/>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A18C3CA1-42FA-064A-AE0B-BC79CCDF927C}"/>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437433" cy="523220"/>
          </a:xfrm>
          <a:prstGeom prst="rect">
            <a:avLst/>
          </a:prstGeom>
          <a:noFill/>
        </p:spPr>
        <p:txBody>
          <a:bodyPr wrap="none" rtlCol="0">
            <a:spAutoFit/>
          </a:bodyPr>
          <a:lstStyle/>
          <a:p>
            <a:r>
              <a:rPr lang="en-US" sz="2800" dirty="0">
                <a:solidFill>
                  <a:schemeClr val="tx1">
                    <a:lumMod val="65000"/>
                    <a:lumOff val="35000"/>
                  </a:schemeClr>
                </a:solidFill>
                <a:latin typeface="Century Gothic" panose="020B0502020202020204" pitchFamily="34" charset="0"/>
              </a:rPr>
              <a:t>Typography:  Formatting</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TYPOGRAPHY:  FORMATTING</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274182" y="2216473"/>
            <a:ext cx="5942674" cy="4508927"/>
          </a:xfrm>
          <a:prstGeom prst="rect">
            <a:avLst/>
          </a:prstGeom>
          <a:noFill/>
        </p:spPr>
        <p:txBody>
          <a:bodyPr wrap="square" rtlCol="0">
            <a:spAutoFit/>
          </a:bodyPr>
          <a:lstStyle/>
          <a:p>
            <a:r>
              <a:rPr lang="en-US" sz="28700" dirty="0">
                <a:latin typeface="Century Gothic" panose="020B0502020202020204" pitchFamily="34" charset="0"/>
              </a:rPr>
              <a:t>Aa</a:t>
            </a:r>
          </a:p>
        </p:txBody>
      </p:sp>
      <p:sp>
        <p:nvSpPr>
          <p:cNvPr id="22" name="TextBox 21">
            <a:extLst>
              <a:ext uri="{FF2B5EF4-FFF2-40B4-BE49-F238E27FC236}">
                <a16:creationId xmlns:a16="http://schemas.microsoft.com/office/drawing/2014/main" id="{46A3C747-4DD3-7744-B42C-FAC21A95C84E}"/>
              </a:ext>
            </a:extLst>
          </p:cNvPr>
          <p:cNvSpPr txBox="1"/>
          <p:nvPr/>
        </p:nvSpPr>
        <p:spPr>
          <a:xfrm>
            <a:off x="9047509" y="1210940"/>
            <a:ext cx="1659429" cy="461665"/>
          </a:xfrm>
          <a:prstGeom prst="rect">
            <a:avLst/>
          </a:prstGeom>
          <a:noFill/>
        </p:spPr>
        <p:txBody>
          <a:bodyPr wrap="none" rtlCol="0">
            <a:spAutoFit/>
          </a:bodyPr>
          <a:lstStyle/>
          <a:p>
            <a:r>
              <a:rPr lang="en-US" sz="2400" dirty="0">
                <a:latin typeface="Century Gothic" panose="020B0502020202020204" pitchFamily="34" charset="0"/>
              </a:rPr>
              <a:t>VERBIAGE</a:t>
            </a:r>
          </a:p>
        </p:txBody>
      </p:sp>
      <p:sp>
        <p:nvSpPr>
          <p:cNvPr id="44" name="Rectangle 43">
            <a:extLst>
              <a:ext uri="{FF2B5EF4-FFF2-40B4-BE49-F238E27FC236}">
                <a16:creationId xmlns:a16="http://schemas.microsoft.com/office/drawing/2014/main" id="{0E3E737A-302F-EC47-8DB8-09EAD49857D0}"/>
              </a:ext>
            </a:extLst>
          </p:cNvPr>
          <p:cNvSpPr/>
          <p:nvPr/>
        </p:nvSpPr>
        <p:spPr>
          <a:xfrm>
            <a:off x="8329422" y="1687165"/>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5" name="Rectangle 44">
            <a:extLst>
              <a:ext uri="{FF2B5EF4-FFF2-40B4-BE49-F238E27FC236}">
                <a16:creationId xmlns:a16="http://schemas.microsoft.com/office/drawing/2014/main" id="{87E91947-F132-2041-A9A6-CDDB6D272AB2}"/>
              </a:ext>
            </a:extLst>
          </p:cNvPr>
          <p:cNvSpPr/>
          <p:nvPr/>
        </p:nvSpPr>
        <p:spPr>
          <a:xfrm>
            <a:off x="9827818" y="1687165"/>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32pt</a:t>
            </a:r>
          </a:p>
          <a:p>
            <a:pPr>
              <a:spcAft>
                <a:spcPts val="800"/>
              </a:spcAft>
            </a:pPr>
            <a:r>
              <a:rPr lang="en-US" sz="1200" dirty="0">
                <a:latin typeface="Century Gothic" panose="020B0502020202020204" pitchFamily="34" charset="0"/>
              </a:rPr>
              <a:t>1</a:t>
            </a:r>
          </a:p>
          <a:p>
            <a:pPr>
              <a:spcAft>
                <a:spcPts val="800"/>
              </a:spcAft>
            </a:pPr>
            <a:r>
              <a:rPr lang="en-US" sz="1200" dirty="0">
                <a:latin typeface="Century Gothic" panose="020B0502020202020204" pitchFamily="34" charset="0"/>
              </a:rPr>
              <a:t>Normal</a:t>
            </a:r>
          </a:p>
        </p:txBody>
      </p:sp>
      <p:sp>
        <p:nvSpPr>
          <p:cNvPr id="46" name="TextBox 45">
            <a:extLst>
              <a:ext uri="{FF2B5EF4-FFF2-40B4-BE49-F238E27FC236}">
                <a16:creationId xmlns:a16="http://schemas.microsoft.com/office/drawing/2014/main" id="{E0B7BCBF-48D0-D147-A8F9-FFC7E32E6438}"/>
              </a:ext>
            </a:extLst>
          </p:cNvPr>
          <p:cNvSpPr txBox="1"/>
          <p:nvPr/>
        </p:nvSpPr>
        <p:spPr>
          <a:xfrm>
            <a:off x="9009655" y="3764697"/>
            <a:ext cx="1500732" cy="461665"/>
          </a:xfrm>
          <a:prstGeom prst="rect">
            <a:avLst/>
          </a:prstGeom>
          <a:noFill/>
        </p:spPr>
        <p:txBody>
          <a:bodyPr wrap="none" rtlCol="0">
            <a:spAutoFit/>
          </a:bodyPr>
          <a:lstStyle/>
          <a:p>
            <a:r>
              <a:rPr lang="en-US" sz="2400" dirty="0">
                <a:latin typeface="Century Gothic" panose="020B0502020202020204" pitchFamily="34" charset="0"/>
              </a:rPr>
              <a:t>TAG LINE</a:t>
            </a:r>
          </a:p>
        </p:txBody>
      </p:sp>
      <p:sp>
        <p:nvSpPr>
          <p:cNvPr id="47" name="Rectangle 46">
            <a:extLst>
              <a:ext uri="{FF2B5EF4-FFF2-40B4-BE49-F238E27FC236}">
                <a16:creationId xmlns:a16="http://schemas.microsoft.com/office/drawing/2014/main" id="{86C97458-8BBF-C346-8765-382F54D471B8}"/>
              </a:ext>
            </a:extLst>
          </p:cNvPr>
          <p:cNvSpPr/>
          <p:nvPr/>
        </p:nvSpPr>
        <p:spPr>
          <a:xfrm>
            <a:off x="8291568" y="4240922"/>
            <a:ext cx="1498396" cy="1426031"/>
          </a:xfrm>
          <a:prstGeom prst="rect">
            <a:avLst/>
          </a:prstGeom>
        </p:spPr>
        <p:txBody>
          <a:bodyPr wrap="square">
            <a:spAutoFit/>
          </a:bodyPr>
          <a:lstStyle/>
          <a:p>
            <a:pPr algn="r">
              <a:spcAft>
                <a:spcPts val="800"/>
              </a:spcAft>
            </a:pPr>
            <a:r>
              <a:rPr lang="en-US" sz="1200" dirty="0">
                <a:solidFill>
                  <a:schemeClr val="tx1">
                    <a:lumMod val="65000"/>
                    <a:lumOff val="35000"/>
                  </a:schemeClr>
                </a:solidFill>
                <a:latin typeface="Century Gothic" panose="020B0502020202020204" pitchFamily="34" charset="0"/>
              </a:rPr>
              <a:t>Font:</a:t>
            </a:r>
          </a:p>
          <a:p>
            <a:pPr algn="r">
              <a:spcAft>
                <a:spcPts val="800"/>
              </a:spcAft>
            </a:pPr>
            <a:r>
              <a:rPr lang="en-US" sz="1200" dirty="0">
                <a:solidFill>
                  <a:schemeClr val="tx1">
                    <a:lumMod val="65000"/>
                    <a:lumOff val="35000"/>
                  </a:schemeClr>
                </a:solidFill>
                <a:latin typeface="Century Gothic" panose="020B0502020202020204" pitchFamily="34" charset="0"/>
              </a:rPr>
              <a:t>Style:</a:t>
            </a:r>
          </a:p>
          <a:p>
            <a:pPr algn="r">
              <a:spcAft>
                <a:spcPts val="800"/>
              </a:spcAft>
            </a:pPr>
            <a:r>
              <a:rPr lang="en-US" sz="1200" dirty="0">
                <a:solidFill>
                  <a:schemeClr val="tx1">
                    <a:lumMod val="65000"/>
                    <a:lumOff val="35000"/>
                  </a:schemeClr>
                </a:solidFill>
                <a:latin typeface="Century Gothic" panose="020B0502020202020204" pitchFamily="34" charset="0"/>
              </a:rPr>
              <a:t>Size:</a:t>
            </a:r>
          </a:p>
          <a:p>
            <a:pPr algn="r">
              <a:spcAft>
                <a:spcPts val="800"/>
              </a:spcAft>
            </a:pPr>
            <a:r>
              <a:rPr lang="en-US" sz="1200" dirty="0">
                <a:solidFill>
                  <a:schemeClr val="tx1">
                    <a:lumMod val="65000"/>
                    <a:lumOff val="35000"/>
                  </a:schemeClr>
                </a:solidFill>
                <a:latin typeface="Century Gothic" panose="020B0502020202020204" pitchFamily="34" charset="0"/>
              </a:rPr>
              <a:t>Line Height:</a:t>
            </a:r>
          </a:p>
          <a:p>
            <a:pPr algn="r">
              <a:spcAft>
                <a:spcPts val="800"/>
              </a:spcAft>
            </a:pPr>
            <a:r>
              <a:rPr lang="en-US" sz="1200" dirty="0">
                <a:solidFill>
                  <a:schemeClr val="tx1">
                    <a:lumMod val="65000"/>
                    <a:lumOff val="35000"/>
                  </a:schemeClr>
                </a:solidFill>
                <a:latin typeface="Century Gothic" panose="020B0502020202020204" pitchFamily="34" charset="0"/>
              </a:rPr>
              <a:t>Tracking:</a:t>
            </a:r>
          </a:p>
        </p:txBody>
      </p:sp>
      <p:sp>
        <p:nvSpPr>
          <p:cNvPr id="48" name="Rectangle 47">
            <a:extLst>
              <a:ext uri="{FF2B5EF4-FFF2-40B4-BE49-F238E27FC236}">
                <a16:creationId xmlns:a16="http://schemas.microsoft.com/office/drawing/2014/main" id="{F22B0751-C698-0049-B53A-069ACBCE8197}"/>
              </a:ext>
            </a:extLst>
          </p:cNvPr>
          <p:cNvSpPr/>
          <p:nvPr/>
        </p:nvSpPr>
        <p:spPr>
          <a:xfrm>
            <a:off x="9789964" y="4240922"/>
            <a:ext cx="1671822" cy="1426031"/>
          </a:xfrm>
          <a:prstGeom prst="rect">
            <a:avLst/>
          </a:prstGeom>
        </p:spPr>
        <p:txBody>
          <a:bodyPr wrap="square">
            <a:spAutoFit/>
          </a:bodyPr>
          <a:lstStyle/>
          <a:p>
            <a:pPr>
              <a:spcAft>
                <a:spcPts val="800"/>
              </a:spcAft>
            </a:pPr>
            <a:r>
              <a:rPr lang="en-US" sz="1200" dirty="0">
                <a:latin typeface="Century Gothic" panose="020B0502020202020204" pitchFamily="34" charset="0"/>
              </a:rPr>
              <a:t>Century Gothic</a:t>
            </a:r>
          </a:p>
          <a:p>
            <a:pPr>
              <a:spcAft>
                <a:spcPts val="800"/>
              </a:spcAft>
            </a:pPr>
            <a:r>
              <a:rPr lang="en-US" sz="1200" dirty="0">
                <a:latin typeface="Century Gothic" panose="020B0502020202020204" pitchFamily="34" charset="0"/>
              </a:rPr>
              <a:t>Regular</a:t>
            </a:r>
          </a:p>
          <a:p>
            <a:pPr>
              <a:spcAft>
                <a:spcPts val="800"/>
              </a:spcAft>
            </a:pPr>
            <a:r>
              <a:rPr lang="en-US" sz="1200" dirty="0">
                <a:latin typeface="Century Gothic" panose="020B0502020202020204" pitchFamily="34" charset="0"/>
              </a:rPr>
              <a:t>11pt</a:t>
            </a:r>
          </a:p>
          <a:p>
            <a:pPr>
              <a:spcAft>
                <a:spcPts val="800"/>
              </a:spcAft>
            </a:pPr>
            <a:r>
              <a:rPr lang="en-US" sz="1200" dirty="0">
                <a:latin typeface="Century Gothic" panose="020B0502020202020204" pitchFamily="34" charset="0"/>
              </a:rPr>
              <a:t>1.5</a:t>
            </a:r>
          </a:p>
          <a:p>
            <a:pPr>
              <a:spcAft>
                <a:spcPts val="800"/>
              </a:spcAft>
            </a:pPr>
            <a:r>
              <a:rPr lang="en-US" sz="1200" dirty="0">
                <a:latin typeface="Century Gothic" panose="020B0502020202020204" pitchFamily="34" charset="0"/>
              </a:rPr>
              <a:t>Normal</a:t>
            </a:r>
          </a:p>
        </p:txBody>
      </p:sp>
    </p:spTree>
    <p:extLst>
      <p:ext uri="{BB962C8B-B14F-4D97-AF65-F5344CB8AC3E}">
        <p14:creationId xmlns:p14="http://schemas.microsoft.com/office/powerpoint/2010/main" val="197649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13ED-8928-6341-92E4-1099930525E4}"/>
              </a:ext>
            </a:extLst>
          </p:cNvPr>
          <p:cNvPicPr>
            <a:picLocks noChangeAspect="1"/>
          </p:cNvPicPr>
          <p:nvPr/>
        </p:nvPicPr>
        <p:blipFill>
          <a:blip r:embed="rId3"/>
          <a:stretch>
            <a:fillRect/>
          </a:stretch>
        </p:blipFill>
        <p:spPr>
          <a:xfrm>
            <a:off x="6428563" y="0"/>
            <a:ext cx="5762625"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INTENDED USE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373039"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8. INTENDED USE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369332"/>
          </a:xfrm>
          <a:prstGeom prst="rect">
            <a:avLst/>
          </a:prstGeom>
          <a:noFill/>
        </p:spPr>
        <p:txBody>
          <a:bodyPr wrap="square" rtlCol="0">
            <a:spAutoFit/>
          </a:bodyPr>
          <a:lstStyle/>
          <a:p>
            <a:r>
              <a:rPr lang="en-US" dirty="0">
                <a:latin typeface="Century Gothic" panose="020B0502020202020204" pitchFamily="34" charset="0"/>
              </a:rPr>
              <a:t>describe the intended use / placement	</a:t>
            </a:r>
          </a:p>
        </p:txBody>
      </p:sp>
      <p:sp>
        <p:nvSpPr>
          <p:cNvPr id="2" name="TextBox 1">
            <a:extLst>
              <a:ext uri="{FF2B5EF4-FFF2-40B4-BE49-F238E27FC236}">
                <a16:creationId xmlns:a16="http://schemas.microsoft.com/office/drawing/2014/main" id="{F23D3CD8-51A4-D349-B913-E09CBB611D90}"/>
              </a:ext>
            </a:extLst>
          </p:cNvPr>
          <p:cNvSpPr txBox="1"/>
          <p:nvPr/>
        </p:nvSpPr>
        <p:spPr>
          <a:xfrm>
            <a:off x="789475" y="1511885"/>
            <a:ext cx="4801314" cy="4635821"/>
          </a:xfrm>
          <a:prstGeom prst="rect">
            <a:avLst/>
          </a:prstGeom>
          <a:noFill/>
        </p:spPr>
        <p:txBody>
          <a:bodyPr wrap="none" rtlCol="0">
            <a:spAutoFit/>
          </a:bodyPr>
          <a:lstStyle/>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COPY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PRINT ADS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DISPLAY ADS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SIGNAGE / BANNERS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EVENT / PROMO PIECES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WEBSITE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SOCIAL MEDIA	</a:t>
            </a:r>
          </a:p>
          <a:p>
            <a:pPr marL="342900" indent="-342900">
              <a:lnSpc>
                <a:spcPct val="150000"/>
              </a:lnSpc>
              <a:buClr>
                <a:srgbClr val="D68F0F"/>
              </a:buClr>
              <a:buFont typeface="Arial" panose="020B0604020202020204" pitchFamily="34" charset="0"/>
              <a:buChar char="•"/>
            </a:pPr>
            <a:r>
              <a:rPr lang="en-US" sz="2500" dirty="0">
                <a:latin typeface="Century Gothic" panose="020B0502020202020204" pitchFamily="34" charset="0"/>
              </a:rPr>
              <a:t>OTHER</a:t>
            </a:r>
          </a:p>
        </p:txBody>
      </p:sp>
    </p:spTree>
    <p:extLst>
      <p:ext uri="{BB962C8B-B14F-4D97-AF65-F5344CB8AC3E}">
        <p14:creationId xmlns:p14="http://schemas.microsoft.com/office/powerpoint/2010/main" val="359309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2CB60545-8ACE-7945-BDC9-A22F33E47898}"/>
              </a:ext>
            </a:extLst>
          </p:cNvPr>
          <p:cNvPicPr>
            <a:picLocks noChangeAspect="1"/>
          </p:cNvPicPr>
          <p:nvPr/>
        </p:nvPicPr>
        <p:blipFill rotWithShape="1">
          <a:blip r:embed="rId3" cstate="print">
            <a:alphaModFix amt="82000"/>
            <a:extLst>
              <a:ext uri="{28A0092B-C50C-407E-A947-70E740481C1C}">
                <a14:useLocalDpi xmlns:a14="http://schemas.microsoft.com/office/drawing/2010/main"/>
              </a:ext>
            </a:extLst>
          </a:blip>
          <a:srcRect/>
          <a:stretch/>
        </p:blipFill>
        <p:spPr>
          <a:xfrm>
            <a:off x="5928042" y="-6607"/>
            <a:ext cx="6263957" cy="6483607"/>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LOGO PRESENTATION</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5973939"/>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grpSp>
        <p:nvGrpSpPr>
          <p:cNvPr id="25" name="Group 24">
            <a:extLst>
              <a:ext uri="{FF2B5EF4-FFF2-40B4-BE49-F238E27FC236}">
                <a16:creationId xmlns:a16="http://schemas.microsoft.com/office/drawing/2014/main" id="{53F7CFD0-AF12-2C44-AC81-D4322235CF12}"/>
              </a:ext>
            </a:extLst>
          </p:cNvPr>
          <p:cNvGrpSpPr/>
          <p:nvPr/>
        </p:nvGrpSpPr>
        <p:grpSpPr>
          <a:xfrm>
            <a:off x="2473368" y="-14628"/>
            <a:ext cx="5724680" cy="6219640"/>
            <a:chOff x="7203068" y="-14628"/>
            <a:chExt cx="5724680" cy="6219640"/>
          </a:xfrm>
          <a:solidFill>
            <a:schemeClr val="bg1">
              <a:alpha val="52000"/>
            </a:schemeClr>
          </a:solidFill>
        </p:grpSpPr>
        <p:sp>
          <p:nvSpPr>
            <p:cNvPr id="27" name="Triangle 26">
              <a:extLst>
                <a:ext uri="{FF2B5EF4-FFF2-40B4-BE49-F238E27FC236}">
                  <a16:creationId xmlns:a16="http://schemas.microsoft.com/office/drawing/2014/main" id="{1A198882-6249-DB48-9ADB-6615EC54054B}"/>
                </a:ext>
              </a:extLst>
            </p:cNvPr>
            <p:cNvSpPr/>
            <p:nvPr/>
          </p:nvSpPr>
          <p:spPr>
            <a:xfrm>
              <a:off x="8267700" y="1219200"/>
              <a:ext cx="1498109" cy="1121526"/>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E757928-B923-9D4B-B921-312E5384DF77}"/>
                </a:ext>
              </a:extLst>
            </p:cNvPr>
            <p:cNvSpPr/>
            <p:nvPr/>
          </p:nvSpPr>
          <p:spPr>
            <a:xfrm rot="10800000">
              <a:off x="8267698" y="2340726"/>
              <a:ext cx="1498109" cy="1121526"/>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6D93FBD-F2DB-CA4D-A794-C32957248EAE}"/>
                </a:ext>
              </a:extLst>
            </p:cNvPr>
            <p:cNvSpPr/>
            <p:nvPr/>
          </p:nvSpPr>
          <p:spPr>
            <a:xfrm>
              <a:off x="9117614" y="2441587"/>
              <a:ext cx="1498109" cy="1121526"/>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45872CA9-8700-9747-B90B-9F19DE44A77B}"/>
                </a:ext>
              </a:extLst>
            </p:cNvPr>
            <p:cNvSpPr/>
            <p:nvPr/>
          </p:nvSpPr>
          <p:spPr>
            <a:xfrm rot="10800000">
              <a:off x="9117612" y="3563113"/>
              <a:ext cx="1498109" cy="1121526"/>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2E5F33B5-E048-6449-9DB0-0EC2BE2299B3}"/>
                </a:ext>
              </a:extLst>
            </p:cNvPr>
            <p:cNvSpPr/>
            <p:nvPr/>
          </p:nvSpPr>
          <p:spPr>
            <a:xfrm rot="10800000">
              <a:off x="9118598" y="-14627"/>
              <a:ext cx="3073402" cy="2300834"/>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DF21EA76-4856-A242-8050-ED446538B9A1}"/>
                </a:ext>
              </a:extLst>
            </p:cNvPr>
            <p:cNvSpPr/>
            <p:nvPr/>
          </p:nvSpPr>
          <p:spPr>
            <a:xfrm>
              <a:off x="11194577" y="5032308"/>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48A0CB-6C06-0840-8AB6-5BCF626FD045}"/>
                </a:ext>
              </a:extLst>
            </p:cNvPr>
            <p:cNvSpPr/>
            <p:nvPr/>
          </p:nvSpPr>
          <p:spPr>
            <a:xfrm rot="10800000">
              <a:off x="10726003" y="4976702"/>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34C0E065-FD0F-AF44-BBBB-C0E661640523}"/>
                </a:ext>
              </a:extLst>
            </p:cNvPr>
            <p:cNvSpPr/>
            <p:nvPr/>
          </p:nvSpPr>
          <p:spPr>
            <a:xfrm>
              <a:off x="10726004" y="4358384"/>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C3F07D48-45EA-2845-8E6A-2D0399CD01EB}"/>
                </a:ext>
              </a:extLst>
            </p:cNvPr>
            <p:cNvSpPr/>
            <p:nvPr/>
          </p:nvSpPr>
          <p:spPr>
            <a:xfrm>
              <a:off x="10732980" y="2926103"/>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0490B3D9-1B64-1841-9CAF-381D4F733941}"/>
                </a:ext>
              </a:extLst>
            </p:cNvPr>
            <p:cNvSpPr/>
            <p:nvPr/>
          </p:nvSpPr>
          <p:spPr>
            <a:xfrm rot="10800000">
              <a:off x="10732979" y="3544421"/>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D1FF3296-877E-FF4C-9FFB-59A117ADC574}"/>
                </a:ext>
              </a:extLst>
            </p:cNvPr>
            <p:cNvSpPr/>
            <p:nvPr/>
          </p:nvSpPr>
          <p:spPr>
            <a:xfrm>
              <a:off x="11201553" y="3600027"/>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7D0538BB-7DE5-4F48-8165-61ECD3467FC3}"/>
                </a:ext>
              </a:extLst>
            </p:cNvPr>
            <p:cNvSpPr/>
            <p:nvPr/>
          </p:nvSpPr>
          <p:spPr>
            <a:xfrm rot="10800000">
              <a:off x="11201552" y="4218345"/>
              <a:ext cx="825935" cy="618318"/>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DF5E113C-0A04-914C-BD5F-5683EF98E329}"/>
                </a:ext>
              </a:extLst>
            </p:cNvPr>
            <p:cNvSpPr/>
            <p:nvPr/>
          </p:nvSpPr>
          <p:spPr>
            <a:xfrm>
              <a:off x="9465415" y="5351037"/>
              <a:ext cx="613059" cy="458953"/>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77C0CF2A-1B7D-194D-AEB1-E95F8CB73C78}"/>
                </a:ext>
              </a:extLst>
            </p:cNvPr>
            <p:cNvSpPr/>
            <p:nvPr/>
          </p:nvSpPr>
          <p:spPr>
            <a:xfrm rot="10800000">
              <a:off x="8796054" y="4684640"/>
              <a:ext cx="613059" cy="458953"/>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9F6CFD6E-BB9C-BA49-B03D-308B4D18576A}"/>
                </a:ext>
              </a:extLst>
            </p:cNvPr>
            <p:cNvSpPr/>
            <p:nvPr/>
          </p:nvSpPr>
          <p:spPr>
            <a:xfrm>
              <a:off x="8796055" y="4225687"/>
              <a:ext cx="613059" cy="458953"/>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BD403DD0-917E-5548-AA2E-40F796042FCC}"/>
                </a:ext>
              </a:extLst>
            </p:cNvPr>
            <p:cNvSpPr/>
            <p:nvPr/>
          </p:nvSpPr>
          <p:spPr>
            <a:xfrm>
              <a:off x="11429639" y="676405"/>
              <a:ext cx="1498109" cy="1121526"/>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079F5DD6-05E0-F44F-9137-86303250F55B}"/>
                </a:ext>
              </a:extLst>
            </p:cNvPr>
            <p:cNvSpPr/>
            <p:nvPr/>
          </p:nvSpPr>
          <p:spPr>
            <a:xfrm rot="10800000">
              <a:off x="11429637" y="1797931"/>
              <a:ext cx="1498109" cy="1121526"/>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B8B2D687-D60F-6140-B1E3-07D718AA6C97}"/>
                </a:ext>
              </a:extLst>
            </p:cNvPr>
            <p:cNvSpPr/>
            <p:nvPr/>
          </p:nvSpPr>
          <p:spPr>
            <a:xfrm rot="10800000">
              <a:off x="10001145" y="4978503"/>
              <a:ext cx="401094" cy="300270"/>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945E0E1-22D8-4C45-87EE-4660368E9522}"/>
                </a:ext>
              </a:extLst>
            </p:cNvPr>
            <p:cNvSpPr/>
            <p:nvPr/>
          </p:nvSpPr>
          <p:spPr>
            <a:xfrm>
              <a:off x="8478550" y="3436582"/>
              <a:ext cx="401094" cy="300270"/>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7F67168E-5870-7346-89D0-86FF873C3FC4}"/>
                </a:ext>
              </a:extLst>
            </p:cNvPr>
            <p:cNvSpPr/>
            <p:nvPr/>
          </p:nvSpPr>
          <p:spPr>
            <a:xfrm>
              <a:off x="10560298" y="3911608"/>
              <a:ext cx="221130" cy="165545"/>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DCBBAD1C-E82F-D640-8267-0C78359A3182}"/>
                </a:ext>
              </a:extLst>
            </p:cNvPr>
            <p:cNvSpPr/>
            <p:nvPr/>
          </p:nvSpPr>
          <p:spPr>
            <a:xfrm rot="10800000">
              <a:off x="10924816" y="6039467"/>
              <a:ext cx="221130" cy="165545"/>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B753721C-07FA-6540-A7D0-DB4F0D8EAA8A}"/>
                </a:ext>
              </a:extLst>
            </p:cNvPr>
            <p:cNvSpPr/>
            <p:nvPr/>
          </p:nvSpPr>
          <p:spPr>
            <a:xfrm rot="10800000">
              <a:off x="8157134" y="1651419"/>
              <a:ext cx="221130" cy="165545"/>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5150CF0F-8928-BB43-95AE-BD010920A6E5}"/>
                </a:ext>
              </a:extLst>
            </p:cNvPr>
            <p:cNvSpPr/>
            <p:nvPr/>
          </p:nvSpPr>
          <p:spPr>
            <a:xfrm>
              <a:off x="11586492" y="2465841"/>
              <a:ext cx="221130" cy="165545"/>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2792D037-241F-1A43-B4AC-6FAE93BC378F}"/>
                </a:ext>
              </a:extLst>
            </p:cNvPr>
            <p:cNvSpPr/>
            <p:nvPr/>
          </p:nvSpPr>
          <p:spPr>
            <a:xfrm>
              <a:off x="8875258" y="425489"/>
              <a:ext cx="164136" cy="122877"/>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96AFD83A-73C6-434B-AE2D-44F063071966}"/>
                </a:ext>
              </a:extLst>
            </p:cNvPr>
            <p:cNvSpPr/>
            <p:nvPr/>
          </p:nvSpPr>
          <p:spPr>
            <a:xfrm rot="10800000">
              <a:off x="11900905" y="4908188"/>
              <a:ext cx="164136" cy="122877"/>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9DB2F9E7-217D-6A48-92FF-938D02FFD9F3}"/>
                </a:ext>
              </a:extLst>
            </p:cNvPr>
            <p:cNvSpPr/>
            <p:nvPr/>
          </p:nvSpPr>
          <p:spPr>
            <a:xfrm>
              <a:off x="9494499" y="1271969"/>
              <a:ext cx="401094" cy="300270"/>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riangle 65">
              <a:extLst>
                <a:ext uri="{FF2B5EF4-FFF2-40B4-BE49-F238E27FC236}">
                  <a16:creationId xmlns:a16="http://schemas.microsoft.com/office/drawing/2014/main" id="{95689592-1001-6F49-B8AE-7DBC7E738D5F}"/>
                </a:ext>
              </a:extLst>
            </p:cNvPr>
            <p:cNvSpPr/>
            <p:nvPr/>
          </p:nvSpPr>
          <p:spPr>
            <a:xfrm rot="10800000">
              <a:off x="7203068" y="-14628"/>
              <a:ext cx="1592986" cy="1192554"/>
            </a:xfrm>
            <a:prstGeom prst="triangle">
              <a:avLst/>
            </a:prstGeom>
            <a:grpFill/>
            <a:ln>
              <a:solidFill>
                <a:srgbClr val="FFD3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2470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LOGO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883563" y="1277129"/>
            <a:ext cx="6122543" cy="4303742"/>
          </a:xfrm>
          <a:prstGeom prst="rect">
            <a:avLst/>
          </a:prstGeom>
          <a:noFill/>
        </p:spPr>
        <p:txBody>
          <a:bodyPr wrap="square" numCol="1" rtlCol="0">
            <a:spAutoFit/>
          </a:bodyPr>
          <a:lstStyle/>
          <a:p>
            <a:pPr>
              <a:spcBef>
                <a:spcPts val="600"/>
              </a:spcBef>
              <a:spcAft>
                <a:spcPts val="800"/>
              </a:spcAft>
            </a:pPr>
            <a:r>
              <a:rPr lang="en-US" sz="2400" dirty="0">
                <a:latin typeface="Century Gothic" panose="020B0502020202020204" pitchFamily="34" charset="0"/>
              </a:rPr>
              <a:t>Business Overview</a:t>
            </a:r>
          </a:p>
          <a:p>
            <a:pPr>
              <a:spcBef>
                <a:spcPts val="600"/>
              </a:spcBef>
              <a:spcAft>
                <a:spcPts val="800"/>
              </a:spcAft>
            </a:pPr>
            <a:r>
              <a:rPr lang="en-US" sz="2400" dirty="0">
                <a:latin typeface="Century Gothic" panose="020B0502020202020204" pitchFamily="34" charset="0"/>
              </a:rPr>
              <a:t>Target Audience</a:t>
            </a:r>
          </a:p>
          <a:p>
            <a:pPr>
              <a:spcBef>
                <a:spcPts val="600"/>
              </a:spcBef>
              <a:spcAft>
                <a:spcPts val="800"/>
              </a:spcAft>
            </a:pPr>
            <a:r>
              <a:rPr lang="en-US" sz="2400" dirty="0">
                <a:latin typeface="Century Gothic" panose="020B0502020202020204" pitchFamily="34" charset="0"/>
              </a:rPr>
              <a:t>Verbiage</a:t>
            </a:r>
          </a:p>
          <a:p>
            <a:pPr>
              <a:spcBef>
                <a:spcPts val="600"/>
              </a:spcBef>
              <a:spcAft>
                <a:spcPts val="800"/>
              </a:spcAft>
            </a:pPr>
            <a:r>
              <a:rPr lang="en-US" sz="2400" dirty="0">
                <a:latin typeface="Century Gothic" panose="020B0502020202020204" pitchFamily="34" charset="0"/>
              </a:rPr>
              <a:t>Tag Line</a:t>
            </a:r>
          </a:p>
          <a:p>
            <a:pPr>
              <a:spcBef>
                <a:spcPts val="600"/>
              </a:spcBef>
              <a:spcAft>
                <a:spcPts val="800"/>
              </a:spcAft>
            </a:pPr>
            <a:r>
              <a:rPr lang="en-US" sz="2400" dirty="0">
                <a:latin typeface="Century Gothic" panose="020B0502020202020204" pitchFamily="34" charset="0"/>
              </a:rPr>
              <a:t>Imagery</a:t>
            </a:r>
          </a:p>
          <a:p>
            <a:pPr>
              <a:spcBef>
                <a:spcPts val="600"/>
              </a:spcBef>
              <a:spcAft>
                <a:spcPts val="800"/>
              </a:spcAft>
            </a:pPr>
            <a:r>
              <a:rPr lang="en-US" sz="2400" dirty="0">
                <a:latin typeface="Century Gothic" panose="020B0502020202020204" pitchFamily="34" charset="0"/>
              </a:rPr>
              <a:t>Desired Design Style</a:t>
            </a:r>
          </a:p>
          <a:p>
            <a:pPr>
              <a:spcBef>
                <a:spcPts val="600"/>
              </a:spcBef>
              <a:spcAft>
                <a:spcPts val="800"/>
              </a:spcAft>
            </a:pPr>
            <a:r>
              <a:rPr lang="en-US" sz="2400" dirty="0">
                <a:latin typeface="Century Gothic" panose="020B0502020202020204" pitchFamily="34" charset="0"/>
              </a:rPr>
              <a:t>Colors + Other Visual Considerations</a:t>
            </a:r>
          </a:p>
          <a:p>
            <a:pPr>
              <a:spcBef>
                <a:spcPts val="600"/>
              </a:spcBef>
              <a:spcAft>
                <a:spcPts val="800"/>
              </a:spcAft>
            </a:pPr>
            <a:r>
              <a:rPr lang="en-US" sz="2400" dirty="0">
                <a:latin typeface="Century Gothic" panose="020B0502020202020204" pitchFamily="34" charset="0"/>
              </a:rPr>
              <a:t>Intended Use</a:t>
            </a:r>
          </a:p>
        </p:txBody>
      </p:sp>
      <p:sp>
        <p:nvSpPr>
          <p:cNvPr id="40" name="TextBox 39">
            <a:extLst>
              <a:ext uri="{FF2B5EF4-FFF2-40B4-BE49-F238E27FC236}">
                <a16:creationId xmlns:a16="http://schemas.microsoft.com/office/drawing/2014/main" id="{0912F814-D179-264A-96E2-2790AF8762EE}"/>
              </a:ext>
            </a:extLst>
          </p:cNvPr>
          <p:cNvSpPr txBox="1"/>
          <p:nvPr/>
        </p:nvSpPr>
        <p:spPr>
          <a:xfrm>
            <a:off x="367748" y="1277129"/>
            <a:ext cx="515816" cy="4303742"/>
          </a:xfrm>
          <a:prstGeom prst="rect">
            <a:avLst/>
          </a:prstGeom>
          <a:noFill/>
        </p:spPr>
        <p:txBody>
          <a:bodyPr wrap="square" numCol="1" rtlCol="0">
            <a:spAutoFit/>
          </a:bodyPr>
          <a:lstStyle/>
          <a:p>
            <a:pPr algn="r">
              <a:spcBef>
                <a:spcPts val="600"/>
              </a:spcBef>
              <a:spcAft>
                <a:spcPts val="800"/>
              </a:spcAft>
            </a:pPr>
            <a:r>
              <a:rPr lang="en-US" sz="2400" dirty="0">
                <a:solidFill>
                  <a:srgbClr val="D68F0F"/>
                </a:solidFill>
                <a:latin typeface="Century Gothic" panose="020B0502020202020204" pitchFamily="34" charset="0"/>
              </a:rPr>
              <a:t>1</a:t>
            </a:r>
          </a:p>
          <a:p>
            <a:pPr algn="r">
              <a:spcBef>
                <a:spcPts val="600"/>
              </a:spcBef>
              <a:spcAft>
                <a:spcPts val="800"/>
              </a:spcAft>
            </a:pPr>
            <a:r>
              <a:rPr lang="en-US" sz="2400" dirty="0">
                <a:solidFill>
                  <a:srgbClr val="D68F0F"/>
                </a:solidFill>
                <a:latin typeface="Century Gothic" panose="020B0502020202020204" pitchFamily="34" charset="0"/>
              </a:rPr>
              <a:t>2</a:t>
            </a:r>
          </a:p>
          <a:p>
            <a:pPr algn="r">
              <a:spcBef>
                <a:spcPts val="600"/>
              </a:spcBef>
              <a:spcAft>
                <a:spcPts val="800"/>
              </a:spcAft>
            </a:pPr>
            <a:r>
              <a:rPr lang="en-US" sz="2400" dirty="0">
                <a:solidFill>
                  <a:srgbClr val="D68F0F"/>
                </a:solidFill>
                <a:latin typeface="Century Gothic" panose="020B0502020202020204" pitchFamily="34" charset="0"/>
              </a:rPr>
              <a:t>3</a:t>
            </a:r>
          </a:p>
          <a:p>
            <a:pPr algn="r">
              <a:spcBef>
                <a:spcPts val="600"/>
              </a:spcBef>
              <a:spcAft>
                <a:spcPts val="800"/>
              </a:spcAft>
            </a:pPr>
            <a:r>
              <a:rPr lang="en-US" sz="2400" dirty="0">
                <a:solidFill>
                  <a:srgbClr val="D68F0F"/>
                </a:solidFill>
                <a:latin typeface="Century Gothic" panose="020B0502020202020204" pitchFamily="34" charset="0"/>
              </a:rPr>
              <a:t>4</a:t>
            </a:r>
          </a:p>
          <a:p>
            <a:pPr algn="r">
              <a:spcBef>
                <a:spcPts val="600"/>
              </a:spcBef>
              <a:spcAft>
                <a:spcPts val="800"/>
              </a:spcAft>
            </a:pPr>
            <a:r>
              <a:rPr lang="en-US" sz="2400" dirty="0">
                <a:solidFill>
                  <a:srgbClr val="D68F0F"/>
                </a:solidFill>
                <a:latin typeface="Century Gothic" panose="020B0502020202020204" pitchFamily="34" charset="0"/>
              </a:rPr>
              <a:t>5</a:t>
            </a:r>
          </a:p>
          <a:p>
            <a:pPr algn="r">
              <a:spcBef>
                <a:spcPts val="600"/>
              </a:spcBef>
              <a:spcAft>
                <a:spcPts val="800"/>
              </a:spcAft>
            </a:pPr>
            <a:r>
              <a:rPr lang="en-US" sz="2400" dirty="0">
                <a:solidFill>
                  <a:srgbClr val="D68F0F"/>
                </a:solidFill>
                <a:latin typeface="Century Gothic" panose="020B0502020202020204" pitchFamily="34" charset="0"/>
              </a:rPr>
              <a:t>6</a:t>
            </a:r>
          </a:p>
          <a:p>
            <a:pPr algn="r">
              <a:spcBef>
                <a:spcPts val="600"/>
              </a:spcBef>
              <a:spcAft>
                <a:spcPts val="800"/>
              </a:spcAft>
            </a:pPr>
            <a:r>
              <a:rPr lang="en-US" sz="2400" dirty="0">
                <a:solidFill>
                  <a:srgbClr val="D68F0F"/>
                </a:solidFill>
                <a:latin typeface="Century Gothic" panose="020B0502020202020204" pitchFamily="34" charset="0"/>
              </a:rPr>
              <a:t>7</a:t>
            </a:r>
          </a:p>
          <a:p>
            <a:pPr algn="r">
              <a:spcBef>
                <a:spcPts val="600"/>
              </a:spcBef>
              <a:spcAft>
                <a:spcPts val="800"/>
              </a:spcAft>
            </a:pPr>
            <a:r>
              <a:rPr lang="en-US" sz="2400" dirty="0">
                <a:solidFill>
                  <a:srgbClr val="D68F0F"/>
                </a:solidFill>
                <a:latin typeface="Century Gothic" panose="020B0502020202020204" pitchFamily="34" charset="0"/>
              </a:rPr>
              <a:t>8</a:t>
            </a:r>
          </a:p>
        </p:txBody>
      </p:sp>
      <p:pic>
        <p:nvPicPr>
          <p:cNvPr id="41" name="Picture 40">
            <a:extLst>
              <a:ext uri="{FF2B5EF4-FFF2-40B4-BE49-F238E27FC236}">
                <a16:creationId xmlns:a16="http://schemas.microsoft.com/office/drawing/2014/main" id="{62D9CAD0-6D0F-CD41-AD4D-C7722330F15A}"/>
              </a:ext>
            </a:extLst>
          </p:cNvPr>
          <p:cNvPicPr>
            <a:picLocks noChangeAspect="1"/>
          </p:cNvPicPr>
          <p:nvPr/>
        </p:nvPicPr>
        <p:blipFill>
          <a:blip r:embed="rId3"/>
          <a:srcRect/>
          <a:stretch/>
        </p:blipFill>
        <p:spPr>
          <a:xfrm>
            <a:off x="7107105" y="255512"/>
            <a:ext cx="4997547" cy="604200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9B79B0-F251-6E46-B094-7566CB23D734}"/>
              </a:ext>
            </a:extLst>
          </p:cNvPr>
          <p:cNvPicPr>
            <a:picLocks noChangeAspect="1"/>
          </p:cNvPicPr>
          <p:nvPr/>
        </p:nvPicPr>
        <p:blipFill>
          <a:blip r:embed="rId3"/>
          <a:stretch>
            <a:fillRect/>
          </a:stretch>
        </p:blipFill>
        <p:spPr>
          <a:xfrm>
            <a:off x="7889631" y="-5863"/>
            <a:ext cx="4313582" cy="6502373"/>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BUSINESS OVERVIEW</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599336"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1. BUSINESS OVERVIEW</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748923"/>
          </a:xfrm>
          <a:prstGeom prst="rect">
            <a:avLst/>
          </a:prstGeom>
          <a:noFill/>
        </p:spPr>
        <p:txBody>
          <a:bodyPr wrap="square" rtlCol="0">
            <a:spAutoFit/>
          </a:bodyPr>
          <a:lstStyle/>
          <a:p>
            <a:pPr>
              <a:spcAft>
                <a:spcPts val="800"/>
              </a:spcAft>
            </a:pPr>
            <a:r>
              <a:rPr lang="en-US" dirty="0">
                <a:latin typeface="Century Gothic" panose="020B0502020202020204" pitchFamily="34" charset="0"/>
              </a:rPr>
              <a:t>what do you do? </a:t>
            </a:r>
          </a:p>
          <a:p>
            <a:pPr>
              <a:spcAft>
                <a:spcPts val="800"/>
              </a:spcAft>
            </a:pPr>
            <a:r>
              <a:rPr lang="en-US" dirty="0">
                <a:latin typeface="Century Gothic" panose="020B0502020202020204" pitchFamily="34" charset="0"/>
              </a:rPr>
              <a:t>what is unique about your business? </a:t>
            </a:r>
          </a:p>
        </p:txBody>
      </p:sp>
    </p:spTree>
    <p:extLst>
      <p:ext uri="{BB962C8B-B14F-4D97-AF65-F5344CB8AC3E}">
        <p14:creationId xmlns:p14="http://schemas.microsoft.com/office/powerpoint/2010/main" val="396017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278735"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2. TARGET AUDIENCE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369332"/>
          </a:xfrm>
          <a:prstGeom prst="rect">
            <a:avLst/>
          </a:prstGeom>
          <a:noFill/>
        </p:spPr>
        <p:txBody>
          <a:bodyPr wrap="square" rtlCol="0">
            <a:spAutoFit/>
          </a:bodyPr>
          <a:lstStyle/>
          <a:p>
            <a:r>
              <a:rPr lang="en-US" dirty="0">
                <a:latin typeface="Century Gothic" panose="020B0502020202020204" pitchFamily="34" charset="0"/>
              </a:rPr>
              <a:t>who are you trying to reach?</a:t>
            </a:r>
          </a:p>
        </p:txBody>
      </p:sp>
      <p:grpSp>
        <p:nvGrpSpPr>
          <p:cNvPr id="2" name="Group 1">
            <a:extLst>
              <a:ext uri="{FF2B5EF4-FFF2-40B4-BE49-F238E27FC236}">
                <a16:creationId xmlns:a16="http://schemas.microsoft.com/office/drawing/2014/main" id="{DF698645-B5B5-EB4E-8501-4F14A176B1A6}"/>
              </a:ext>
            </a:extLst>
          </p:cNvPr>
          <p:cNvGrpSpPr/>
          <p:nvPr/>
        </p:nvGrpSpPr>
        <p:grpSpPr>
          <a:xfrm>
            <a:off x="4574116" y="2590800"/>
            <a:ext cx="7617884" cy="3922552"/>
            <a:chOff x="6775938" y="3724548"/>
            <a:chExt cx="5416062" cy="2788804"/>
          </a:xfrm>
        </p:grpSpPr>
        <p:pic>
          <p:nvPicPr>
            <p:cNvPr id="3" name="Picture 2">
              <a:extLst>
                <a:ext uri="{FF2B5EF4-FFF2-40B4-BE49-F238E27FC236}">
                  <a16:creationId xmlns:a16="http://schemas.microsoft.com/office/drawing/2014/main" id="{C6F704EC-CCC4-304C-B30F-EE89E6CA13F6}"/>
                </a:ext>
              </a:extLst>
            </p:cNvPr>
            <p:cNvPicPr>
              <a:picLocks noChangeAspect="1"/>
            </p:cNvPicPr>
            <p:nvPr/>
          </p:nvPicPr>
          <p:blipFill>
            <a:blip r:embed="rId3"/>
            <a:stretch>
              <a:fillRect/>
            </a:stretch>
          </p:blipFill>
          <p:spPr>
            <a:xfrm>
              <a:off x="6775938" y="3724548"/>
              <a:ext cx="5416062" cy="2788804"/>
            </a:xfrm>
            <a:prstGeom prst="rect">
              <a:avLst/>
            </a:prstGeom>
          </p:spPr>
        </p:pic>
        <p:pic>
          <p:nvPicPr>
            <p:cNvPr id="10" name="Graphic 9" descr="Target Audience with solid fill">
              <a:extLst>
                <a:ext uri="{FF2B5EF4-FFF2-40B4-BE49-F238E27FC236}">
                  <a16:creationId xmlns:a16="http://schemas.microsoft.com/office/drawing/2014/main" id="{0D2CB1BC-08A5-3746-9E49-6F87106906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70422" y="4279758"/>
              <a:ext cx="563513" cy="563513"/>
            </a:xfrm>
            <a:prstGeom prst="rect">
              <a:avLst/>
            </a:prstGeom>
          </p:spPr>
        </p:pic>
      </p:grpSp>
    </p:spTree>
    <p:extLst>
      <p:ext uri="{BB962C8B-B14F-4D97-AF65-F5344CB8AC3E}">
        <p14:creationId xmlns:p14="http://schemas.microsoft.com/office/powerpoint/2010/main" val="961450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24987CF-4497-3745-B404-F0669A88FEC6}"/>
              </a:ext>
            </a:extLst>
          </p:cNvPr>
          <p:cNvSpPr/>
          <p:nvPr/>
        </p:nvSpPr>
        <p:spPr>
          <a:xfrm>
            <a:off x="8408505" y="0"/>
            <a:ext cx="3782683" cy="64899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TARGET AUDIENCE – BUYER PERSONA</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145857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11" name="TextBox 10">
            <a:extLst>
              <a:ext uri="{FF2B5EF4-FFF2-40B4-BE49-F238E27FC236}">
                <a16:creationId xmlns:a16="http://schemas.microsoft.com/office/drawing/2014/main" id="{5CCDABD5-A721-4845-AC8E-D490E6FDAD33}"/>
              </a:ext>
            </a:extLst>
          </p:cNvPr>
          <p:cNvSpPr txBox="1"/>
          <p:nvPr/>
        </p:nvSpPr>
        <p:spPr>
          <a:xfrm>
            <a:off x="367748" y="248400"/>
            <a:ext cx="6032421" cy="523220"/>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TARGET AUDIENCE – </a:t>
            </a:r>
            <a:r>
              <a:rPr lang="en-US" sz="2800" dirty="0">
                <a:solidFill>
                  <a:schemeClr val="tx1">
                    <a:lumMod val="65000"/>
                    <a:lumOff val="35000"/>
                  </a:schemeClr>
                </a:solidFill>
                <a:latin typeface="Century Gothic" panose="020B0502020202020204" pitchFamily="34" charset="0"/>
              </a:rPr>
              <a:t>Buyer Persona</a:t>
            </a:r>
            <a:endParaRPr lang="en-US" sz="2400" dirty="0">
              <a:solidFill>
                <a:schemeClr val="tx1">
                  <a:lumMod val="65000"/>
                  <a:lumOff val="35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4D861346-FF17-5244-B3CB-BF3D9C6D6F74}"/>
              </a:ext>
            </a:extLst>
          </p:cNvPr>
          <p:cNvPicPr>
            <a:picLocks noChangeAspect="1"/>
          </p:cNvPicPr>
          <p:nvPr/>
        </p:nvPicPr>
        <p:blipFill>
          <a:blip r:embed="rId3"/>
          <a:stretch>
            <a:fillRect/>
          </a:stretch>
        </p:blipFill>
        <p:spPr>
          <a:xfrm>
            <a:off x="8751684" y="357729"/>
            <a:ext cx="3090408" cy="3081528"/>
          </a:xfrm>
          <a:prstGeom prst="rect">
            <a:avLst/>
          </a:prstGeom>
        </p:spPr>
      </p:pic>
      <p:pic>
        <p:nvPicPr>
          <p:cNvPr id="17" name="Graphic 16" descr="Monthly calendar with solid fill">
            <a:extLst>
              <a:ext uri="{FF2B5EF4-FFF2-40B4-BE49-F238E27FC236}">
                <a16:creationId xmlns:a16="http://schemas.microsoft.com/office/drawing/2014/main" id="{F53AA1FA-0FE6-514B-AE2E-A12D170579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04227" y="4152887"/>
            <a:ext cx="369332" cy="369332"/>
          </a:xfrm>
          <a:prstGeom prst="rect">
            <a:avLst/>
          </a:prstGeom>
        </p:spPr>
      </p:pic>
      <p:sp>
        <p:nvSpPr>
          <p:cNvPr id="18" name="Rectangle 17">
            <a:extLst>
              <a:ext uri="{FF2B5EF4-FFF2-40B4-BE49-F238E27FC236}">
                <a16:creationId xmlns:a16="http://schemas.microsoft.com/office/drawing/2014/main" id="{42AFBC1D-564D-C948-8DA9-2FB16930CDC2}"/>
              </a:ext>
            </a:extLst>
          </p:cNvPr>
          <p:cNvSpPr/>
          <p:nvPr/>
        </p:nvSpPr>
        <p:spPr>
          <a:xfrm>
            <a:off x="9119279" y="412639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35</a:t>
            </a:r>
          </a:p>
        </p:txBody>
      </p:sp>
      <p:pic>
        <p:nvPicPr>
          <p:cNvPr id="19" name="Graphic 18" descr="Marker with solid fill">
            <a:extLst>
              <a:ext uri="{FF2B5EF4-FFF2-40B4-BE49-F238E27FC236}">
                <a16:creationId xmlns:a16="http://schemas.microsoft.com/office/drawing/2014/main" id="{4B29ADF1-EA79-694D-A9B2-435C88D917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8704227" y="4600118"/>
            <a:ext cx="369332" cy="369332"/>
          </a:xfrm>
          <a:prstGeom prst="rect">
            <a:avLst/>
          </a:prstGeom>
        </p:spPr>
      </p:pic>
      <p:sp>
        <p:nvSpPr>
          <p:cNvPr id="20" name="Rectangle 19">
            <a:extLst>
              <a:ext uri="{FF2B5EF4-FFF2-40B4-BE49-F238E27FC236}">
                <a16:creationId xmlns:a16="http://schemas.microsoft.com/office/drawing/2014/main" id="{40566669-B9AD-C24D-8A5C-CF6EE63B87A5}"/>
              </a:ext>
            </a:extLst>
          </p:cNvPr>
          <p:cNvSpPr/>
          <p:nvPr/>
        </p:nvSpPr>
        <p:spPr>
          <a:xfrm>
            <a:off x="9119279" y="457363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Seattle</a:t>
            </a:r>
          </a:p>
        </p:txBody>
      </p:sp>
      <p:pic>
        <p:nvPicPr>
          <p:cNvPr id="21" name="Graphic 20" descr="Briefcase with solid fill">
            <a:extLst>
              <a:ext uri="{FF2B5EF4-FFF2-40B4-BE49-F238E27FC236}">
                <a16:creationId xmlns:a16="http://schemas.microsoft.com/office/drawing/2014/main" id="{AF0E81EA-F95D-6A4D-A9A4-A10231345D9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704227" y="5073837"/>
            <a:ext cx="369332" cy="369332"/>
          </a:xfrm>
          <a:prstGeom prst="rect">
            <a:avLst/>
          </a:prstGeom>
        </p:spPr>
      </p:pic>
      <p:sp>
        <p:nvSpPr>
          <p:cNvPr id="22" name="Rectangle 21">
            <a:extLst>
              <a:ext uri="{FF2B5EF4-FFF2-40B4-BE49-F238E27FC236}">
                <a16:creationId xmlns:a16="http://schemas.microsoft.com/office/drawing/2014/main" id="{34975AC6-721A-CA44-A7AE-389A4FC02ABA}"/>
              </a:ext>
            </a:extLst>
          </p:cNvPr>
          <p:cNvSpPr/>
          <p:nvPr/>
        </p:nvSpPr>
        <p:spPr>
          <a:xfrm>
            <a:off x="9119279" y="5047349"/>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Media Manager</a:t>
            </a:r>
          </a:p>
        </p:txBody>
      </p:sp>
      <p:pic>
        <p:nvPicPr>
          <p:cNvPr id="23" name="Graphic 22" descr="Money with solid fill">
            <a:extLst>
              <a:ext uri="{FF2B5EF4-FFF2-40B4-BE49-F238E27FC236}">
                <a16:creationId xmlns:a16="http://schemas.microsoft.com/office/drawing/2014/main" id="{6789FC6A-2B78-8E47-A3A0-D7A25DBB868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8704227" y="5521068"/>
            <a:ext cx="369332" cy="369332"/>
          </a:xfrm>
          <a:prstGeom prst="rect">
            <a:avLst/>
          </a:prstGeom>
        </p:spPr>
      </p:pic>
      <p:sp>
        <p:nvSpPr>
          <p:cNvPr id="24" name="Rectangle 23">
            <a:extLst>
              <a:ext uri="{FF2B5EF4-FFF2-40B4-BE49-F238E27FC236}">
                <a16:creationId xmlns:a16="http://schemas.microsoft.com/office/drawing/2014/main" id="{C39A888F-FD19-514E-8418-06C7EA9D112F}"/>
              </a:ext>
            </a:extLst>
          </p:cNvPr>
          <p:cNvSpPr/>
          <p:nvPr/>
        </p:nvSpPr>
        <p:spPr>
          <a:xfrm>
            <a:off x="9119279" y="5528870"/>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$85k</a:t>
            </a:r>
          </a:p>
        </p:txBody>
      </p:sp>
      <p:sp>
        <p:nvSpPr>
          <p:cNvPr id="25" name="Rectangle 24">
            <a:extLst>
              <a:ext uri="{FF2B5EF4-FFF2-40B4-BE49-F238E27FC236}">
                <a16:creationId xmlns:a16="http://schemas.microsoft.com/office/drawing/2014/main" id="{6E0886E9-443B-8B48-A758-9E309F53C634}"/>
              </a:ext>
            </a:extLst>
          </p:cNvPr>
          <p:cNvSpPr/>
          <p:nvPr/>
        </p:nvSpPr>
        <p:spPr>
          <a:xfrm>
            <a:off x="8704227" y="3445170"/>
            <a:ext cx="3158252" cy="576120"/>
          </a:xfrm>
          <a:prstGeom prst="rect">
            <a:avLst/>
          </a:prstGeom>
        </p:spPr>
        <p:txBody>
          <a:bodyPr wrap="square">
            <a:spAutoFit/>
          </a:bodyPr>
          <a:lstStyle/>
          <a:p>
            <a:pPr>
              <a:lnSpc>
                <a:spcPct val="150000"/>
              </a:lnSpc>
              <a:spcAft>
                <a:spcPts val="1600"/>
              </a:spcAft>
            </a:pPr>
            <a:r>
              <a:rPr lang="en-US" sz="2400" dirty="0">
                <a:latin typeface="Century Gothic" panose="020B0502020202020204" pitchFamily="34" charset="0"/>
              </a:rPr>
              <a:t>Gloria Miner</a:t>
            </a:r>
          </a:p>
        </p:txBody>
      </p:sp>
      <p:sp>
        <p:nvSpPr>
          <p:cNvPr id="26" name="Rectangle 25">
            <a:extLst>
              <a:ext uri="{FF2B5EF4-FFF2-40B4-BE49-F238E27FC236}">
                <a16:creationId xmlns:a16="http://schemas.microsoft.com/office/drawing/2014/main" id="{745ABBFD-D1A3-D248-93A6-85815BD051EC}"/>
              </a:ext>
            </a:extLst>
          </p:cNvPr>
          <p:cNvSpPr/>
          <p:nvPr/>
        </p:nvSpPr>
        <p:spPr>
          <a:xfrm>
            <a:off x="444759" y="97746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BIO</a:t>
            </a:r>
          </a:p>
        </p:txBody>
      </p:sp>
      <p:sp>
        <p:nvSpPr>
          <p:cNvPr id="27" name="Rectangle 26">
            <a:extLst>
              <a:ext uri="{FF2B5EF4-FFF2-40B4-BE49-F238E27FC236}">
                <a16:creationId xmlns:a16="http://schemas.microsoft.com/office/drawing/2014/main" id="{52602C0B-A811-1046-86C1-757526954CB6}"/>
              </a:ext>
            </a:extLst>
          </p:cNvPr>
          <p:cNvSpPr/>
          <p:nvPr/>
        </p:nvSpPr>
        <p:spPr>
          <a:xfrm>
            <a:off x="444759" y="3241737"/>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28" name="Rectangle 27">
            <a:extLst>
              <a:ext uri="{FF2B5EF4-FFF2-40B4-BE49-F238E27FC236}">
                <a16:creationId xmlns:a16="http://schemas.microsoft.com/office/drawing/2014/main" id="{AA504721-7A53-C74C-A425-27A1E3DC86ED}"/>
              </a:ext>
            </a:extLst>
          </p:cNvPr>
          <p:cNvSpPr/>
          <p:nvPr/>
        </p:nvSpPr>
        <p:spPr>
          <a:xfrm>
            <a:off x="444759" y="2760624"/>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WANTS + NEEDS</a:t>
            </a:r>
          </a:p>
        </p:txBody>
      </p:sp>
      <p:sp>
        <p:nvSpPr>
          <p:cNvPr id="29" name="Rectangle 28">
            <a:extLst>
              <a:ext uri="{FF2B5EF4-FFF2-40B4-BE49-F238E27FC236}">
                <a16:creationId xmlns:a16="http://schemas.microsoft.com/office/drawing/2014/main" id="{7D439D9E-5B80-5048-8EF3-B764FA538EC3}"/>
              </a:ext>
            </a:extLst>
          </p:cNvPr>
          <p:cNvSpPr/>
          <p:nvPr/>
        </p:nvSpPr>
        <p:spPr>
          <a:xfrm>
            <a:off x="367748" y="5018000"/>
            <a:ext cx="777248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Details</a:t>
            </a:r>
          </a:p>
        </p:txBody>
      </p:sp>
      <p:sp>
        <p:nvSpPr>
          <p:cNvPr id="30" name="Rectangle 29">
            <a:extLst>
              <a:ext uri="{FF2B5EF4-FFF2-40B4-BE49-F238E27FC236}">
                <a16:creationId xmlns:a16="http://schemas.microsoft.com/office/drawing/2014/main" id="{C3C4D152-E106-374F-B3D6-3793FA34205F}"/>
              </a:ext>
            </a:extLst>
          </p:cNvPr>
          <p:cNvSpPr/>
          <p:nvPr/>
        </p:nvSpPr>
        <p:spPr>
          <a:xfrm>
            <a:off x="367748" y="4536887"/>
            <a:ext cx="7772484" cy="576120"/>
          </a:xfrm>
          <a:prstGeom prst="rect">
            <a:avLst/>
          </a:prstGeom>
        </p:spPr>
        <p:txBody>
          <a:bodyPr wrap="square">
            <a:spAutoFit/>
          </a:bodyPr>
          <a:lstStyle/>
          <a:p>
            <a:pPr>
              <a:lnSpc>
                <a:spcPct val="150000"/>
              </a:lnSpc>
              <a:spcAft>
                <a:spcPts val="1600"/>
              </a:spcAft>
            </a:pPr>
            <a:r>
              <a:rPr lang="en-US" sz="2400" dirty="0">
                <a:solidFill>
                  <a:schemeClr val="tx1">
                    <a:lumMod val="65000"/>
                    <a:lumOff val="35000"/>
                  </a:schemeClr>
                </a:solidFill>
                <a:latin typeface="Century Gothic" panose="020B0502020202020204" pitchFamily="34" charset="0"/>
              </a:rPr>
              <a:t>FRUSTRATIONS</a:t>
            </a:r>
          </a:p>
        </p:txBody>
      </p:sp>
      <p:cxnSp>
        <p:nvCxnSpPr>
          <p:cNvPr id="32" name="Straight Connector 31">
            <a:extLst>
              <a:ext uri="{FF2B5EF4-FFF2-40B4-BE49-F238E27FC236}">
                <a16:creationId xmlns:a16="http://schemas.microsoft.com/office/drawing/2014/main" id="{72DFD4FC-C760-DF4F-A54C-EA402C729699}"/>
              </a:ext>
            </a:extLst>
          </p:cNvPr>
          <p:cNvCxnSpPr>
            <a:cxnSpLocks/>
          </p:cNvCxnSpPr>
          <p:nvPr/>
        </p:nvCxnSpPr>
        <p:spPr>
          <a:xfrm>
            <a:off x="339422" y="1074420"/>
            <a:ext cx="0" cy="1554480"/>
          </a:xfrm>
          <a:prstGeom prst="line">
            <a:avLst/>
          </a:prstGeom>
          <a:ln w="3492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E561CD-B679-6049-817E-F7CCA64A0A4C}"/>
              </a:ext>
            </a:extLst>
          </p:cNvPr>
          <p:cNvCxnSpPr>
            <a:cxnSpLocks/>
          </p:cNvCxnSpPr>
          <p:nvPr/>
        </p:nvCxnSpPr>
        <p:spPr>
          <a:xfrm>
            <a:off x="339422" y="2824025"/>
            <a:ext cx="0" cy="155448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3CB19C-F615-4140-A9F2-8F76B9C3ADAC}"/>
              </a:ext>
            </a:extLst>
          </p:cNvPr>
          <p:cNvCxnSpPr>
            <a:cxnSpLocks/>
          </p:cNvCxnSpPr>
          <p:nvPr/>
        </p:nvCxnSpPr>
        <p:spPr>
          <a:xfrm>
            <a:off x="339422" y="4573630"/>
            <a:ext cx="0" cy="1554480"/>
          </a:xfrm>
          <a:prstGeom prst="line">
            <a:avLst/>
          </a:prstGeom>
          <a:ln w="34925">
            <a:solidFill>
              <a:srgbClr val="DD9800"/>
            </a:solidFill>
          </a:ln>
        </p:spPr>
        <p:style>
          <a:lnRef idx="1">
            <a:schemeClr val="accent1"/>
          </a:lnRef>
          <a:fillRef idx="0">
            <a:schemeClr val="accent1"/>
          </a:fillRef>
          <a:effectRef idx="0">
            <a:schemeClr val="accent1"/>
          </a:effectRef>
          <a:fontRef idx="minor">
            <a:schemeClr val="tx1"/>
          </a:fontRef>
        </p:style>
      </p:cxnSp>
      <p:pic>
        <p:nvPicPr>
          <p:cNvPr id="36" name="Graphic 35" descr="House with solid fill">
            <a:extLst>
              <a:ext uri="{FF2B5EF4-FFF2-40B4-BE49-F238E27FC236}">
                <a16:creationId xmlns:a16="http://schemas.microsoft.com/office/drawing/2014/main" id="{D6F8D48F-43F0-E54B-B3F5-FE6CC996106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8704227" y="5991232"/>
            <a:ext cx="369332" cy="369332"/>
          </a:xfrm>
          <a:prstGeom prst="rect">
            <a:avLst/>
          </a:prstGeom>
        </p:spPr>
      </p:pic>
      <p:sp>
        <p:nvSpPr>
          <p:cNvPr id="37" name="Rectangle 36">
            <a:extLst>
              <a:ext uri="{FF2B5EF4-FFF2-40B4-BE49-F238E27FC236}">
                <a16:creationId xmlns:a16="http://schemas.microsoft.com/office/drawing/2014/main" id="{C5792D03-1D5E-6B4E-B613-0819AF44C9A3}"/>
              </a:ext>
            </a:extLst>
          </p:cNvPr>
          <p:cNvSpPr/>
          <p:nvPr/>
        </p:nvSpPr>
        <p:spPr>
          <a:xfrm>
            <a:off x="9101138" y="5999034"/>
            <a:ext cx="274320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Single</a:t>
            </a:r>
          </a:p>
        </p:txBody>
      </p:sp>
    </p:spTree>
    <p:extLst>
      <p:ext uri="{BB962C8B-B14F-4D97-AF65-F5344CB8AC3E}">
        <p14:creationId xmlns:p14="http://schemas.microsoft.com/office/powerpoint/2010/main" val="1950295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93032EF-1D9E-EB48-B884-3407EFC0ED15}"/>
              </a:ext>
            </a:extLst>
          </p:cNvPr>
          <p:cNvPicPr>
            <a:picLocks noChangeAspect="1"/>
          </p:cNvPicPr>
          <p:nvPr/>
        </p:nvPicPr>
        <p:blipFill>
          <a:blip r:embed="rId3"/>
          <a:stretch>
            <a:fillRect/>
          </a:stretch>
        </p:blipFill>
        <p:spPr>
          <a:xfrm>
            <a:off x="6361888" y="316488"/>
            <a:ext cx="5829300" cy="65024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VERBIAGE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60520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3. VERBIAGE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369332"/>
          </a:xfrm>
          <a:prstGeom prst="rect">
            <a:avLst/>
          </a:prstGeom>
          <a:noFill/>
        </p:spPr>
        <p:txBody>
          <a:bodyPr wrap="square" rtlCol="0">
            <a:spAutoFit/>
          </a:bodyPr>
          <a:lstStyle/>
          <a:p>
            <a:r>
              <a:rPr lang="en-US" dirty="0">
                <a:latin typeface="Century Gothic" panose="020B0502020202020204" pitchFamily="34" charset="0"/>
              </a:rPr>
              <a:t>what name should be included in the logo?</a:t>
            </a:r>
          </a:p>
        </p:txBody>
      </p:sp>
    </p:spTree>
    <p:extLst>
      <p:ext uri="{BB962C8B-B14F-4D97-AF65-F5344CB8AC3E}">
        <p14:creationId xmlns:p14="http://schemas.microsoft.com/office/powerpoint/2010/main" val="39732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D3B88F-EF06-6F44-B078-F4ED08B5555E}"/>
              </a:ext>
            </a:extLst>
          </p:cNvPr>
          <p:cNvPicPr>
            <a:picLocks noChangeAspect="1"/>
          </p:cNvPicPr>
          <p:nvPr/>
        </p:nvPicPr>
        <p:blipFill>
          <a:blip r:embed="rId3"/>
          <a:srcRect/>
          <a:stretch/>
        </p:blipFill>
        <p:spPr>
          <a:xfrm>
            <a:off x="8318500" y="-1032"/>
            <a:ext cx="3872688" cy="6821501"/>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TAG LINE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39360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4. TAG LINE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369332"/>
          </a:xfrm>
          <a:prstGeom prst="rect">
            <a:avLst/>
          </a:prstGeom>
          <a:noFill/>
        </p:spPr>
        <p:txBody>
          <a:bodyPr wrap="square" rtlCol="0">
            <a:spAutoFit/>
          </a:bodyPr>
          <a:lstStyle/>
          <a:p>
            <a:r>
              <a:rPr lang="en-US" dirty="0">
                <a:latin typeface="Century Gothic" panose="020B0502020202020204" pitchFamily="34" charset="0"/>
              </a:rPr>
              <a:t>what is your tag line?  </a:t>
            </a:r>
            <a:r>
              <a:rPr lang="en-US" i="1" dirty="0">
                <a:solidFill>
                  <a:schemeClr val="bg1">
                    <a:lumMod val="50000"/>
                  </a:schemeClr>
                </a:solidFill>
                <a:latin typeface="Century Gothic" panose="020B0502020202020204" pitchFamily="34" charset="0"/>
              </a:rPr>
              <a:t>if applicable.</a:t>
            </a:r>
          </a:p>
        </p:txBody>
      </p:sp>
    </p:spTree>
    <p:extLst>
      <p:ext uri="{BB962C8B-B14F-4D97-AF65-F5344CB8AC3E}">
        <p14:creationId xmlns:p14="http://schemas.microsoft.com/office/powerpoint/2010/main" val="339746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IMAGERY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2481770"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5. IMAGERY</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646331"/>
          </a:xfrm>
          <a:prstGeom prst="rect">
            <a:avLst/>
          </a:prstGeom>
          <a:noFill/>
        </p:spPr>
        <p:txBody>
          <a:bodyPr wrap="square" rtlCol="0">
            <a:spAutoFit/>
          </a:bodyPr>
          <a:lstStyle/>
          <a:p>
            <a:r>
              <a:rPr lang="en-US" dirty="0">
                <a:latin typeface="Century Gothic" panose="020B0502020202020204" pitchFamily="34" charset="0"/>
              </a:rPr>
              <a:t>what images, if any, </a:t>
            </a:r>
          </a:p>
          <a:p>
            <a:r>
              <a:rPr lang="en-US" dirty="0">
                <a:latin typeface="Century Gothic" panose="020B0502020202020204" pitchFamily="34" charset="0"/>
              </a:rPr>
              <a:t>should be included in the logo? </a:t>
            </a:r>
          </a:p>
        </p:txBody>
      </p:sp>
      <p:pic>
        <p:nvPicPr>
          <p:cNvPr id="10" name="Graphic 9" descr="Eye Scan with solid fill">
            <a:extLst>
              <a:ext uri="{FF2B5EF4-FFF2-40B4-BE49-F238E27FC236}">
                <a16:creationId xmlns:a16="http://schemas.microsoft.com/office/drawing/2014/main" id="{17912823-9B56-3448-B3F5-16B09D9B6A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65523" y="3808799"/>
            <a:ext cx="2862591" cy="2862591"/>
          </a:xfrm>
          <a:prstGeom prst="rect">
            <a:avLst/>
          </a:prstGeom>
        </p:spPr>
      </p:pic>
      <p:pic>
        <p:nvPicPr>
          <p:cNvPr id="11" name="Graphic 10" descr="Eye Scan with solid fill">
            <a:extLst>
              <a:ext uri="{FF2B5EF4-FFF2-40B4-BE49-F238E27FC236}">
                <a16:creationId xmlns:a16="http://schemas.microsoft.com/office/drawing/2014/main" id="{D4E02FC5-35AE-4E43-86F8-049E4118C6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5523" y="1775190"/>
            <a:ext cx="2862591" cy="2862591"/>
          </a:xfrm>
          <a:prstGeom prst="rect">
            <a:avLst/>
          </a:prstGeom>
        </p:spPr>
      </p:pic>
      <p:pic>
        <p:nvPicPr>
          <p:cNvPr id="12" name="Graphic 11" descr="Eye Scan with solid fill">
            <a:extLst>
              <a:ext uri="{FF2B5EF4-FFF2-40B4-BE49-F238E27FC236}">
                <a16:creationId xmlns:a16="http://schemas.microsoft.com/office/drawing/2014/main" id="{056A66B6-F446-B941-AF21-8BA90BF2E1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65523" y="-258418"/>
            <a:ext cx="2862591" cy="2862591"/>
          </a:xfrm>
          <a:prstGeom prst="rect">
            <a:avLst/>
          </a:prstGeom>
        </p:spPr>
      </p:pic>
      <p:pic>
        <p:nvPicPr>
          <p:cNvPr id="13" name="Graphic 12" descr="Hill scene with solid fill">
            <a:extLst>
              <a:ext uri="{FF2B5EF4-FFF2-40B4-BE49-F238E27FC236}">
                <a16:creationId xmlns:a16="http://schemas.microsoft.com/office/drawing/2014/main" id="{195E4704-5CF1-F94B-98CC-A33A04CBD0A6}"/>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72392" y="2385528"/>
            <a:ext cx="586900" cy="586901"/>
          </a:xfrm>
          <a:prstGeom prst="rect">
            <a:avLst/>
          </a:prstGeom>
        </p:spPr>
      </p:pic>
      <p:pic>
        <p:nvPicPr>
          <p:cNvPr id="14" name="Graphic 13" descr="Abacus with solid fill">
            <a:extLst>
              <a:ext uri="{FF2B5EF4-FFF2-40B4-BE49-F238E27FC236}">
                <a16:creationId xmlns:a16="http://schemas.microsoft.com/office/drawing/2014/main" id="{A8E47EA4-C9BE-9E41-A33F-2642EC5B28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7756" y="2385528"/>
            <a:ext cx="586900" cy="586901"/>
          </a:xfrm>
          <a:prstGeom prst="rect">
            <a:avLst/>
          </a:prstGeom>
        </p:spPr>
      </p:pic>
      <p:pic>
        <p:nvPicPr>
          <p:cNvPr id="15" name="Graphic 14" descr="Acorn with solid fill">
            <a:extLst>
              <a:ext uri="{FF2B5EF4-FFF2-40B4-BE49-F238E27FC236}">
                <a16:creationId xmlns:a16="http://schemas.microsoft.com/office/drawing/2014/main" id="{4F830B3C-615D-5B40-A287-EEE44D06CEE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622766" y="2385528"/>
            <a:ext cx="586900" cy="586901"/>
          </a:xfrm>
          <a:prstGeom prst="rect">
            <a:avLst/>
          </a:prstGeom>
        </p:spPr>
      </p:pic>
      <p:pic>
        <p:nvPicPr>
          <p:cNvPr id="16" name="Graphic 15" descr="Address Book with solid fill">
            <a:extLst>
              <a:ext uri="{FF2B5EF4-FFF2-40B4-BE49-F238E27FC236}">
                <a16:creationId xmlns:a16="http://schemas.microsoft.com/office/drawing/2014/main" id="{7E21349C-BBC3-874F-A11E-B15C770F150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43669" y="2385528"/>
            <a:ext cx="586900" cy="586901"/>
          </a:xfrm>
          <a:prstGeom prst="rect">
            <a:avLst/>
          </a:prstGeom>
        </p:spPr>
      </p:pic>
      <p:pic>
        <p:nvPicPr>
          <p:cNvPr id="17" name="Graphic 16" descr="Airplane with solid fill">
            <a:extLst>
              <a:ext uri="{FF2B5EF4-FFF2-40B4-BE49-F238E27FC236}">
                <a16:creationId xmlns:a16="http://schemas.microsoft.com/office/drawing/2014/main" id="{467D9BF5-760B-424A-B193-1DD986B1D5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72392" y="3170198"/>
            <a:ext cx="586900" cy="586901"/>
          </a:xfrm>
          <a:prstGeom prst="rect">
            <a:avLst/>
          </a:prstGeom>
        </p:spPr>
      </p:pic>
      <p:pic>
        <p:nvPicPr>
          <p:cNvPr id="18" name="Graphic 17" descr="Cell Tower with solid fill">
            <a:extLst>
              <a:ext uri="{FF2B5EF4-FFF2-40B4-BE49-F238E27FC236}">
                <a16:creationId xmlns:a16="http://schemas.microsoft.com/office/drawing/2014/main" id="{8C38174B-7795-6B4D-9F3C-9FC04938FEAD}"/>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1787756" y="3170198"/>
            <a:ext cx="586900" cy="586901"/>
          </a:xfrm>
          <a:prstGeom prst="rect">
            <a:avLst/>
          </a:prstGeom>
        </p:spPr>
      </p:pic>
      <p:pic>
        <p:nvPicPr>
          <p:cNvPr id="19" name="Graphic 18" descr="Alarm Ringing with solid fill">
            <a:extLst>
              <a:ext uri="{FF2B5EF4-FFF2-40B4-BE49-F238E27FC236}">
                <a16:creationId xmlns:a16="http://schemas.microsoft.com/office/drawing/2014/main" id="{BFB271D1-9DD9-8548-BD95-D4ACCD4A4D3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22766" y="3170198"/>
            <a:ext cx="586900" cy="586901"/>
          </a:xfrm>
          <a:prstGeom prst="rect">
            <a:avLst/>
          </a:prstGeom>
        </p:spPr>
      </p:pic>
      <p:pic>
        <p:nvPicPr>
          <p:cNvPr id="20" name="Graphic 19" descr="Aperture with solid fill">
            <a:extLst>
              <a:ext uri="{FF2B5EF4-FFF2-40B4-BE49-F238E27FC236}">
                <a16:creationId xmlns:a16="http://schemas.microsoft.com/office/drawing/2014/main" id="{8CECECAB-60F5-CD4A-833D-EE2BD8F14BD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543669" y="3170198"/>
            <a:ext cx="586900" cy="586901"/>
          </a:xfrm>
          <a:prstGeom prst="rect">
            <a:avLst/>
          </a:prstGeom>
        </p:spPr>
      </p:pic>
      <p:pic>
        <p:nvPicPr>
          <p:cNvPr id="21" name="Graphic 20" descr="Backpack with solid fill">
            <a:extLst>
              <a:ext uri="{FF2B5EF4-FFF2-40B4-BE49-F238E27FC236}">
                <a16:creationId xmlns:a16="http://schemas.microsoft.com/office/drawing/2014/main" id="{6E19C9F1-0BCA-A045-888C-6BF4D0B2C83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72392" y="3954869"/>
            <a:ext cx="586900" cy="586901"/>
          </a:xfrm>
          <a:prstGeom prst="rect">
            <a:avLst/>
          </a:prstGeom>
        </p:spPr>
      </p:pic>
      <p:pic>
        <p:nvPicPr>
          <p:cNvPr id="22" name="Graphic 21" descr="Badge Tick with solid fill">
            <a:extLst>
              <a:ext uri="{FF2B5EF4-FFF2-40B4-BE49-F238E27FC236}">
                <a16:creationId xmlns:a16="http://schemas.microsoft.com/office/drawing/2014/main" id="{2383406C-E2E9-6D43-BA75-12FD93A2E23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787756" y="3954869"/>
            <a:ext cx="586900" cy="586901"/>
          </a:xfrm>
          <a:prstGeom prst="rect">
            <a:avLst/>
          </a:prstGeom>
        </p:spPr>
      </p:pic>
      <p:pic>
        <p:nvPicPr>
          <p:cNvPr id="23" name="Graphic 22" descr="Banjo with solid fill">
            <a:extLst>
              <a:ext uri="{FF2B5EF4-FFF2-40B4-BE49-F238E27FC236}">
                <a16:creationId xmlns:a16="http://schemas.microsoft.com/office/drawing/2014/main" id="{B245F6E4-7654-7B44-90A3-1759C2EF2D2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622766" y="3954869"/>
            <a:ext cx="586900" cy="586901"/>
          </a:xfrm>
          <a:prstGeom prst="rect">
            <a:avLst/>
          </a:prstGeom>
        </p:spPr>
      </p:pic>
      <p:pic>
        <p:nvPicPr>
          <p:cNvPr id="24" name="Graphic 23" descr="Bar chart with solid fill">
            <a:extLst>
              <a:ext uri="{FF2B5EF4-FFF2-40B4-BE49-F238E27FC236}">
                <a16:creationId xmlns:a16="http://schemas.microsoft.com/office/drawing/2014/main" id="{2DC3500B-7B1A-0D4C-87C0-D1632BDE39C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543669" y="3954869"/>
            <a:ext cx="586900" cy="586901"/>
          </a:xfrm>
          <a:prstGeom prst="rect">
            <a:avLst/>
          </a:prstGeom>
        </p:spPr>
      </p:pic>
      <p:pic>
        <p:nvPicPr>
          <p:cNvPr id="25" name="Graphic 24" descr="Battery with solid fill">
            <a:extLst>
              <a:ext uri="{FF2B5EF4-FFF2-40B4-BE49-F238E27FC236}">
                <a16:creationId xmlns:a16="http://schemas.microsoft.com/office/drawing/2014/main" id="{BE295EAD-4012-464A-A52C-DD097EFE590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72392" y="4739540"/>
            <a:ext cx="586900" cy="586901"/>
          </a:xfrm>
          <a:prstGeom prst="rect">
            <a:avLst/>
          </a:prstGeom>
        </p:spPr>
      </p:pic>
      <p:pic>
        <p:nvPicPr>
          <p:cNvPr id="26" name="Graphic 25" descr="Bee with solid fill">
            <a:extLst>
              <a:ext uri="{FF2B5EF4-FFF2-40B4-BE49-F238E27FC236}">
                <a16:creationId xmlns:a16="http://schemas.microsoft.com/office/drawing/2014/main" id="{E7EAE8FE-A9D1-AE43-A263-8D47D06D9C0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787756" y="4739540"/>
            <a:ext cx="586900" cy="586901"/>
          </a:xfrm>
          <a:prstGeom prst="rect">
            <a:avLst/>
          </a:prstGeom>
        </p:spPr>
      </p:pic>
      <p:pic>
        <p:nvPicPr>
          <p:cNvPr id="27" name="Graphic 26" descr="Brontosaurus with solid fill">
            <a:extLst>
              <a:ext uri="{FF2B5EF4-FFF2-40B4-BE49-F238E27FC236}">
                <a16:creationId xmlns:a16="http://schemas.microsoft.com/office/drawing/2014/main" id="{1DD8B359-DA37-5342-AABD-96F4DC676FB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622766" y="4739540"/>
            <a:ext cx="586900" cy="586901"/>
          </a:xfrm>
          <a:prstGeom prst="rect">
            <a:avLst/>
          </a:prstGeom>
        </p:spPr>
      </p:pic>
      <p:pic>
        <p:nvPicPr>
          <p:cNvPr id="28" name="Graphic 27" descr="Car Wash with solid fill">
            <a:extLst>
              <a:ext uri="{FF2B5EF4-FFF2-40B4-BE49-F238E27FC236}">
                <a16:creationId xmlns:a16="http://schemas.microsoft.com/office/drawing/2014/main" id="{24E1FE9D-13E3-AC4B-9D82-A9CD633E958C}"/>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3543669" y="4739540"/>
            <a:ext cx="586900" cy="586901"/>
          </a:xfrm>
          <a:prstGeom prst="rect">
            <a:avLst/>
          </a:prstGeom>
        </p:spPr>
      </p:pic>
      <p:pic>
        <p:nvPicPr>
          <p:cNvPr id="29" name="Graphic 28" descr="Cathedral with solid fill">
            <a:extLst>
              <a:ext uri="{FF2B5EF4-FFF2-40B4-BE49-F238E27FC236}">
                <a16:creationId xmlns:a16="http://schemas.microsoft.com/office/drawing/2014/main" id="{817EEA28-231F-1846-8BBF-2CD5587587D3}"/>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872392" y="5524209"/>
            <a:ext cx="586900" cy="586901"/>
          </a:xfrm>
          <a:prstGeom prst="rect">
            <a:avLst/>
          </a:prstGeom>
        </p:spPr>
      </p:pic>
      <p:pic>
        <p:nvPicPr>
          <p:cNvPr id="30" name="Graphic 29" descr="Check In with solid fill">
            <a:extLst>
              <a:ext uri="{FF2B5EF4-FFF2-40B4-BE49-F238E27FC236}">
                <a16:creationId xmlns:a16="http://schemas.microsoft.com/office/drawing/2014/main" id="{D527B35B-9A27-8C40-BA60-C86A52C0614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787756" y="5524209"/>
            <a:ext cx="586900" cy="586901"/>
          </a:xfrm>
          <a:prstGeom prst="rect">
            <a:avLst/>
          </a:prstGeom>
        </p:spPr>
      </p:pic>
      <p:pic>
        <p:nvPicPr>
          <p:cNvPr id="31" name="Graphic 30" descr="Crops with solid fill">
            <a:extLst>
              <a:ext uri="{FF2B5EF4-FFF2-40B4-BE49-F238E27FC236}">
                <a16:creationId xmlns:a16="http://schemas.microsoft.com/office/drawing/2014/main" id="{F6AC2BD5-C6FE-0446-8548-00A7B403801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2622766" y="5524209"/>
            <a:ext cx="586900" cy="586901"/>
          </a:xfrm>
          <a:prstGeom prst="rect">
            <a:avLst/>
          </a:prstGeom>
        </p:spPr>
      </p:pic>
      <p:pic>
        <p:nvPicPr>
          <p:cNvPr id="32" name="Graphic 31" descr="Customer review with solid fill">
            <a:extLst>
              <a:ext uri="{FF2B5EF4-FFF2-40B4-BE49-F238E27FC236}">
                <a16:creationId xmlns:a16="http://schemas.microsoft.com/office/drawing/2014/main" id="{AF900A46-3B46-E545-AEF3-AF2E1396DBDC}"/>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543669" y="5524209"/>
            <a:ext cx="586900" cy="586901"/>
          </a:xfrm>
          <a:prstGeom prst="rect">
            <a:avLst/>
          </a:prstGeom>
        </p:spPr>
      </p:pic>
      <p:pic>
        <p:nvPicPr>
          <p:cNvPr id="33" name="Picture 32">
            <a:extLst>
              <a:ext uri="{FF2B5EF4-FFF2-40B4-BE49-F238E27FC236}">
                <a16:creationId xmlns:a16="http://schemas.microsoft.com/office/drawing/2014/main" id="{1B63A23D-4F04-9B41-AC76-0CA268A517FD}"/>
              </a:ext>
            </a:extLst>
          </p:cNvPr>
          <p:cNvPicPr>
            <a:picLocks noChangeAspect="1"/>
          </p:cNvPicPr>
          <p:nvPr/>
        </p:nvPicPr>
        <p:blipFill>
          <a:blip r:embed="rId49"/>
          <a:stretch>
            <a:fillRect/>
          </a:stretch>
        </p:blipFill>
        <p:spPr>
          <a:xfrm>
            <a:off x="4703841" y="2095500"/>
            <a:ext cx="4044884" cy="4079381"/>
          </a:xfrm>
          <a:prstGeom prst="rect">
            <a:avLst/>
          </a:prstGeom>
        </p:spPr>
      </p:pic>
    </p:spTree>
    <p:extLst>
      <p:ext uri="{BB962C8B-B14F-4D97-AF65-F5344CB8AC3E}">
        <p14:creationId xmlns:p14="http://schemas.microsoft.com/office/powerpoint/2010/main" val="90732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Wavy lines against a white background">
            <a:extLst>
              <a:ext uri="{FF2B5EF4-FFF2-40B4-BE49-F238E27FC236}">
                <a16:creationId xmlns:a16="http://schemas.microsoft.com/office/drawing/2014/main" id="{A0D3B88F-EF06-6F44-B078-F4ED08B5555E}"/>
              </a:ext>
            </a:extLst>
          </p:cNvPr>
          <p:cNvPicPr>
            <a:picLocks noChangeAspect="1"/>
          </p:cNvPicPr>
          <p:nvPr/>
        </p:nvPicPr>
        <p:blipFill>
          <a:blip r:embed="rId3">
            <a:alphaModFix amt="75000"/>
          </a:blip>
          <a:srcRect/>
          <a:stretch/>
        </p:blipFill>
        <p:spPr>
          <a:xfrm rot="16200000">
            <a:off x="6765604" y="1420747"/>
            <a:ext cx="6846332" cy="4004836"/>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TAG LINE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982454"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6. DESIRED DESIGN STYLE</a:t>
            </a:r>
          </a:p>
        </p:txBody>
      </p:sp>
      <p:sp>
        <p:nvSpPr>
          <p:cNvPr id="39" name="TextBox 38">
            <a:extLst>
              <a:ext uri="{FF2B5EF4-FFF2-40B4-BE49-F238E27FC236}">
                <a16:creationId xmlns:a16="http://schemas.microsoft.com/office/drawing/2014/main" id="{44339DAF-A9E2-BE43-BB5C-7F84B37D04A5}"/>
              </a:ext>
            </a:extLst>
          </p:cNvPr>
          <p:cNvSpPr txBox="1"/>
          <p:nvPr/>
        </p:nvSpPr>
        <p:spPr>
          <a:xfrm>
            <a:off x="808892" y="1043354"/>
            <a:ext cx="6253317" cy="369332"/>
          </a:xfrm>
          <a:prstGeom prst="rect">
            <a:avLst/>
          </a:prstGeom>
          <a:noFill/>
        </p:spPr>
        <p:txBody>
          <a:bodyPr wrap="square" rtlCol="0">
            <a:spAutoFit/>
          </a:bodyPr>
          <a:lstStyle/>
          <a:p>
            <a:r>
              <a:rPr lang="en-US" dirty="0">
                <a:latin typeface="Century Gothic" panose="020B0502020202020204" pitchFamily="34" charset="0"/>
              </a:rPr>
              <a:t>include reference images, if applicable.</a:t>
            </a:r>
          </a:p>
        </p:txBody>
      </p:sp>
    </p:spTree>
    <p:extLst>
      <p:ext uri="{BB962C8B-B14F-4D97-AF65-F5344CB8AC3E}">
        <p14:creationId xmlns:p14="http://schemas.microsoft.com/office/powerpoint/2010/main" val="178046095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Logo-Presentation-Template_PowerPoint" id="{323122D1-793E-DA4D-9563-300918D12A7D}" vid="{76683AEB-FC5F-6B41-AF0F-38A010B005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TotalTime>
  <Words>674</Words>
  <Application>Microsoft Macintosh PowerPoint</Application>
  <PresentationFormat>Widescreen</PresentationFormat>
  <Paragraphs>230</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Knoepfel</dc:creator>
  <cp:lastModifiedBy>Jill Knoepfel</cp:lastModifiedBy>
  <cp:revision>1</cp:revision>
  <dcterms:created xsi:type="dcterms:W3CDTF">2022-01-31T16:45:33Z</dcterms:created>
  <dcterms:modified xsi:type="dcterms:W3CDTF">2022-01-31T16:47:03Z</dcterms:modified>
</cp:coreProperties>
</file>