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342" r:id="rId2"/>
    <p:sldId id="354" r:id="rId3"/>
    <p:sldId id="367" r:id="rId4"/>
    <p:sldId id="368" r:id="rId5"/>
    <p:sldId id="370" r:id="rId6"/>
    <p:sldId id="380" r:id="rId7"/>
    <p:sldId id="371" r:id="rId8"/>
    <p:sldId id="381" r:id="rId9"/>
    <p:sldId id="382" r:id="rId10"/>
    <p:sldId id="383" r:id="rId11"/>
    <p:sldId id="384" r:id="rId12"/>
    <p:sldId id="385" r:id="rId13"/>
    <p:sldId id="386" r:id="rId14"/>
    <p:sldId id="387" r:id="rId15"/>
    <p:sldId id="389" r:id="rId16"/>
    <p:sldId id="388"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CB"/>
    <a:srgbClr val="6FB83B"/>
    <a:srgbClr val="96B87F"/>
    <a:srgbClr val="FFBE60"/>
    <a:srgbClr val="00D6F1"/>
    <a:srgbClr val="8DEAFF"/>
    <a:srgbClr val="FF2400"/>
    <a:srgbClr val="ECC86E"/>
    <a:srgbClr val="E4F6C6"/>
    <a:srgbClr val="BDC9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45" autoAdjust="0"/>
    <p:restoredTop sz="86447"/>
  </p:normalViewPr>
  <p:slideViewPr>
    <p:cSldViewPr snapToGrid="0" snapToObjects="1">
      <p:cViewPr varScale="1">
        <p:scale>
          <a:sx n="124" d="100"/>
          <a:sy n="124" d="100"/>
        </p:scale>
        <p:origin x="200" y="55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6" Type="http://schemas.openxmlformats.org/officeDocument/2006/relationships/slide" Target="slides/slide17.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1/31/22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86798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815249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2710581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1161801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72574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16</a:t>
            </a:fld>
            <a:endParaRPr lang="en-US" dirty="0"/>
          </a:p>
        </p:txBody>
      </p:sp>
    </p:spTree>
    <p:extLst>
      <p:ext uri="{BB962C8B-B14F-4D97-AF65-F5344CB8AC3E}">
        <p14:creationId xmlns:p14="http://schemas.microsoft.com/office/powerpoint/2010/main" val="2114332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17</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08170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09411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74308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805201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78482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4091576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196922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1/31/22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1/31/22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1/31/22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1/31/22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1/31/22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27&amp;utm_source=integrated+content&amp;utm_campaign=/content/brand-presentation-templates&amp;utm_medium=Brand+Promotion+Presentation+powerpoint+11227&amp;lpa=Brand+Promotion+Presentation+powerpoint+11227&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968910"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BRAND PROMOTION PRESENTATION TEMPLATE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646331"/>
          </a:xfrm>
          <a:prstGeom prst="rect">
            <a:avLst/>
          </a:prstGeom>
          <a:noFill/>
        </p:spPr>
        <p:txBody>
          <a:bodyPr wrap="square" rtlCol="0">
            <a:spAutoFit/>
          </a:bodyPr>
          <a:lstStyle/>
          <a:p>
            <a:r>
              <a:rPr lang="en-US" sz="3600" dirty="0">
                <a:solidFill>
                  <a:schemeClr val="tx1">
                    <a:lumMod val="75000"/>
                    <a:lumOff val="25000"/>
                  </a:schemeClr>
                </a:solidFill>
                <a:latin typeface="Century Gothic" panose="020B0502020202020204" pitchFamily="34" charset="0"/>
              </a:rPr>
              <a:t>[ BRAND NAME ]</a:t>
            </a:r>
            <a:endParaRPr lang="en-US" sz="1400"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820816"/>
            <a:ext cx="8138087" cy="1446550"/>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BRAND MANAGER NAME</a:t>
            </a:r>
          </a:p>
          <a:p>
            <a:r>
              <a:rPr lang="en-US" sz="1400" dirty="0">
                <a:solidFill>
                  <a:schemeClr val="tx1">
                    <a:lumMod val="50000"/>
                    <a:lumOff val="50000"/>
                  </a:schemeClr>
                </a:solidFill>
                <a:latin typeface="Century Gothic" panose="020B0502020202020204" pitchFamily="34" charset="0"/>
              </a:rPr>
              <a:t>BRAND MANAGER</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sp>
        <p:nvSpPr>
          <p:cNvPr id="2" name="Teardrop 1">
            <a:extLst>
              <a:ext uri="{FF2B5EF4-FFF2-40B4-BE49-F238E27FC236}">
                <a16:creationId xmlns:a16="http://schemas.microsoft.com/office/drawing/2014/main" id="{6D17EA81-FB12-AF43-99E3-AF150BA4F891}"/>
              </a:ext>
            </a:extLst>
          </p:cNvPr>
          <p:cNvSpPr/>
          <p:nvPr/>
        </p:nvSpPr>
        <p:spPr>
          <a:xfrm rot="5400000">
            <a:off x="6565900" y="1231045"/>
            <a:ext cx="5626100" cy="5626100"/>
          </a:xfrm>
          <a:prstGeom prst="teardrop">
            <a:avLst/>
          </a:prstGeom>
          <a:solidFill>
            <a:srgbClr val="FF2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2FA1796-49E8-EC49-9E06-66AD93F72B43}"/>
              </a:ext>
            </a:extLst>
          </p:cNvPr>
          <p:cNvPicPr>
            <a:picLocks noChangeAspect="1"/>
          </p:cNvPicPr>
          <p:nvPr/>
        </p:nvPicPr>
        <p:blipFill>
          <a:blip r:embed="rId4"/>
          <a:stretch>
            <a:fillRect/>
          </a:stretch>
        </p:blipFill>
        <p:spPr>
          <a:xfrm>
            <a:off x="7174128" y="2371675"/>
            <a:ext cx="4751172" cy="3718724"/>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D8EA88-6F50-314E-B54E-F45AC23CC549}"/>
              </a:ext>
            </a:extLst>
          </p:cNvPr>
          <p:cNvSpPr/>
          <p:nvPr/>
        </p:nvSpPr>
        <p:spPr>
          <a:xfrm>
            <a:off x="929832" y="1091839"/>
            <a:ext cx="3715265" cy="2532616"/>
          </a:xfrm>
          <a:prstGeom prst="rect">
            <a:avLst/>
          </a:prstGeom>
        </p:spPr>
        <p:txBody>
          <a:bodyPr wrap="square">
            <a:spAutoFit/>
          </a:bodyPr>
          <a:lstStyle/>
          <a:p>
            <a:pPr>
              <a:lnSpc>
                <a:spcPct val="150000"/>
              </a:lnSpc>
            </a:pPr>
            <a:r>
              <a:rPr lang="en-US" dirty="0">
                <a:latin typeface="Century Gothic" panose="020B0502020202020204" pitchFamily="34" charset="0"/>
              </a:rPr>
              <a:t>What is your company’s vision (future aspiration / goal)? </a:t>
            </a:r>
          </a:p>
          <a:p>
            <a:pPr>
              <a:lnSpc>
                <a:spcPct val="150000"/>
              </a:lnSpc>
            </a:pPr>
            <a:endParaRPr lang="en-US" dirty="0">
              <a:latin typeface="Century Gothic" panose="020B0502020202020204" pitchFamily="34" charset="0"/>
            </a:endParaRPr>
          </a:p>
          <a:p>
            <a:pPr>
              <a:lnSpc>
                <a:spcPct val="150000"/>
              </a:lnSpc>
            </a:pPr>
            <a:r>
              <a:rPr lang="en-US" dirty="0">
                <a:latin typeface="Century Gothic" panose="020B0502020202020204" pitchFamily="34" charset="0"/>
              </a:rPr>
              <a:t>How does it support your company’s values and reason for being? </a:t>
            </a:r>
          </a:p>
        </p:txBody>
      </p:sp>
      <p:sp>
        <p:nvSpPr>
          <p:cNvPr id="10" name="Teardrop 9">
            <a:extLst>
              <a:ext uri="{FF2B5EF4-FFF2-40B4-BE49-F238E27FC236}">
                <a16:creationId xmlns:a16="http://schemas.microsoft.com/office/drawing/2014/main" id="{3BC29E85-EBA5-4348-A58A-1720B50B7763}"/>
              </a:ext>
            </a:extLst>
          </p:cNvPr>
          <p:cNvSpPr/>
          <p:nvPr/>
        </p:nvSpPr>
        <p:spPr>
          <a:xfrm>
            <a:off x="8476734" y="0"/>
            <a:ext cx="3715265" cy="3715265"/>
          </a:xfrm>
          <a:prstGeom prst="teardrop">
            <a:avLst/>
          </a:prstGeom>
          <a:solidFill>
            <a:srgbClr val="FF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22B45EF-73D0-574F-8827-548B83CD16AF}"/>
              </a:ext>
            </a:extLst>
          </p:cNvPr>
          <p:cNvPicPr>
            <a:picLocks noChangeAspect="1"/>
          </p:cNvPicPr>
          <p:nvPr/>
        </p:nvPicPr>
        <p:blipFill>
          <a:blip r:embed="rId3"/>
          <a:stretch>
            <a:fillRect/>
          </a:stretch>
        </p:blipFill>
        <p:spPr>
          <a:xfrm>
            <a:off x="9918699" y="1108332"/>
            <a:ext cx="2273300" cy="749300"/>
          </a:xfrm>
          <a:prstGeom prst="rect">
            <a:avLst/>
          </a:prstGeom>
        </p:spPr>
      </p:pic>
    </p:spTree>
    <p:extLst>
      <p:ext uri="{BB962C8B-B14F-4D97-AF65-F5344CB8AC3E}">
        <p14:creationId xmlns:p14="http://schemas.microsoft.com/office/powerpoint/2010/main" val="4012983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95C754-3458-004F-91E5-466655D399EB}"/>
              </a:ext>
            </a:extLst>
          </p:cNvPr>
          <p:cNvSpPr/>
          <p:nvPr/>
        </p:nvSpPr>
        <p:spPr>
          <a:xfrm>
            <a:off x="733585" y="1163030"/>
            <a:ext cx="4876383" cy="2532616"/>
          </a:xfrm>
          <a:prstGeom prst="rect">
            <a:avLst/>
          </a:prstGeom>
        </p:spPr>
        <p:txBody>
          <a:bodyPr wrap="square">
            <a:spAutoFit/>
          </a:bodyPr>
          <a:lstStyle/>
          <a:p>
            <a:pPr>
              <a:lnSpc>
                <a:spcPct val="150000"/>
              </a:lnSpc>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What is your company’s brand personality (i.e., the human characteristics associated with your brand name)? </a:t>
            </a:r>
          </a:p>
          <a:p>
            <a:pPr>
              <a:lnSpc>
                <a:spcPct val="150000"/>
              </a:lnSpc>
            </a:pPr>
            <a:endPar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How does it support your company’s values and reason for being? </a:t>
            </a:r>
            <a:endParaRPr lang="en-US"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Teardrop 9">
            <a:extLst>
              <a:ext uri="{FF2B5EF4-FFF2-40B4-BE49-F238E27FC236}">
                <a16:creationId xmlns:a16="http://schemas.microsoft.com/office/drawing/2014/main" id="{A1F90B12-D24B-6F44-8D5C-2259B9E3FEAB}"/>
              </a:ext>
            </a:extLst>
          </p:cNvPr>
          <p:cNvSpPr/>
          <p:nvPr/>
        </p:nvSpPr>
        <p:spPr>
          <a:xfrm>
            <a:off x="8476734" y="0"/>
            <a:ext cx="3715265" cy="3715265"/>
          </a:xfrm>
          <a:prstGeom prst="teardrop">
            <a:avLst/>
          </a:prstGeom>
          <a:solidFill>
            <a:srgbClr val="FF00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C1EF4C0-7CBD-5F4A-B63C-89004859FCBD}"/>
              </a:ext>
            </a:extLst>
          </p:cNvPr>
          <p:cNvPicPr>
            <a:picLocks noChangeAspect="1"/>
          </p:cNvPicPr>
          <p:nvPr/>
        </p:nvPicPr>
        <p:blipFill>
          <a:blip r:embed="rId3"/>
          <a:stretch>
            <a:fillRect/>
          </a:stretch>
        </p:blipFill>
        <p:spPr>
          <a:xfrm>
            <a:off x="8592183" y="618348"/>
            <a:ext cx="3663719" cy="1519366"/>
          </a:xfrm>
          <a:prstGeom prst="rect">
            <a:avLst/>
          </a:prstGeom>
        </p:spPr>
      </p:pic>
    </p:spTree>
    <p:extLst>
      <p:ext uri="{BB962C8B-B14F-4D97-AF65-F5344CB8AC3E}">
        <p14:creationId xmlns:p14="http://schemas.microsoft.com/office/powerpoint/2010/main" val="299384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4" name="Teardrop 13">
            <a:extLst>
              <a:ext uri="{FF2B5EF4-FFF2-40B4-BE49-F238E27FC236}">
                <a16:creationId xmlns:a16="http://schemas.microsoft.com/office/drawing/2014/main" id="{06B29A3A-851D-0245-9820-6329019574B4}"/>
              </a:ext>
            </a:extLst>
          </p:cNvPr>
          <p:cNvSpPr/>
          <p:nvPr/>
        </p:nvSpPr>
        <p:spPr>
          <a:xfrm>
            <a:off x="8476734" y="0"/>
            <a:ext cx="3715265" cy="3715265"/>
          </a:xfrm>
          <a:prstGeom prst="teardrop">
            <a:avLst/>
          </a:prstGeom>
          <a:solidFill>
            <a:srgbClr val="FFB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A86B1BC3-C770-0F48-8358-233D59573D7A}"/>
              </a:ext>
            </a:extLst>
          </p:cNvPr>
          <p:cNvSpPr/>
          <p:nvPr/>
        </p:nvSpPr>
        <p:spPr>
          <a:xfrm>
            <a:off x="640466" y="1106418"/>
            <a:ext cx="3461977" cy="1701620"/>
          </a:xfrm>
          <a:prstGeom prst="rect">
            <a:avLst/>
          </a:prstGeom>
        </p:spPr>
        <p:txBody>
          <a:bodyPr wrap="square">
            <a:spAutoFit/>
          </a:bodyPr>
          <a:lstStyle/>
          <a:p>
            <a:pPr>
              <a:lnSpc>
                <a:spcPct val="150000"/>
              </a:lnSpc>
              <a:spcAft>
                <a:spcPts val="800"/>
              </a:spcAft>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List some story-friendly facts and figures about your company to help support your brand’s story.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1AA7458D-0B76-5147-8DDB-D2092BBB5417}"/>
              </a:ext>
            </a:extLst>
          </p:cNvPr>
          <p:cNvPicPr>
            <a:picLocks noChangeAspect="1"/>
          </p:cNvPicPr>
          <p:nvPr/>
        </p:nvPicPr>
        <p:blipFill>
          <a:blip r:embed="rId3"/>
          <a:stretch>
            <a:fillRect/>
          </a:stretch>
        </p:blipFill>
        <p:spPr>
          <a:xfrm>
            <a:off x="8452020" y="643925"/>
            <a:ext cx="3651166" cy="1679146"/>
          </a:xfrm>
          <a:prstGeom prst="rect">
            <a:avLst/>
          </a:prstGeom>
        </p:spPr>
      </p:pic>
    </p:spTree>
    <p:extLst>
      <p:ext uri="{BB962C8B-B14F-4D97-AF65-F5344CB8AC3E}">
        <p14:creationId xmlns:p14="http://schemas.microsoft.com/office/powerpoint/2010/main" val="833978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sp>
        <p:nvSpPr>
          <p:cNvPr id="16" name="Teardrop 15">
            <a:extLst>
              <a:ext uri="{FF2B5EF4-FFF2-40B4-BE49-F238E27FC236}">
                <a16:creationId xmlns:a16="http://schemas.microsoft.com/office/drawing/2014/main" id="{6867E840-2E63-5C47-8FB1-4DAA9CD5B890}"/>
              </a:ext>
            </a:extLst>
          </p:cNvPr>
          <p:cNvSpPr/>
          <p:nvPr/>
        </p:nvSpPr>
        <p:spPr>
          <a:xfrm rot="5400000">
            <a:off x="6190734" y="855882"/>
            <a:ext cx="6001262" cy="6001262"/>
          </a:xfrm>
          <a:prstGeom prst="teardrop">
            <a:avLst/>
          </a:prstGeom>
          <a:solidFill>
            <a:srgbClr val="00B4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942E994-2F03-3843-B39A-945A3E19769D}"/>
              </a:ext>
            </a:extLst>
          </p:cNvPr>
          <p:cNvSpPr txBox="1"/>
          <p:nvPr/>
        </p:nvSpPr>
        <p:spPr>
          <a:xfrm>
            <a:off x="367884" y="855882"/>
            <a:ext cx="5064966" cy="4534703"/>
          </a:xfrm>
          <a:prstGeom prst="rect">
            <a:avLst/>
          </a:prstGeom>
          <a:noFill/>
        </p:spPr>
        <p:txBody>
          <a:bodyPr wrap="square" rtlCol="0">
            <a:spAutoFit/>
          </a:bodyPr>
          <a:lstStyle/>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Executive Director</a:t>
            </a:r>
          </a:p>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Chief Executive Officer</a:t>
            </a:r>
          </a:p>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Chief Operating Officer</a:t>
            </a:r>
          </a:p>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Chief Information Officer</a:t>
            </a:r>
          </a:p>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Chief Marketing Officer</a:t>
            </a:r>
          </a:p>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Chief Financial Officer</a:t>
            </a:r>
          </a:p>
          <a:p>
            <a:pPr marL="457200" indent="-457200">
              <a:lnSpc>
                <a:spcPct val="150000"/>
              </a:lnSpc>
              <a:buClr>
                <a:srgbClr val="00D6F1"/>
              </a:buClr>
              <a:buSzPct val="125000"/>
              <a:buFont typeface="Arial" panose="020B0604020202020204" pitchFamily="34" charset="0"/>
              <a:buChar char="•"/>
            </a:pPr>
            <a:r>
              <a:rPr lang="en-US" sz="2800" dirty="0">
                <a:latin typeface="Century Gothic" panose="020B0502020202020204" pitchFamily="34" charset="0"/>
              </a:rPr>
              <a:t>Vice President</a:t>
            </a:r>
          </a:p>
        </p:txBody>
      </p:sp>
      <p:pic>
        <p:nvPicPr>
          <p:cNvPr id="30" name="Picture 29" descr="A person wearing headphones and using a computer&#10;&#10;Description automatically generated with medium confidence">
            <a:extLst>
              <a:ext uri="{FF2B5EF4-FFF2-40B4-BE49-F238E27FC236}">
                <a16:creationId xmlns:a16="http://schemas.microsoft.com/office/drawing/2014/main" id="{55176A6D-7232-F444-893F-2BAB32F37C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4262" y="4804591"/>
            <a:ext cx="1828553" cy="1828553"/>
          </a:xfrm>
          <a:prstGeom prst="rect">
            <a:avLst/>
          </a:prstGeom>
        </p:spPr>
      </p:pic>
      <p:pic>
        <p:nvPicPr>
          <p:cNvPr id="4" name="Picture 3">
            <a:extLst>
              <a:ext uri="{FF2B5EF4-FFF2-40B4-BE49-F238E27FC236}">
                <a16:creationId xmlns:a16="http://schemas.microsoft.com/office/drawing/2014/main" id="{BDAE850A-DA02-9549-8F04-78DFDEEB796A}"/>
              </a:ext>
            </a:extLst>
          </p:cNvPr>
          <p:cNvPicPr>
            <a:picLocks noChangeAspect="1"/>
          </p:cNvPicPr>
          <p:nvPr/>
        </p:nvPicPr>
        <p:blipFill>
          <a:blip r:embed="rId4"/>
          <a:stretch>
            <a:fillRect/>
          </a:stretch>
        </p:blipFill>
        <p:spPr>
          <a:xfrm>
            <a:off x="5432850" y="288602"/>
            <a:ext cx="2357626" cy="2357626"/>
          </a:xfrm>
          <a:prstGeom prst="rect">
            <a:avLst/>
          </a:prstGeom>
        </p:spPr>
      </p:pic>
      <p:pic>
        <p:nvPicPr>
          <p:cNvPr id="2" name="Picture 1">
            <a:extLst>
              <a:ext uri="{FF2B5EF4-FFF2-40B4-BE49-F238E27FC236}">
                <a16:creationId xmlns:a16="http://schemas.microsoft.com/office/drawing/2014/main" id="{7304A01D-965D-594D-9EB4-427D2034B8EA}"/>
              </a:ext>
            </a:extLst>
          </p:cNvPr>
          <p:cNvPicPr>
            <a:picLocks noChangeAspect="1"/>
          </p:cNvPicPr>
          <p:nvPr/>
        </p:nvPicPr>
        <p:blipFill>
          <a:blip r:embed="rId5"/>
          <a:stretch>
            <a:fillRect/>
          </a:stretch>
        </p:blipFill>
        <p:spPr>
          <a:xfrm>
            <a:off x="7030999" y="3109372"/>
            <a:ext cx="4946602" cy="3250291"/>
          </a:xfrm>
          <a:prstGeom prst="rect">
            <a:avLst/>
          </a:prstGeom>
        </p:spPr>
      </p:pic>
    </p:spTree>
    <p:extLst>
      <p:ext uri="{BB962C8B-B14F-4D97-AF65-F5344CB8AC3E}">
        <p14:creationId xmlns:p14="http://schemas.microsoft.com/office/powerpoint/2010/main" val="348080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7446312" y="5564318"/>
            <a:ext cx="4347665" cy="584775"/>
          </a:xfrm>
          <a:prstGeom prst="rect">
            <a:avLst/>
          </a:prstGeom>
          <a:noFill/>
        </p:spPr>
        <p:txBody>
          <a:bodyPr wrap="none" rtlCol="0">
            <a:spAutoFit/>
          </a:bodyPr>
          <a:lstStyle/>
          <a:p>
            <a:pPr algn="r"/>
            <a:r>
              <a:rPr lang="en-US" sz="3200" dirty="0">
                <a:solidFill>
                  <a:schemeClr val="bg1">
                    <a:lumMod val="50000"/>
                  </a:schemeClr>
                </a:solidFill>
                <a:latin typeface="Century Gothic" panose="020B0502020202020204" pitchFamily="34" charset="0"/>
              </a:rPr>
              <a:t>EXECUTIVE DIRECTOR</a:t>
            </a:r>
          </a:p>
        </p:txBody>
      </p:sp>
      <p:pic>
        <p:nvPicPr>
          <p:cNvPr id="4" name="Picture 3">
            <a:extLst>
              <a:ext uri="{FF2B5EF4-FFF2-40B4-BE49-F238E27FC236}">
                <a16:creationId xmlns:a16="http://schemas.microsoft.com/office/drawing/2014/main" id="{BDAE850A-DA02-9549-8F04-78DFDEEB796A}"/>
              </a:ext>
            </a:extLst>
          </p:cNvPr>
          <p:cNvPicPr>
            <a:picLocks noChangeAspect="1"/>
          </p:cNvPicPr>
          <p:nvPr/>
        </p:nvPicPr>
        <p:blipFill>
          <a:blip r:embed="rId3"/>
          <a:stretch>
            <a:fillRect/>
          </a:stretch>
        </p:blipFill>
        <p:spPr>
          <a:xfrm>
            <a:off x="8658987" y="940480"/>
            <a:ext cx="3088253" cy="3088253"/>
          </a:xfrm>
          <a:prstGeom prst="rect">
            <a:avLst/>
          </a:prstGeom>
        </p:spPr>
      </p:pic>
      <p:sp>
        <p:nvSpPr>
          <p:cNvPr id="11" name="TextBox 10">
            <a:extLst>
              <a:ext uri="{FF2B5EF4-FFF2-40B4-BE49-F238E27FC236}">
                <a16:creationId xmlns:a16="http://schemas.microsoft.com/office/drawing/2014/main" id="{49C4B6AF-83DD-1947-A8E1-D602A32C0606}"/>
              </a:ext>
            </a:extLst>
          </p:cNvPr>
          <p:cNvSpPr txBox="1"/>
          <p:nvPr/>
        </p:nvSpPr>
        <p:spPr>
          <a:xfrm>
            <a:off x="7843857" y="4856432"/>
            <a:ext cx="3950120" cy="707886"/>
          </a:xfrm>
          <a:prstGeom prst="rect">
            <a:avLst/>
          </a:prstGeom>
          <a:noFill/>
        </p:spPr>
        <p:txBody>
          <a:bodyPr wrap="none" rtlCol="0">
            <a:spAutoFit/>
          </a:bodyPr>
          <a:lstStyle/>
          <a:p>
            <a:pPr algn="r"/>
            <a:r>
              <a:rPr lang="en-US" sz="4000" dirty="0">
                <a:solidFill>
                  <a:schemeClr val="tx1">
                    <a:lumMod val="65000"/>
                    <a:lumOff val="35000"/>
                  </a:schemeClr>
                </a:solidFill>
                <a:latin typeface="Century Gothic" panose="020B0502020202020204" pitchFamily="34" charset="0"/>
              </a:rPr>
              <a:t>Kiersten Cohen</a:t>
            </a:r>
          </a:p>
        </p:txBody>
      </p:sp>
      <p:sp>
        <p:nvSpPr>
          <p:cNvPr id="2" name="TextBox 1">
            <a:extLst>
              <a:ext uri="{FF2B5EF4-FFF2-40B4-BE49-F238E27FC236}">
                <a16:creationId xmlns:a16="http://schemas.microsoft.com/office/drawing/2014/main" id="{D151E9CA-273E-D346-9D13-D805251BCD79}"/>
              </a:ext>
            </a:extLst>
          </p:cNvPr>
          <p:cNvSpPr txBox="1"/>
          <p:nvPr/>
        </p:nvSpPr>
        <p:spPr>
          <a:xfrm>
            <a:off x="666427" y="581742"/>
            <a:ext cx="4796824" cy="4194610"/>
          </a:xfrm>
          <a:prstGeom prst="rect">
            <a:avLst/>
          </a:prstGeom>
          <a:noFill/>
        </p:spPr>
        <p:txBody>
          <a:bodyPr wrap="square" rtlCol="0">
            <a:spAutoFit/>
          </a:bodyPr>
          <a:lstStyle/>
          <a:p>
            <a:pPr>
              <a:lnSpc>
                <a:spcPct val="150000"/>
              </a:lnSpc>
            </a:pPr>
            <a:r>
              <a:rPr lang="en-US" dirty="0">
                <a:latin typeface="Century Gothic" panose="020B0502020202020204" pitchFamily="34" charset="0"/>
              </a:rPr>
              <a:t>Provide bios (one to three paragraphs) for each of your company’s  </a:t>
            </a:r>
          </a:p>
          <a:p>
            <a:pPr>
              <a:lnSpc>
                <a:spcPct val="150000"/>
              </a:lnSpc>
            </a:pPr>
            <a:r>
              <a:rPr lang="en-US" dirty="0">
                <a:latin typeface="Century Gothic" panose="020B0502020202020204" pitchFamily="34" charset="0"/>
              </a:rPr>
              <a:t>key stakeholders (e.g., CEO, VPs, CMOs, etc.), including their background, their current roles and major contributions within your company, and the ways in which they support your company’s values, vision, and goals.</a:t>
            </a:r>
          </a:p>
          <a:p>
            <a:pPr>
              <a:lnSpc>
                <a:spcPct val="150000"/>
              </a:lnSpc>
            </a:pPr>
            <a:endParaRPr lang="en-US" dirty="0">
              <a:latin typeface="Century Gothic" panose="020B0502020202020204" pitchFamily="34" charset="0"/>
            </a:endParaRPr>
          </a:p>
          <a:p>
            <a:pPr>
              <a:lnSpc>
                <a:spcPct val="150000"/>
              </a:lnSpc>
            </a:pPr>
            <a:endParaRPr lang="en-US" dirty="0">
              <a:latin typeface="Century Gothic" panose="020B0502020202020204" pitchFamily="34" charset="0"/>
            </a:endParaRPr>
          </a:p>
        </p:txBody>
      </p:sp>
    </p:spTree>
    <p:extLst>
      <p:ext uri="{BB962C8B-B14F-4D97-AF65-F5344CB8AC3E}">
        <p14:creationId xmlns:p14="http://schemas.microsoft.com/office/powerpoint/2010/main" val="2622378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233FD7-8C25-8A41-9D25-1D619774A338}"/>
              </a:ext>
            </a:extLst>
          </p:cNvPr>
          <p:cNvPicPr>
            <a:picLocks noChangeAspect="1"/>
          </p:cNvPicPr>
          <p:nvPr/>
        </p:nvPicPr>
        <p:blipFill>
          <a:blip r:embed="rId3"/>
          <a:stretch>
            <a:fillRect/>
          </a:stretch>
        </p:blipFill>
        <p:spPr>
          <a:xfrm>
            <a:off x="8658987" y="931102"/>
            <a:ext cx="3088253" cy="3066807"/>
          </a:xfrm>
          <a:prstGeom prst="rect">
            <a:avLst/>
          </a:prstGeom>
        </p:spPr>
      </p:pic>
      <p:sp>
        <p:nvSpPr>
          <p:cNvPr id="38" name="TextBox 37">
            <a:extLst>
              <a:ext uri="{FF2B5EF4-FFF2-40B4-BE49-F238E27FC236}">
                <a16:creationId xmlns:a16="http://schemas.microsoft.com/office/drawing/2014/main" id="{A6C4B9E8-80D7-0E4C-98A0-080138C4551C}"/>
              </a:ext>
            </a:extLst>
          </p:cNvPr>
          <p:cNvSpPr txBox="1"/>
          <p:nvPr/>
        </p:nvSpPr>
        <p:spPr>
          <a:xfrm>
            <a:off x="6487716" y="5564318"/>
            <a:ext cx="5306261" cy="584775"/>
          </a:xfrm>
          <a:prstGeom prst="rect">
            <a:avLst/>
          </a:prstGeom>
          <a:noFill/>
        </p:spPr>
        <p:txBody>
          <a:bodyPr wrap="none" rtlCol="0">
            <a:spAutoFit/>
          </a:bodyPr>
          <a:lstStyle/>
          <a:p>
            <a:pPr algn="r"/>
            <a:r>
              <a:rPr lang="en-US" sz="3200" dirty="0">
                <a:solidFill>
                  <a:schemeClr val="bg1">
                    <a:lumMod val="50000"/>
                  </a:schemeClr>
                </a:solidFill>
                <a:latin typeface="Century Gothic" panose="020B0502020202020204" pitchFamily="34" charset="0"/>
              </a:rPr>
              <a:t>CHIEF FINANCIAL OFFICER</a:t>
            </a:r>
          </a:p>
        </p:txBody>
      </p:sp>
      <p:sp>
        <p:nvSpPr>
          <p:cNvPr id="11" name="TextBox 10">
            <a:extLst>
              <a:ext uri="{FF2B5EF4-FFF2-40B4-BE49-F238E27FC236}">
                <a16:creationId xmlns:a16="http://schemas.microsoft.com/office/drawing/2014/main" id="{49C4B6AF-83DD-1947-A8E1-D602A32C0606}"/>
              </a:ext>
            </a:extLst>
          </p:cNvPr>
          <p:cNvSpPr txBox="1"/>
          <p:nvPr/>
        </p:nvSpPr>
        <p:spPr>
          <a:xfrm>
            <a:off x="7593788" y="4856432"/>
            <a:ext cx="4200189" cy="707886"/>
          </a:xfrm>
          <a:prstGeom prst="rect">
            <a:avLst/>
          </a:prstGeom>
          <a:noFill/>
        </p:spPr>
        <p:txBody>
          <a:bodyPr wrap="none" rtlCol="0">
            <a:spAutoFit/>
          </a:bodyPr>
          <a:lstStyle/>
          <a:p>
            <a:pPr algn="r"/>
            <a:r>
              <a:rPr lang="en-US" sz="4000" dirty="0">
                <a:solidFill>
                  <a:schemeClr val="tx1">
                    <a:lumMod val="65000"/>
                    <a:lumOff val="35000"/>
                  </a:schemeClr>
                </a:solidFill>
                <a:latin typeface="Century Gothic" panose="020B0502020202020204" pitchFamily="34" charset="0"/>
              </a:rPr>
              <a:t>Summer Roberts</a:t>
            </a:r>
          </a:p>
        </p:txBody>
      </p:sp>
      <p:sp>
        <p:nvSpPr>
          <p:cNvPr id="2" name="TextBox 1">
            <a:extLst>
              <a:ext uri="{FF2B5EF4-FFF2-40B4-BE49-F238E27FC236}">
                <a16:creationId xmlns:a16="http://schemas.microsoft.com/office/drawing/2014/main" id="{D151E9CA-273E-D346-9D13-D805251BCD79}"/>
              </a:ext>
            </a:extLst>
          </p:cNvPr>
          <p:cNvSpPr txBox="1"/>
          <p:nvPr/>
        </p:nvSpPr>
        <p:spPr>
          <a:xfrm>
            <a:off x="666427" y="581742"/>
            <a:ext cx="4796824" cy="4194610"/>
          </a:xfrm>
          <a:prstGeom prst="rect">
            <a:avLst/>
          </a:prstGeom>
          <a:noFill/>
        </p:spPr>
        <p:txBody>
          <a:bodyPr wrap="square" rtlCol="0">
            <a:spAutoFit/>
          </a:bodyPr>
          <a:lstStyle/>
          <a:p>
            <a:pPr>
              <a:lnSpc>
                <a:spcPct val="150000"/>
              </a:lnSpc>
            </a:pPr>
            <a:r>
              <a:rPr lang="en-US" dirty="0">
                <a:latin typeface="Century Gothic" panose="020B0502020202020204" pitchFamily="34" charset="0"/>
              </a:rPr>
              <a:t>Provide bios (one to three paragraphs) for each of your company’s  </a:t>
            </a:r>
          </a:p>
          <a:p>
            <a:pPr>
              <a:lnSpc>
                <a:spcPct val="150000"/>
              </a:lnSpc>
            </a:pPr>
            <a:r>
              <a:rPr lang="en-US" dirty="0">
                <a:latin typeface="Century Gothic" panose="020B0502020202020204" pitchFamily="34" charset="0"/>
              </a:rPr>
              <a:t>key stakeholders (e.g., CEO, VPs, CMOs, etc.), including their background, their current roles and major contributions within your company, and the ways in which they support your company’s values, vision, and goals.</a:t>
            </a:r>
          </a:p>
          <a:p>
            <a:pPr>
              <a:lnSpc>
                <a:spcPct val="150000"/>
              </a:lnSpc>
            </a:pPr>
            <a:endParaRPr lang="en-US" dirty="0">
              <a:latin typeface="Century Gothic" panose="020B0502020202020204" pitchFamily="34" charset="0"/>
            </a:endParaRPr>
          </a:p>
          <a:p>
            <a:pPr>
              <a:lnSpc>
                <a:spcPct val="150000"/>
              </a:lnSpc>
            </a:pPr>
            <a:endParaRPr lang="en-US" dirty="0">
              <a:latin typeface="Century Gothic" panose="020B0502020202020204" pitchFamily="34" charset="0"/>
            </a:endParaRPr>
          </a:p>
        </p:txBody>
      </p:sp>
    </p:spTree>
    <p:extLst>
      <p:ext uri="{BB962C8B-B14F-4D97-AF65-F5344CB8AC3E}">
        <p14:creationId xmlns:p14="http://schemas.microsoft.com/office/powerpoint/2010/main" val="1924598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6539012" y="5564318"/>
            <a:ext cx="5254965" cy="584775"/>
          </a:xfrm>
          <a:prstGeom prst="rect">
            <a:avLst/>
          </a:prstGeom>
          <a:noFill/>
        </p:spPr>
        <p:txBody>
          <a:bodyPr wrap="none" rtlCol="0">
            <a:spAutoFit/>
          </a:bodyPr>
          <a:lstStyle/>
          <a:p>
            <a:pPr algn="r"/>
            <a:r>
              <a:rPr lang="en-US" sz="3200" dirty="0">
                <a:solidFill>
                  <a:schemeClr val="bg1">
                    <a:lumMod val="50000"/>
                  </a:schemeClr>
                </a:solidFill>
                <a:latin typeface="Century Gothic" panose="020B0502020202020204" pitchFamily="34" charset="0"/>
              </a:rPr>
              <a:t>CHIEF EXECUTIVE OFFICER</a:t>
            </a:r>
          </a:p>
        </p:txBody>
      </p:sp>
      <p:sp>
        <p:nvSpPr>
          <p:cNvPr id="11" name="TextBox 10">
            <a:extLst>
              <a:ext uri="{FF2B5EF4-FFF2-40B4-BE49-F238E27FC236}">
                <a16:creationId xmlns:a16="http://schemas.microsoft.com/office/drawing/2014/main" id="{49C4B6AF-83DD-1947-A8E1-D602A32C0606}"/>
              </a:ext>
            </a:extLst>
          </p:cNvPr>
          <p:cNvSpPr txBox="1"/>
          <p:nvPr/>
        </p:nvSpPr>
        <p:spPr>
          <a:xfrm>
            <a:off x="8212547" y="4856432"/>
            <a:ext cx="3581430" cy="707886"/>
          </a:xfrm>
          <a:prstGeom prst="rect">
            <a:avLst/>
          </a:prstGeom>
          <a:noFill/>
        </p:spPr>
        <p:txBody>
          <a:bodyPr wrap="none" rtlCol="0">
            <a:spAutoFit/>
          </a:bodyPr>
          <a:lstStyle/>
          <a:p>
            <a:pPr algn="r"/>
            <a:r>
              <a:rPr lang="en-US" sz="4000" dirty="0">
                <a:solidFill>
                  <a:schemeClr val="tx1">
                    <a:lumMod val="65000"/>
                    <a:lumOff val="35000"/>
                  </a:schemeClr>
                </a:solidFill>
                <a:latin typeface="Century Gothic" panose="020B0502020202020204" pitchFamily="34" charset="0"/>
              </a:rPr>
              <a:t>Ryan Atwood</a:t>
            </a:r>
          </a:p>
        </p:txBody>
      </p:sp>
      <p:sp>
        <p:nvSpPr>
          <p:cNvPr id="2" name="TextBox 1">
            <a:extLst>
              <a:ext uri="{FF2B5EF4-FFF2-40B4-BE49-F238E27FC236}">
                <a16:creationId xmlns:a16="http://schemas.microsoft.com/office/drawing/2014/main" id="{D151E9CA-273E-D346-9D13-D805251BCD79}"/>
              </a:ext>
            </a:extLst>
          </p:cNvPr>
          <p:cNvSpPr txBox="1"/>
          <p:nvPr/>
        </p:nvSpPr>
        <p:spPr>
          <a:xfrm>
            <a:off x="666426" y="581742"/>
            <a:ext cx="4819973" cy="4194610"/>
          </a:xfrm>
          <a:prstGeom prst="rect">
            <a:avLst/>
          </a:prstGeom>
          <a:noFill/>
        </p:spPr>
        <p:txBody>
          <a:bodyPr wrap="square" rtlCol="0">
            <a:spAutoFit/>
          </a:bodyPr>
          <a:lstStyle/>
          <a:p>
            <a:pPr>
              <a:lnSpc>
                <a:spcPct val="150000"/>
              </a:lnSpc>
            </a:pPr>
            <a:r>
              <a:rPr lang="en-US" dirty="0">
                <a:latin typeface="Century Gothic" panose="020B0502020202020204" pitchFamily="34" charset="0"/>
              </a:rPr>
              <a:t>Provide bios (one to three paragraphs) for each of your company’s  </a:t>
            </a:r>
          </a:p>
          <a:p>
            <a:pPr>
              <a:lnSpc>
                <a:spcPct val="150000"/>
              </a:lnSpc>
            </a:pPr>
            <a:r>
              <a:rPr lang="en-US" dirty="0">
                <a:latin typeface="Century Gothic" panose="020B0502020202020204" pitchFamily="34" charset="0"/>
              </a:rPr>
              <a:t>key stakeholders (e.g., CEO, VPs, CMOs, etc.), including their background, their current roles and major contributions within your company, and the ways in which they support your company’s values, vision, and goals.</a:t>
            </a:r>
          </a:p>
          <a:p>
            <a:pPr>
              <a:lnSpc>
                <a:spcPct val="150000"/>
              </a:lnSpc>
            </a:pPr>
            <a:endParaRPr lang="en-US" dirty="0">
              <a:latin typeface="Century Gothic" panose="020B0502020202020204" pitchFamily="34" charset="0"/>
            </a:endParaRPr>
          </a:p>
          <a:p>
            <a:pPr>
              <a:lnSpc>
                <a:spcPct val="150000"/>
              </a:lnSpc>
            </a:pPr>
            <a:endParaRPr lang="en-US" dirty="0">
              <a:latin typeface="Century Gothic" panose="020B0502020202020204" pitchFamily="34" charset="0"/>
            </a:endParaRPr>
          </a:p>
        </p:txBody>
      </p:sp>
      <p:pic>
        <p:nvPicPr>
          <p:cNvPr id="10" name="Picture 9" descr="A person wearing headphones and using a computer&#10;&#10;Description automatically generated with medium confidence">
            <a:extLst>
              <a:ext uri="{FF2B5EF4-FFF2-40B4-BE49-F238E27FC236}">
                <a16:creationId xmlns:a16="http://schemas.microsoft.com/office/drawing/2014/main" id="{D3E18AA3-CD06-D840-BD78-6D97B29C0C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6568" y="940480"/>
            <a:ext cx="3090672" cy="3090672"/>
          </a:xfrm>
          <a:prstGeom prst="rect">
            <a:avLst/>
          </a:prstGeom>
        </p:spPr>
      </p:pic>
    </p:spTree>
    <p:extLst>
      <p:ext uri="{BB962C8B-B14F-4D97-AF65-F5344CB8AC3E}">
        <p14:creationId xmlns:p14="http://schemas.microsoft.com/office/powerpoint/2010/main" val="1390975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8654032" cy="3779111"/>
          </a:xfrm>
          <a:prstGeom prst="rect">
            <a:avLst/>
          </a:prstGeom>
          <a:noFill/>
        </p:spPr>
        <p:txBody>
          <a:bodyPr wrap="square" rtlCol="0">
            <a:spAutoFit/>
          </a:bodyPr>
          <a:lstStyle/>
          <a:p>
            <a:r>
              <a:rPr lang="en-US" dirty="0">
                <a:latin typeface="Century Gothic" panose="020B0502020202020204" pitchFamily="34" charset="0"/>
              </a:rPr>
              <a:t>Provide an “about us” overview of your company. </a:t>
            </a:r>
          </a:p>
          <a:p>
            <a:r>
              <a:rPr lang="en-US" dirty="0">
                <a:latin typeface="Century Gothic" panose="020B0502020202020204" pitchFamily="34" charset="0"/>
              </a:rPr>
              <a:t>This includes the following:  </a:t>
            </a:r>
          </a:p>
          <a:p>
            <a:endParaRPr lang="en-US" dirty="0">
              <a:latin typeface="Century Gothic" panose="020B0502020202020204" pitchFamily="34" charset="0"/>
            </a:endParaRPr>
          </a:p>
          <a:p>
            <a:pPr marL="285750" indent="-285750">
              <a:lnSpc>
                <a:spcPct val="150000"/>
              </a:lnSpc>
              <a:buFont typeface="Arial" panose="020B0604020202020204" pitchFamily="34" charset="0"/>
              <a:buChar char="•"/>
            </a:pPr>
            <a:r>
              <a:rPr lang="en-US" dirty="0">
                <a:latin typeface="Century Gothic" panose="020B0502020202020204" pitchFamily="34" charset="0"/>
              </a:rPr>
              <a:t>Company name</a:t>
            </a:r>
          </a:p>
          <a:p>
            <a:pPr marL="285750" indent="-285750">
              <a:lnSpc>
                <a:spcPct val="150000"/>
              </a:lnSpc>
              <a:buFont typeface="Arial" panose="020B0604020202020204" pitchFamily="34" charset="0"/>
              <a:buChar char="•"/>
            </a:pPr>
            <a:r>
              <a:rPr lang="en-US" dirty="0">
                <a:latin typeface="Century Gothic" panose="020B0502020202020204" pitchFamily="34" charset="0"/>
              </a:rPr>
              <a:t>Why you originally named it that</a:t>
            </a:r>
          </a:p>
          <a:p>
            <a:pPr marL="285750" indent="-285750">
              <a:lnSpc>
                <a:spcPct val="150000"/>
              </a:lnSpc>
              <a:buFont typeface="Arial" panose="020B0604020202020204" pitchFamily="34" charset="0"/>
              <a:buChar char="•"/>
            </a:pPr>
            <a:r>
              <a:rPr lang="en-US" dirty="0">
                <a:latin typeface="Century Gothic" panose="020B0502020202020204" pitchFamily="34" charset="0"/>
              </a:rPr>
              <a:t>When you were established / How long you’ve been in business </a:t>
            </a:r>
          </a:p>
          <a:p>
            <a:pPr marL="285750" indent="-285750">
              <a:lnSpc>
                <a:spcPct val="150000"/>
              </a:lnSpc>
              <a:buFont typeface="Arial" panose="020B0604020202020204" pitchFamily="34" charset="0"/>
              <a:buChar char="•"/>
            </a:pPr>
            <a:r>
              <a:rPr lang="en-US" dirty="0">
                <a:latin typeface="Century Gothic" panose="020B0502020202020204" pitchFamily="34" charset="0"/>
              </a:rPr>
              <a:t>What you do as a company</a:t>
            </a:r>
          </a:p>
          <a:p>
            <a:pPr marL="285750" indent="-285750">
              <a:lnSpc>
                <a:spcPct val="150000"/>
              </a:lnSpc>
              <a:buFont typeface="Arial" panose="020B0604020202020204" pitchFamily="34" charset="0"/>
              <a:buChar char="•"/>
            </a:pPr>
            <a:r>
              <a:rPr lang="en-US" dirty="0">
                <a:latin typeface="Century Gothic" panose="020B0502020202020204" pitchFamily="34" charset="0"/>
              </a:rPr>
              <a:t>Who your customers are</a:t>
            </a:r>
          </a:p>
          <a:p>
            <a:pPr marL="285750" indent="-285750">
              <a:lnSpc>
                <a:spcPct val="150000"/>
              </a:lnSpc>
              <a:buFont typeface="Arial" panose="020B0604020202020204" pitchFamily="34" charset="0"/>
              <a:buChar char="•"/>
            </a:pPr>
            <a:r>
              <a:rPr lang="en-US" dirty="0">
                <a:latin typeface="Century Gothic" panose="020B0502020202020204" pitchFamily="34" charset="0"/>
              </a:rPr>
              <a:t>The original (and present) size of your company </a:t>
            </a:r>
          </a:p>
          <a:p>
            <a:pPr marL="285750" indent="-285750">
              <a:lnSpc>
                <a:spcPct val="150000"/>
              </a:lnSpc>
              <a:buFont typeface="Arial" panose="020B0604020202020204" pitchFamily="34" charset="0"/>
              <a:buChar char="•"/>
            </a:pPr>
            <a:r>
              <a:rPr lang="en-US" dirty="0">
                <a:latin typeface="Century Gothic" panose="020B0502020202020204" pitchFamily="34" charset="0"/>
              </a:rPr>
              <a:t>What you intend to achieve with your brand and why </a:t>
            </a:r>
          </a:p>
        </p:txBody>
      </p:sp>
      <p:sp>
        <p:nvSpPr>
          <p:cNvPr id="11" name="Teardrop 10">
            <a:extLst>
              <a:ext uri="{FF2B5EF4-FFF2-40B4-BE49-F238E27FC236}">
                <a16:creationId xmlns:a16="http://schemas.microsoft.com/office/drawing/2014/main" id="{298838FA-0FA5-1A45-9692-0F3AC7D75D65}"/>
              </a:ext>
            </a:extLst>
          </p:cNvPr>
          <p:cNvSpPr/>
          <p:nvPr/>
        </p:nvSpPr>
        <p:spPr>
          <a:xfrm>
            <a:off x="8476734" y="0"/>
            <a:ext cx="3715265" cy="3715265"/>
          </a:xfrm>
          <a:prstGeom prst="teardrop">
            <a:avLst/>
          </a:prstGeom>
          <a:solidFill>
            <a:srgbClr val="FFBE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381CCF7-CFA1-B043-965F-D56F78417574}"/>
              </a:ext>
            </a:extLst>
          </p:cNvPr>
          <p:cNvPicPr>
            <a:picLocks noChangeAspect="1"/>
          </p:cNvPicPr>
          <p:nvPr/>
        </p:nvPicPr>
        <p:blipFill>
          <a:blip r:embed="rId3"/>
          <a:stretch>
            <a:fillRect/>
          </a:stretch>
        </p:blipFill>
        <p:spPr>
          <a:xfrm>
            <a:off x="8595508" y="969212"/>
            <a:ext cx="3477716" cy="1834069"/>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29" name="Teardrop 28">
            <a:extLst>
              <a:ext uri="{FF2B5EF4-FFF2-40B4-BE49-F238E27FC236}">
                <a16:creationId xmlns:a16="http://schemas.microsoft.com/office/drawing/2014/main" id="{5796ADAC-C9B3-C044-906A-C70A43960C82}"/>
              </a:ext>
            </a:extLst>
          </p:cNvPr>
          <p:cNvSpPr/>
          <p:nvPr/>
        </p:nvSpPr>
        <p:spPr>
          <a:xfrm>
            <a:off x="8476734" y="0"/>
            <a:ext cx="3715265" cy="3715265"/>
          </a:xfrm>
          <a:prstGeom prst="teardrop">
            <a:avLst/>
          </a:prstGeom>
          <a:solidFill>
            <a:srgbClr val="00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942E994-2F03-3843-B39A-945A3E19769D}"/>
              </a:ext>
            </a:extLst>
          </p:cNvPr>
          <p:cNvSpPr txBox="1"/>
          <p:nvPr/>
        </p:nvSpPr>
        <p:spPr>
          <a:xfrm>
            <a:off x="568558" y="722078"/>
            <a:ext cx="7499888" cy="5632311"/>
          </a:xfrm>
          <a:prstGeom prst="rect">
            <a:avLst/>
          </a:prstGeom>
          <a:noFill/>
        </p:spPr>
        <p:txBody>
          <a:bodyPr wrap="square" rtlCol="0">
            <a:spAutoFit/>
          </a:bodyPr>
          <a:lstStyle/>
          <a:p>
            <a:r>
              <a:rPr lang="en-US" sz="2400" dirty="0">
                <a:solidFill>
                  <a:srgbClr val="00B4CB"/>
                </a:solidFill>
                <a:latin typeface="Century Gothic" panose="020B0502020202020204" pitchFamily="34" charset="0"/>
              </a:rPr>
              <a:t>PURPOSE</a:t>
            </a:r>
            <a:endParaRPr lang="en-US" dirty="0">
              <a:solidFill>
                <a:srgbClr val="00B4CB"/>
              </a:solidFill>
              <a:latin typeface="Century Gothic" panose="020B0502020202020204" pitchFamily="34" charset="0"/>
            </a:endParaRPr>
          </a:p>
          <a:p>
            <a:r>
              <a:rPr lang="en-US" dirty="0">
                <a:latin typeface="Century Gothic" panose="020B0502020202020204" pitchFamily="34" charset="0"/>
              </a:rPr>
              <a:t>Why do you do what you do? Describe your reason for being in business. What are the historical reasons? What are the ethical reasons? As a company, what are you passionate about? What is your business doing currently? What’s next for it? What do you hope for the company’s future? </a:t>
            </a:r>
          </a:p>
          <a:p>
            <a:endParaRPr lang="en-US" dirty="0">
              <a:latin typeface="Century Gothic" panose="020B0502020202020204" pitchFamily="34" charset="0"/>
            </a:endParaRPr>
          </a:p>
          <a:p>
            <a:r>
              <a:rPr lang="en-US" sz="2400" dirty="0">
                <a:solidFill>
                  <a:srgbClr val="00B4CB"/>
                </a:solidFill>
                <a:latin typeface="Century Gothic" panose="020B0502020202020204" pitchFamily="34" charset="0"/>
              </a:rPr>
              <a:t>VALUES</a:t>
            </a:r>
            <a:endParaRPr lang="en-US" dirty="0">
              <a:solidFill>
                <a:srgbClr val="00B4CB"/>
              </a:solidFill>
              <a:latin typeface="Century Gothic" panose="020B0502020202020204" pitchFamily="34" charset="0"/>
            </a:endParaRPr>
          </a:p>
          <a:p>
            <a:r>
              <a:rPr lang="en-US" dirty="0">
                <a:latin typeface="Century Gothic" panose="020B0502020202020204" pitchFamily="34" charset="0"/>
              </a:rPr>
              <a:t>What principles guide your company’s actions? What are its cultural cornerstones (e.g., customer commitment, integrity, responsibility, transparency, etc.)? </a:t>
            </a:r>
          </a:p>
          <a:p>
            <a:endParaRPr lang="en-US" dirty="0">
              <a:latin typeface="Century Gothic" panose="020B0502020202020204" pitchFamily="34" charset="0"/>
            </a:endParaRPr>
          </a:p>
          <a:p>
            <a:r>
              <a:rPr lang="en-US" sz="2400" dirty="0">
                <a:solidFill>
                  <a:srgbClr val="00B4CB"/>
                </a:solidFill>
                <a:latin typeface="Century Gothic" panose="020B0502020202020204" pitchFamily="34" charset="0"/>
              </a:rPr>
              <a:t>CULTURE</a:t>
            </a:r>
            <a:endParaRPr lang="en-US" dirty="0">
              <a:solidFill>
                <a:srgbClr val="00B4CB"/>
              </a:solidFill>
              <a:latin typeface="Century Gothic" panose="020B0502020202020204" pitchFamily="34" charset="0"/>
            </a:endParaRPr>
          </a:p>
          <a:p>
            <a:r>
              <a:rPr lang="en-US" dirty="0">
                <a:latin typeface="Century Gothic" panose="020B0502020202020204" pitchFamily="34" charset="0"/>
              </a:rPr>
              <a:t>Describe your company culture. </a:t>
            </a:r>
          </a:p>
          <a:p>
            <a:r>
              <a:rPr lang="en-US" dirty="0">
                <a:latin typeface="Century Gothic" panose="020B0502020202020204" pitchFamily="34" charset="0"/>
              </a:rPr>
              <a:t>What are the attributes and characteristics </a:t>
            </a:r>
          </a:p>
          <a:p>
            <a:r>
              <a:rPr lang="en-US" dirty="0">
                <a:latin typeface="Century Gothic" panose="020B0502020202020204" pitchFamily="34" charset="0"/>
              </a:rPr>
              <a:t>of your company? </a:t>
            </a:r>
          </a:p>
          <a:p>
            <a:r>
              <a:rPr lang="en-US" dirty="0">
                <a:latin typeface="Century Gothic" panose="020B0502020202020204" pitchFamily="34" charset="0"/>
              </a:rPr>
              <a:t>Describe the attitudes and behaviors of your employees. </a:t>
            </a:r>
          </a:p>
          <a:p>
            <a:r>
              <a:rPr lang="en-US" dirty="0">
                <a:latin typeface="Century Gothic" panose="020B0502020202020204" pitchFamily="34" charset="0"/>
              </a:rPr>
              <a:t>How do they interact with each other and your customers?</a:t>
            </a:r>
          </a:p>
          <a:p>
            <a:endParaRPr lang="en-US" dirty="0">
              <a:latin typeface="Century Gothic" panose="020B0502020202020204" pitchFamily="34" charset="0"/>
            </a:endParaRPr>
          </a:p>
        </p:txBody>
      </p:sp>
      <p:pic>
        <p:nvPicPr>
          <p:cNvPr id="3" name="Picture 2">
            <a:extLst>
              <a:ext uri="{FF2B5EF4-FFF2-40B4-BE49-F238E27FC236}">
                <a16:creationId xmlns:a16="http://schemas.microsoft.com/office/drawing/2014/main" id="{48A3574B-3029-084E-B1D0-A7894C4C07E6}"/>
              </a:ext>
            </a:extLst>
          </p:cNvPr>
          <p:cNvPicPr>
            <a:picLocks noChangeAspect="1"/>
          </p:cNvPicPr>
          <p:nvPr/>
        </p:nvPicPr>
        <p:blipFill>
          <a:blip r:embed="rId3"/>
          <a:stretch>
            <a:fillRect/>
          </a:stretch>
        </p:blipFill>
        <p:spPr>
          <a:xfrm>
            <a:off x="8692354" y="840260"/>
            <a:ext cx="3178936" cy="2137719"/>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1232DF5D-E47D-EB43-96E7-B6A4F3E4110D}"/>
              </a:ext>
            </a:extLst>
          </p:cNvPr>
          <p:cNvSpPr txBox="1"/>
          <p:nvPr/>
        </p:nvSpPr>
        <p:spPr>
          <a:xfrm>
            <a:off x="487616" y="894346"/>
            <a:ext cx="4961714" cy="3779111"/>
          </a:xfrm>
          <a:prstGeom prst="rect">
            <a:avLst/>
          </a:prstGeom>
          <a:noFill/>
        </p:spPr>
        <p:txBody>
          <a:bodyPr wrap="square" rtlCol="0">
            <a:spAutoFit/>
          </a:bodyPr>
          <a:lstStyle/>
          <a:p>
            <a:pPr>
              <a:lnSpc>
                <a:spcPct val="150000"/>
              </a:lnSpc>
            </a:pPr>
            <a:r>
              <a:rPr lang="en-US" dirty="0">
                <a:latin typeface="Century Gothic" panose="020B0502020202020204" pitchFamily="34" charset="0"/>
              </a:rPr>
              <a:t>Describe the major activities and services that your company performs and/or provides. Include a small subsection for each activity/service. In addition, include the following: a broad introduction to the industry in which your company operates; a description of how you have succeeded in doing what you do; and the challenges you’ve faced. </a:t>
            </a:r>
          </a:p>
        </p:txBody>
      </p:sp>
      <p:sp>
        <p:nvSpPr>
          <p:cNvPr id="14" name="Teardrop 13">
            <a:extLst>
              <a:ext uri="{FF2B5EF4-FFF2-40B4-BE49-F238E27FC236}">
                <a16:creationId xmlns:a16="http://schemas.microsoft.com/office/drawing/2014/main" id="{CAA54A9F-2E7B-2840-BAF5-71F655C7B22F}"/>
              </a:ext>
            </a:extLst>
          </p:cNvPr>
          <p:cNvSpPr/>
          <p:nvPr/>
        </p:nvSpPr>
        <p:spPr>
          <a:xfrm rot="5400000">
            <a:off x="7142204" y="1807349"/>
            <a:ext cx="5049795" cy="5049795"/>
          </a:xfrm>
          <a:prstGeom prst="teardrop">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C361391-395D-2D4E-BF2F-7E66B3A700B4}"/>
              </a:ext>
            </a:extLst>
          </p:cNvPr>
          <p:cNvPicPr>
            <a:picLocks noChangeAspect="1"/>
          </p:cNvPicPr>
          <p:nvPr/>
        </p:nvPicPr>
        <p:blipFill>
          <a:blip r:embed="rId3"/>
          <a:stretch>
            <a:fillRect/>
          </a:stretch>
        </p:blipFill>
        <p:spPr>
          <a:xfrm>
            <a:off x="7401697" y="3479657"/>
            <a:ext cx="4876800" cy="2387600"/>
          </a:xfrm>
          <a:prstGeom prst="rect">
            <a:avLst/>
          </a:prstGeom>
        </p:spPr>
      </p:pic>
    </p:spTree>
    <p:extLst>
      <p:ext uri="{BB962C8B-B14F-4D97-AF65-F5344CB8AC3E}">
        <p14:creationId xmlns:p14="http://schemas.microsoft.com/office/powerpoint/2010/main" val="9427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39" name="TextBox 38">
            <a:extLst>
              <a:ext uri="{FF2B5EF4-FFF2-40B4-BE49-F238E27FC236}">
                <a16:creationId xmlns:a16="http://schemas.microsoft.com/office/drawing/2014/main" id="{44339DAF-A9E2-BE43-BB5C-7F84B37D04A5}"/>
              </a:ext>
            </a:extLst>
          </p:cNvPr>
          <p:cNvSpPr txBox="1"/>
          <p:nvPr/>
        </p:nvSpPr>
        <p:spPr>
          <a:xfrm>
            <a:off x="339335" y="884320"/>
            <a:ext cx="8654032" cy="3778983"/>
          </a:xfrm>
          <a:prstGeom prst="rect">
            <a:avLst/>
          </a:prstGeom>
          <a:noFill/>
        </p:spPr>
        <p:txBody>
          <a:bodyPr wrap="square" rtlCol="0">
            <a:spAutoFit/>
          </a:bodyPr>
          <a:lstStyle/>
          <a:p>
            <a:pPr>
              <a:lnSpc>
                <a:spcPct val="150000"/>
              </a:lnSpc>
            </a:pPr>
            <a:r>
              <a:rPr lang="en-US" dirty="0">
                <a:latin typeface="Century Gothic" panose="020B0502020202020204" pitchFamily="34" charset="0"/>
              </a:rPr>
              <a:t>What drives you to do what you do as a company? </a:t>
            </a:r>
          </a:p>
          <a:p>
            <a:pPr>
              <a:lnSpc>
                <a:spcPct val="150000"/>
              </a:lnSpc>
            </a:pPr>
            <a:r>
              <a:rPr lang="en-US" dirty="0">
                <a:latin typeface="Century Gothic" panose="020B0502020202020204" pitchFamily="34" charset="0"/>
              </a:rPr>
              <a:t>(In other words, </a:t>
            </a:r>
            <a:r>
              <a:rPr lang="en-US" i="1" dirty="0">
                <a:latin typeface="Century Gothic" panose="020B0502020202020204" pitchFamily="34" charset="0"/>
              </a:rPr>
              <a:t>Why</a:t>
            </a:r>
            <a:r>
              <a:rPr lang="en-US" dirty="0">
                <a:latin typeface="Century Gothic" panose="020B0502020202020204" pitchFamily="34" charset="0"/>
              </a:rPr>
              <a:t> do you do it?) </a:t>
            </a:r>
          </a:p>
          <a:p>
            <a:pPr>
              <a:lnSpc>
                <a:spcPct val="150000"/>
              </a:lnSpc>
            </a:pPr>
            <a:endParaRPr lang="en-US" dirty="0">
              <a:latin typeface="Century Gothic" panose="020B0502020202020204" pitchFamily="34" charset="0"/>
            </a:endParaRPr>
          </a:p>
          <a:p>
            <a:pPr>
              <a:lnSpc>
                <a:spcPct val="150000"/>
              </a:lnSpc>
            </a:pPr>
            <a:r>
              <a:rPr lang="en-US" i="1" dirty="0">
                <a:latin typeface="Century Gothic" panose="020B0502020202020204" pitchFamily="34" charset="0"/>
              </a:rPr>
              <a:t>What</a:t>
            </a:r>
            <a:r>
              <a:rPr lang="en-US" dirty="0">
                <a:latin typeface="Century Gothic" panose="020B0502020202020204" pitchFamily="34" charset="0"/>
              </a:rPr>
              <a:t> you do and </a:t>
            </a:r>
            <a:r>
              <a:rPr lang="en-US" i="1" dirty="0">
                <a:latin typeface="Century Gothic" panose="020B0502020202020204" pitchFamily="34" charset="0"/>
              </a:rPr>
              <a:t>how</a:t>
            </a:r>
            <a:r>
              <a:rPr lang="en-US" dirty="0">
                <a:latin typeface="Century Gothic" panose="020B0502020202020204" pitchFamily="34" charset="0"/>
              </a:rPr>
              <a:t> you do it are relatively easy to describe — </a:t>
            </a:r>
          </a:p>
          <a:p>
            <a:pPr>
              <a:lnSpc>
                <a:spcPct val="150000"/>
              </a:lnSpc>
            </a:pPr>
            <a:r>
              <a:rPr lang="en-US" dirty="0">
                <a:latin typeface="Century Gothic" panose="020B0502020202020204" pitchFamily="34" charset="0"/>
              </a:rPr>
              <a:t>but customers relate to why you do what you do. </a:t>
            </a:r>
          </a:p>
          <a:p>
            <a:pPr>
              <a:lnSpc>
                <a:spcPct val="150000"/>
              </a:lnSpc>
            </a:pPr>
            <a:endParaRPr lang="en-US" dirty="0">
              <a:latin typeface="Century Gothic" panose="020B0502020202020204" pitchFamily="34" charset="0"/>
            </a:endParaRPr>
          </a:p>
          <a:p>
            <a:pPr>
              <a:lnSpc>
                <a:spcPct val="150000"/>
              </a:lnSpc>
            </a:pPr>
            <a:r>
              <a:rPr lang="en-US" dirty="0">
                <a:latin typeface="Century Gothic" panose="020B0502020202020204" pitchFamily="34" charset="0"/>
              </a:rPr>
              <a:t>What is your company’s primary belief, purpose, or cause? </a:t>
            </a:r>
          </a:p>
          <a:p>
            <a:pPr>
              <a:lnSpc>
                <a:spcPct val="150000"/>
              </a:lnSpc>
            </a:pPr>
            <a:r>
              <a:rPr lang="en-US" dirty="0">
                <a:latin typeface="Century Gothic" panose="020B0502020202020204" pitchFamily="34" charset="0"/>
              </a:rPr>
              <a:t>In other words, </a:t>
            </a:r>
            <a:r>
              <a:rPr lang="en-US" i="1" dirty="0">
                <a:latin typeface="Century Gothic" panose="020B0502020202020204" pitchFamily="34" charset="0"/>
              </a:rPr>
              <a:t>Why</a:t>
            </a:r>
            <a:r>
              <a:rPr lang="en-US" dirty="0">
                <a:latin typeface="Century Gothic" panose="020B0502020202020204" pitchFamily="34" charset="0"/>
              </a:rPr>
              <a:t> does your organization exist? </a:t>
            </a:r>
          </a:p>
          <a:p>
            <a:pPr>
              <a:lnSpc>
                <a:spcPct val="150000"/>
              </a:lnSpc>
            </a:pPr>
            <a:r>
              <a:rPr lang="en-US" dirty="0">
                <a:latin typeface="Century Gothic" panose="020B0502020202020204" pitchFamily="34" charset="0"/>
              </a:rPr>
              <a:t>(The answer to this question is the </a:t>
            </a:r>
            <a:r>
              <a:rPr lang="en-US" b="1" dirty="0">
                <a:latin typeface="Century Gothic" panose="020B0502020202020204" pitchFamily="34" charset="0"/>
              </a:rPr>
              <a:t>KEY</a:t>
            </a:r>
            <a:r>
              <a:rPr lang="en-US" dirty="0">
                <a:latin typeface="Century Gothic" panose="020B0502020202020204" pitchFamily="34" charset="0"/>
              </a:rPr>
              <a:t> to your brand story.) </a:t>
            </a:r>
          </a:p>
        </p:txBody>
      </p:sp>
      <p:sp>
        <p:nvSpPr>
          <p:cNvPr id="18" name="Teardrop 17">
            <a:extLst>
              <a:ext uri="{FF2B5EF4-FFF2-40B4-BE49-F238E27FC236}">
                <a16:creationId xmlns:a16="http://schemas.microsoft.com/office/drawing/2014/main" id="{3BBD0F51-E775-7E47-9EB6-F9C0E8396CFD}"/>
              </a:ext>
            </a:extLst>
          </p:cNvPr>
          <p:cNvSpPr/>
          <p:nvPr/>
        </p:nvSpPr>
        <p:spPr>
          <a:xfrm rot="5400000">
            <a:off x="7142204" y="1807349"/>
            <a:ext cx="5049795" cy="5049795"/>
          </a:xfrm>
          <a:prstGeom prst="teardrop">
            <a:avLst/>
          </a:prstGeom>
          <a:solidFill>
            <a:srgbClr val="6FB8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55F6ED6-9B90-A94C-96F4-041FAA58DAB2}"/>
              </a:ext>
            </a:extLst>
          </p:cNvPr>
          <p:cNvPicPr>
            <a:picLocks noChangeAspect="1"/>
          </p:cNvPicPr>
          <p:nvPr/>
        </p:nvPicPr>
        <p:blipFill>
          <a:blip r:embed="rId3"/>
          <a:stretch>
            <a:fillRect/>
          </a:stretch>
        </p:blipFill>
        <p:spPr>
          <a:xfrm>
            <a:off x="7336111" y="2964390"/>
            <a:ext cx="4908471" cy="2880356"/>
          </a:xfrm>
          <a:prstGeom prst="rect">
            <a:avLst/>
          </a:prstGeom>
        </p:spPr>
      </p:pic>
    </p:spTree>
    <p:extLst>
      <p:ext uri="{BB962C8B-B14F-4D97-AF65-F5344CB8AC3E}">
        <p14:creationId xmlns:p14="http://schemas.microsoft.com/office/powerpoint/2010/main" val="359309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1232DF5D-E47D-EB43-96E7-B6A4F3E4110D}"/>
              </a:ext>
            </a:extLst>
          </p:cNvPr>
          <p:cNvSpPr txBox="1"/>
          <p:nvPr/>
        </p:nvSpPr>
        <p:spPr>
          <a:xfrm>
            <a:off x="796535" y="969212"/>
            <a:ext cx="5678406" cy="1701620"/>
          </a:xfrm>
          <a:prstGeom prst="rect">
            <a:avLst/>
          </a:prstGeom>
          <a:noFill/>
        </p:spPr>
        <p:txBody>
          <a:bodyPr wrap="square" rtlCol="0">
            <a:spAutoFit/>
          </a:bodyPr>
          <a:lstStyle/>
          <a:p>
            <a:pPr>
              <a:lnSpc>
                <a:spcPct val="150000"/>
              </a:lnSpc>
            </a:pPr>
            <a:r>
              <a:rPr lang="en-US" dirty="0">
                <a:latin typeface="Century Gothic" panose="020B0502020202020204" pitchFamily="34" charset="0"/>
              </a:rPr>
              <a:t>Describe the following: your company’s pursuits; its marketplace; your long-term vision and strategy; and how your brand aims to reach its goals.</a:t>
            </a:r>
          </a:p>
        </p:txBody>
      </p:sp>
      <p:sp>
        <p:nvSpPr>
          <p:cNvPr id="10" name="Teardrop 9">
            <a:extLst>
              <a:ext uri="{FF2B5EF4-FFF2-40B4-BE49-F238E27FC236}">
                <a16:creationId xmlns:a16="http://schemas.microsoft.com/office/drawing/2014/main" id="{AC67C91E-3349-684A-8D3A-BC3D578A9F17}"/>
              </a:ext>
            </a:extLst>
          </p:cNvPr>
          <p:cNvSpPr/>
          <p:nvPr/>
        </p:nvSpPr>
        <p:spPr>
          <a:xfrm>
            <a:off x="8476734" y="0"/>
            <a:ext cx="3715265" cy="3715265"/>
          </a:xfrm>
          <a:prstGeom prst="teardrop">
            <a:avLst/>
          </a:prstGeom>
          <a:solidFill>
            <a:srgbClr val="00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2FD60F5-57B4-9C43-8BF7-0918E7C589BB}"/>
              </a:ext>
            </a:extLst>
          </p:cNvPr>
          <p:cNvPicPr>
            <a:picLocks noChangeAspect="1"/>
          </p:cNvPicPr>
          <p:nvPr/>
        </p:nvPicPr>
        <p:blipFill>
          <a:blip r:embed="rId3"/>
          <a:stretch>
            <a:fillRect/>
          </a:stretch>
        </p:blipFill>
        <p:spPr>
          <a:xfrm>
            <a:off x="8563232" y="1017851"/>
            <a:ext cx="3587380" cy="1527641"/>
          </a:xfrm>
          <a:prstGeom prst="rect">
            <a:avLst/>
          </a:prstGeom>
        </p:spPr>
      </p:pic>
    </p:spTree>
    <p:extLst>
      <p:ext uri="{BB962C8B-B14F-4D97-AF65-F5344CB8AC3E}">
        <p14:creationId xmlns:p14="http://schemas.microsoft.com/office/powerpoint/2010/main" val="3690068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Teardrop 20">
            <a:extLst>
              <a:ext uri="{FF2B5EF4-FFF2-40B4-BE49-F238E27FC236}">
                <a16:creationId xmlns:a16="http://schemas.microsoft.com/office/drawing/2014/main" id="{B5610AA7-1772-EE4B-8673-DAF16D88ED7F}"/>
              </a:ext>
            </a:extLst>
          </p:cNvPr>
          <p:cNvSpPr/>
          <p:nvPr/>
        </p:nvSpPr>
        <p:spPr>
          <a:xfrm rot="5400000">
            <a:off x="6190734" y="855882"/>
            <a:ext cx="6001262" cy="6001262"/>
          </a:xfrm>
          <a:prstGeom prst="teardrop">
            <a:avLst/>
          </a:prstGeom>
          <a:solidFill>
            <a:srgbClr val="FF2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4D23D8C6-14C0-FC4F-8C7E-9FE7BE68EB08}"/>
              </a:ext>
            </a:extLst>
          </p:cNvPr>
          <p:cNvPicPr>
            <a:picLocks noChangeAspect="1"/>
          </p:cNvPicPr>
          <p:nvPr/>
        </p:nvPicPr>
        <p:blipFill>
          <a:blip r:embed="rId3"/>
          <a:stretch>
            <a:fillRect/>
          </a:stretch>
        </p:blipFill>
        <p:spPr>
          <a:xfrm>
            <a:off x="6326829" y="2762066"/>
            <a:ext cx="5778500" cy="2489200"/>
          </a:xfrm>
          <a:prstGeom prst="rect">
            <a:avLst/>
          </a:prstGeom>
        </p:spPr>
      </p:pic>
      <p:pic>
        <p:nvPicPr>
          <p:cNvPr id="3" name="Picture 2">
            <a:extLst>
              <a:ext uri="{FF2B5EF4-FFF2-40B4-BE49-F238E27FC236}">
                <a16:creationId xmlns:a16="http://schemas.microsoft.com/office/drawing/2014/main" id="{316D1F2D-F9EF-5649-B1BF-413B0934A734}"/>
              </a:ext>
            </a:extLst>
          </p:cNvPr>
          <p:cNvPicPr>
            <a:picLocks noChangeAspect="1"/>
          </p:cNvPicPr>
          <p:nvPr/>
        </p:nvPicPr>
        <p:blipFill>
          <a:blip r:embed="rId4">
            <a:alphaModFix amt="50000"/>
          </a:blip>
          <a:stretch>
            <a:fillRect/>
          </a:stretch>
        </p:blipFill>
        <p:spPr>
          <a:xfrm>
            <a:off x="86671" y="-12358"/>
            <a:ext cx="4101211" cy="6867144"/>
          </a:xfrm>
          <a:prstGeom prst="rect">
            <a:avLst/>
          </a:prstGeom>
        </p:spPr>
      </p:pic>
    </p:spTree>
    <p:extLst>
      <p:ext uri="{BB962C8B-B14F-4D97-AF65-F5344CB8AC3E}">
        <p14:creationId xmlns:p14="http://schemas.microsoft.com/office/powerpoint/2010/main" val="199135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9F9C5C-F399-8943-887C-6E27001DC501}"/>
              </a:ext>
            </a:extLst>
          </p:cNvPr>
          <p:cNvSpPr/>
          <p:nvPr/>
        </p:nvSpPr>
        <p:spPr>
          <a:xfrm>
            <a:off x="714987" y="684078"/>
            <a:ext cx="4808483" cy="2540311"/>
          </a:xfrm>
          <a:prstGeom prst="rect">
            <a:avLst/>
          </a:prstGeom>
        </p:spPr>
        <p:txBody>
          <a:bodyPr wrap="square">
            <a:spAutoFit/>
          </a:bodyPr>
          <a:lstStyle/>
          <a:p>
            <a:pPr>
              <a:lnSpc>
                <a:spcPct val="150000"/>
              </a:lnSpc>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What are your company’s brand-messaging attributes (e.g., tagline, value proposition, logo, etc.)? </a:t>
            </a:r>
          </a:p>
          <a:p>
            <a:pPr>
              <a:lnSpc>
                <a:spcPct val="150000"/>
              </a:lnSpc>
            </a:pPr>
            <a:endPar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How do they support your company’s values and reason for being? </a:t>
            </a:r>
            <a:endParaRPr lang="en-US" dirty="0"/>
          </a:p>
        </p:txBody>
      </p:sp>
      <p:sp>
        <p:nvSpPr>
          <p:cNvPr id="10" name="Teardrop 9">
            <a:extLst>
              <a:ext uri="{FF2B5EF4-FFF2-40B4-BE49-F238E27FC236}">
                <a16:creationId xmlns:a16="http://schemas.microsoft.com/office/drawing/2014/main" id="{D0DCB133-3CB0-1C4A-8590-9CA486FD7AB5}"/>
              </a:ext>
            </a:extLst>
          </p:cNvPr>
          <p:cNvSpPr/>
          <p:nvPr/>
        </p:nvSpPr>
        <p:spPr>
          <a:xfrm>
            <a:off x="8476734" y="0"/>
            <a:ext cx="3715265" cy="3715265"/>
          </a:xfrm>
          <a:prstGeom prst="teardrop">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EC322D9-C87E-9D4B-888F-BC6A5DC27718}"/>
              </a:ext>
            </a:extLst>
          </p:cNvPr>
          <p:cNvPicPr>
            <a:picLocks noChangeAspect="1"/>
          </p:cNvPicPr>
          <p:nvPr/>
        </p:nvPicPr>
        <p:blipFill>
          <a:blip r:embed="rId3"/>
          <a:stretch>
            <a:fillRect/>
          </a:stretch>
        </p:blipFill>
        <p:spPr>
          <a:xfrm>
            <a:off x="8575588" y="719514"/>
            <a:ext cx="3616411" cy="1545194"/>
          </a:xfrm>
          <a:prstGeom prst="rect">
            <a:avLst/>
          </a:prstGeom>
        </p:spPr>
      </p:pic>
    </p:spTree>
    <p:extLst>
      <p:ext uri="{BB962C8B-B14F-4D97-AF65-F5344CB8AC3E}">
        <p14:creationId xmlns:p14="http://schemas.microsoft.com/office/powerpoint/2010/main" val="297258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B8A8AB-5B57-0140-8EDC-94226AC16B63}"/>
              </a:ext>
            </a:extLst>
          </p:cNvPr>
          <p:cNvSpPr/>
          <p:nvPr/>
        </p:nvSpPr>
        <p:spPr>
          <a:xfrm>
            <a:off x="733585" y="1150507"/>
            <a:ext cx="5101077" cy="2540311"/>
          </a:xfrm>
          <a:prstGeom prst="rect">
            <a:avLst/>
          </a:prstGeom>
        </p:spPr>
        <p:txBody>
          <a:bodyPr wrap="square">
            <a:spAutoFit/>
          </a:bodyPr>
          <a:lstStyle/>
          <a:p>
            <a:pPr>
              <a:lnSpc>
                <a:spcPct val="150000"/>
              </a:lnSpc>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What is your company’s mission statement (i.e., written statement that describes your organization’s purpose/overall intention)? </a:t>
            </a:r>
          </a:p>
          <a:p>
            <a:pPr>
              <a:lnSpc>
                <a:spcPct val="150000"/>
              </a:lnSpc>
            </a:pPr>
            <a:endPar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nSpc>
                <a:spcPct val="150000"/>
              </a:lnSpc>
            </a:pPr>
            <a:r>
              <a:rPr lang="en-US" spc="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How does it support your company’s values and reason for being?</a:t>
            </a:r>
            <a:r>
              <a:rPr lang="en-US" dirty="0"/>
              <a:t> </a:t>
            </a:r>
          </a:p>
        </p:txBody>
      </p:sp>
      <p:sp>
        <p:nvSpPr>
          <p:cNvPr id="10" name="Teardrop 9">
            <a:extLst>
              <a:ext uri="{FF2B5EF4-FFF2-40B4-BE49-F238E27FC236}">
                <a16:creationId xmlns:a16="http://schemas.microsoft.com/office/drawing/2014/main" id="{300336FF-3A2A-4049-A815-6A5ADA46B2F6}"/>
              </a:ext>
            </a:extLst>
          </p:cNvPr>
          <p:cNvSpPr/>
          <p:nvPr/>
        </p:nvSpPr>
        <p:spPr>
          <a:xfrm>
            <a:off x="8476734" y="0"/>
            <a:ext cx="3715265" cy="3715265"/>
          </a:xfrm>
          <a:prstGeom prst="teardrop">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C3B267-31BF-304D-8EE5-00DAFDA72D00}"/>
              </a:ext>
            </a:extLst>
          </p:cNvPr>
          <p:cNvPicPr>
            <a:picLocks noChangeAspect="1"/>
          </p:cNvPicPr>
          <p:nvPr/>
        </p:nvPicPr>
        <p:blipFill>
          <a:blip r:embed="rId3"/>
          <a:stretch>
            <a:fillRect/>
          </a:stretch>
        </p:blipFill>
        <p:spPr>
          <a:xfrm>
            <a:off x="8413422" y="605480"/>
            <a:ext cx="3778577" cy="1553691"/>
          </a:xfrm>
          <a:prstGeom prst="rect">
            <a:avLst/>
          </a:prstGeom>
        </p:spPr>
      </p:pic>
    </p:spTree>
    <p:extLst>
      <p:ext uri="{BB962C8B-B14F-4D97-AF65-F5344CB8AC3E}">
        <p14:creationId xmlns:p14="http://schemas.microsoft.com/office/powerpoint/2010/main" val="97766700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omotion-Presentation-Template_PowerPoint" id="{8A833FF3-21CA-D248-B46E-82BC076DFF90}" vid="{ABD27495-E8B4-044A-A609-14B11AD0EC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834</Words>
  <Application>Microsoft Macintosh PowerPoint</Application>
  <PresentationFormat>Widescreen</PresentationFormat>
  <Paragraphs>92</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Jill Knoepfel</cp:lastModifiedBy>
  <cp:revision>1</cp:revision>
  <dcterms:created xsi:type="dcterms:W3CDTF">2022-01-31T16:24:57Z</dcterms:created>
  <dcterms:modified xsi:type="dcterms:W3CDTF">2022-01-31T16:25:38Z</dcterms:modified>
</cp:coreProperties>
</file>