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342" r:id="rId2"/>
    <p:sldId id="353" r:id="rId3"/>
    <p:sldId id="354" r:id="rId4"/>
    <p:sldId id="367" r:id="rId5"/>
    <p:sldId id="368" r:id="rId6"/>
    <p:sldId id="370" r:id="rId7"/>
    <p:sldId id="380" r:id="rId8"/>
    <p:sldId id="371" r:id="rId9"/>
    <p:sldId id="381" r:id="rId10"/>
    <p:sldId id="382" r:id="rId11"/>
    <p:sldId id="383" r:id="rId12"/>
    <p:sldId id="384" r:id="rId13"/>
    <p:sldId id="385" r:id="rId14"/>
    <p:sldId id="386" r:id="rId15"/>
    <p:sldId id="387" r:id="rId16"/>
    <p:sldId id="389" r:id="rId17"/>
    <p:sldId id="388"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1E0"/>
    <a:srgbClr val="E4F6C6"/>
    <a:srgbClr val="00D6F1"/>
    <a:srgbClr val="DBE3D2"/>
    <a:srgbClr val="ECC86E"/>
    <a:srgbClr val="BDC9B3"/>
    <a:srgbClr val="0C364E"/>
    <a:srgbClr val="3A899C"/>
    <a:srgbClr val="00B4CB"/>
    <a:srgbClr val="96B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86447"/>
  </p:normalViewPr>
  <p:slideViewPr>
    <p:cSldViewPr snapToGrid="0" snapToObjects="1">
      <p:cViewPr>
        <p:scale>
          <a:sx n="108" d="100"/>
          <a:sy n="108" d="100"/>
        </p:scale>
        <p:origin x="1104" y="91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19692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8679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81524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10581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11618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211433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211433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9912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4308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805201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7848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09157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martsheet.com/try-it?trp=11227&amp;utm_source=integrated+content&amp;utm_campaign=/content/brand-presentation-templates&amp;utm_medium=Luxury+Brand+Presentation+powerpoint+11227&amp;lpa=Luxury+Brand+Presentation+powerpoint+11227&amp;lx=PFpZZjisDNTS-Ddigi3MyABAgeTPLDIL8TQRu558b7w"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391703" y="96730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522753"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LUXURY BRAND PRESENTATION TEMPLATE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2158145"/>
            <a:ext cx="8138087" cy="646331"/>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 BRAND NAME ]</a:t>
            </a:r>
            <a:endParaRPr lang="en-US" sz="1400" dirty="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3995316"/>
            <a:ext cx="8138087" cy="1446550"/>
          </a:xfrm>
          <a:prstGeom prst="rect">
            <a:avLst/>
          </a:prstGeom>
          <a:noFill/>
        </p:spPr>
        <p:txBody>
          <a:bodyPr wrap="square" rtlCol="0">
            <a:spAutoFit/>
          </a:bodyPr>
          <a:lstStyle/>
          <a:p>
            <a:r>
              <a:rPr lang="en-US" dirty="0">
                <a:solidFill>
                  <a:schemeClr val="bg1"/>
                </a:solidFill>
                <a:latin typeface="Century Gothic" panose="020B0502020202020204" pitchFamily="34" charset="0"/>
              </a:rPr>
              <a:t>BRAND MANAGER NAME</a:t>
            </a:r>
          </a:p>
          <a:p>
            <a:r>
              <a:rPr lang="en-US" sz="1400" dirty="0">
                <a:solidFill>
                  <a:schemeClr val="bg1"/>
                </a:solidFill>
                <a:latin typeface="Century Gothic" panose="020B0502020202020204" pitchFamily="34" charset="0"/>
              </a:rPr>
              <a:t>BRAND MANAGER</a:t>
            </a:r>
          </a:p>
          <a:p>
            <a:endParaRPr lang="en-US" sz="1400" dirty="0">
              <a:solidFill>
                <a:schemeClr val="bg1"/>
              </a:solidFill>
              <a:latin typeface="Century Gothic" panose="020B0502020202020204" pitchFamily="34" charset="0"/>
            </a:endParaRPr>
          </a:p>
          <a:p>
            <a:endParaRPr lang="en-US" sz="1400" dirty="0">
              <a:solidFill>
                <a:schemeClr val="bg1"/>
              </a:solidFill>
              <a:latin typeface="Century Gothic" panose="020B0502020202020204" pitchFamily="34" charset="0"/>
            </a:endParaRPr>
          </a:p>
          <a:p>
            <a:r>
              <a:rPr lang="en-US" sz="1400" dirty="0">
                <a:solidFill>
                  <a:schemeClr val="bg1"/>
                </a:solidFill>
                <a:latin typeface="Century Gothic" panose="020B0502020202020204" pitchFamily="34" charset="0"/>
              </a:rPr>
              <a:t>00/00/0000</a:t>
            </a:r>
          </a:p>
          <a:p>
            <a:r>
              <a:rPr lang="en-US" sz="1400" dirty="0">
                <a:solidFill>
                  <a:schemeClr val="bg1"/>
                </a:solidFill>
                <a:latin typeface="Century Gothic" panose="020B0502020202020204" pitchFamily="34" charset="0"/>
              </a:rPr>
              <a:t> </a:t>
            </a:r>
          </a:p>
        </p:txBody>
      </p:sp>
      <p:sp>
        <p:nvSpPr>
          <p:cNvPr id="13" name="TextBox 12">
            <a:extLst>
              <a:ext uri="{FF2B5EF4-FFF2-40B4-BE49-F238E27FC236}">
                <a16:creationId xmlns:a16="http://schemas.microsoft.com/office/drawing/2014/main" id="{1973B9D7-9765-D24A-9F85-0FE846B356D9}"/>
              </a:ext>
            </a:extLst>
          </p:cNvPr>
          <p:cNvSpPr txBox="1"/>
          <p:nvPr/>
        </p:nvSpPr>
        <p:spPr>
          <a:xfrm>
            <a:off x="3379304" y="5182127"/>
            <a:ext cx="8812696" cy="1569660"/>
          </a:xfrm>
          <a:prstGeom prst="rect">
            <a:avLst/>
          </a:prstGeom>
          <a:noFill/>
        </p:spPr>
        <p:txBody>
          <a:bodyPr wrap="square" rtlCol="0">
            <a:spAutoFit/>
          </a:bodyPr>
          <a:lstStyle/>
          <a:p>
            <a:pPr algn="r"/>
            <a:r>
              <a:rPr lang="en-US" sz="9600" dirty="0">
                <a:solidFill>
                  <a:srgbClr val="ECC86E"/>
                </a:solidFill>
                <a:latin typeface="Century Gothic" panose="020B0502020202020204" pitchFamily="34" charset="0"/>
              </a:rPr>
              <a:t>BRAND STORY</a:t>
            </a:r>
          </a:p>
        </p:txBody>
      </p:sp>
      <p:pic>
        <p:nvPicPr>
          <p:cNvPr id="14" name="Picture 13">
            <a:extLst>
              <a:ext uri="{FF2B5EF4-FFF2-40B4-BE49-F238E27FC236}">
                <a16:creationId xmlns:a16="http://schemas.microsoft.com/office/drawing/2014/main" id="{F79758D2-3157-7740-864B-817E5084B207}"/>
              </a:ext>
            </a:extLst>
          </p:cNvPr>
          <p:cNvPicPr>
            <a:picLocks noChangeAspect="1"/>
          </p:cNvPicPr>
          <p:nvPr/>
        </p:nvPicPr>
        <p:blipFill>
          <a:blip r:embed="rId4"/>
          <a:stretch>
            <a:fillRect/>
          </a:stretch>
        </p:blipFill>
        <p:spPr>
          <a:xfrm>
            <a:off x="6760725" y="203047"/>
            <a:ext cx="5227820" cy="4572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5425404" y="5917224"/>
            <a:ext cx="6766596" cy="923330"/>
          </a:xfrm>
          <a:prstGeom prst="rect">
            <a:avLst/>
          </a:prstGeom>
          <a:noFill/>
        </p:spPr>
        <p:txBody>
          <a:bodyPr wrap="none" rtlCol="0">
            <a:spAutoFit/>
          </a:bodyPr>
          <a:lstStyle/>
          <a:p>
            <a:pPr algn="r"/>
            <a:r>
              <a:rPr lang="en-US" sz="5400" dirty="0">
                <a:solidFill>
                  <a:srgbClr val="E4F6C6"/>
                </a:solidFill>
                <a:latin typeface="Century Gothic" panose="020B0502020202020204" pitchFamily="34" charset="0"/>
              </a:rPr>
              <a:t>MISSION STATEMENT</a:t>
            </a:r>
          </a:p>
        </p:txBody>
      </p:sp>
      <p:sp>
        <p:nvSpPr>
          <p:cNvPr id="2" name="Rectangle 1">
            <a:extLst>
              <a:ext uri="{FF2B5EF4-FFF2-40B4-BE49-F238E27FC236}">
                <a16:creationId xmlns:a16="http://schemas.microsoft.com/office/drawing/2014/main" id="{A5B8A8AB-5B57-0140-8EDC-94226AC16B63}"/>
              </a:ext>
            </a:extLst>
          </p:cNvPr>
          <p:cNvSpPr/>
          <p:nvPr/>
        </p:nvSpPr>
        <p:spPr>
          <a:xfrm>
            <a:off x="733585" y="1150507"/>
            <a:ext cx="4691819" cy="2955809"/>
          </a:xfrm>
          <a:prstGeom prst="rect">
            <a:avLst/>
          </a:prstGeom>
        </p:spPr>
        <p:txBody>
          <a:bodyPr wrap="square">
            <a:spAutoFit/>
          </a:bodyPr>
          <a:lstStyle/>
          <a:p>
            <a:pPr>
              <a:lnSpc>
                <a:spcPct val="150000"/>
              </a:lnSpc>
            </a:pPr>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is your company’s mission statement (i.e., written statement that describes your organization’s purpose/overall intention)? </a:t>
            </a:r>
          </a:p>
          <a:p>
            <a:pPr>
              <a:lnSpc>
                <a:spcPct val="150000"/>
              </a:lnSpc>
            </a:pPr>
            <a:endPar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How does it support your company’s values and reason for being?</a:t>
            </a:r>
            <a:r>
              <a:rPr lang="en-US" dirty="0">
                <a:solidFill>
                  <a:schemeClr val="bg1"/>
                </a:solidFill>
              </a:rPr>
              <a:t> </a:t>
            </a:r>
          </a:p>
        </p:txBody>
      </p:sp>
      <p:pic>
        <p:nvPicPr>
          <p:cNvPr id="8" name="Picture 7">
            <a:extLst>
              <a:ext uri="{FF2B5EF4-FFF2-40B4-BE49-F238E27FC236}">
                <a16:creationId xmlns:a16="http://schemas.microsoft.com/office/drawing/2014/main" id="{988EEA5E-08B0-6F45-A5E1-020BB497B302}"/>
              </a:ext>
            </a:extLst>
          </p:cNvPr>
          <p:cNvPicPr>
            <a:picLocks noChangeAspect="1"/>
          </p:cNvPicPr>
          <p:nvPr/>
        </p:nvPicPr>
        <p:blipFill>
          <a:blip r:embed="rId3"/>
          <a:stretch>
            <a:fillRect/>
          </a:stretch>
        </p:blipFill>
        <p:spPr>
          <a:xfrm>
            <a:off x="7143750" y="177800"/>
            <a:ext cx="4813102" cy="4572000"/>
          </a:xfrm>
          <a:prstGeom prst="rect">
            <a:avLst/>
          </a:prstGeom>
        </p:spPr>
      </p:pic>
    </p:spTree>
    <p:extLst>
      <p:ext uri="{BB962C8B-B14F-4D97-AF65-F5344CB8AC3E}">
        <p14:creationId xmlns:p14="http://schemas.microsoft.com/office/powerpoint/2010/main" val="97766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989FC2-904F-B744-B44D-5ABEEAEA05F3}"/>
              </a:ext>
            </a:extLst>
          </p:cNvPr>
          <p:cNvPicPr>
            <a:picLocks noChangeAspect="1"/>
          </p:cNvPicPr>
          <p:nvPr/>
        </p:nvPicPr>
        <p:blipFill>
          <a:blip r:embed="rId3"/>
          <a:stretch>
            <a:fillRect/>
          </a:stretch>
        </p:blipFill>
        <p:spPr>
          <a:xfrm>
            <a:off x="8657863" y="-458907"/>
            <a:ext cx="3534137" cy="7316907"/>
          </a:xfrm>
          <a:prstGeom prst="rect">
            <a:avLst/>
          </a:prstGeom>
        </p:spPr>
      </p:pic>
      <p:sp>
        <p:nvSpPr>
          <p:cNvPr id="38" name="TextBox 37">
            <a:extLst>
              <a:ext uri="{FF2B5EF4-FFF2-40B4-BE49-F238E27FC236}">
                <a16:creationId xmlns:a16="http://schemas.microsoft.com/office/drawing/2014/main" id="{A6C4B9E8-80D7-0E4C-98A0-080138C4551C}"/>
              </a:ext>
            </a:extLst>
          </p:cNvPr>
          <p:cNvSpPr txBox="1"/>
          <p:nvPr/>
        </p:nvSpPr>
        <p:spPr>
          <a:xfrm>
            <a:off x="9748702" y="5934670"/>
            <a:ext cx="2443298" cy="923330"/>
          </a:xfrm>
          <a:prstGeom prst="rect">
            <a:avLst/>
          </a:prstGeom>
          <a:noFill/>
        </p:spPr>
        <p:txBody>
          <a:bodyPr wrap="none" rtlCol="0">
            <a:spAutoFit/>
          </a:bodyPr>
          <a:lstStyle/>
          <a:p>
            <a:pPr algn="r"/>
            <a:r>
              <a:rPr lang="en-US" sz="5400" dirty="0">
                <a:solidFill>
                  <a:srgbClr val="E4F6C6"/>
                </a:solidFill>
                <a:latin typeface="Century Gothic" panose="020B0502020202020204" pitchFamily="34" charset="0"/>
              </a:rPr>
              <a:t>VISION</a:t>
            </a:r>
          </a:p>
        </p:txBody>
      </p:sp>
      <p:sp>
        <p:nvSpPr>
          <p:cNvPr id="3" name="Rectangle 2">
            <a:extLst>
              <a:ext uri="{FF2B5EF4-FFF2-40B4-BE49-F238E27FC236}">
                <a16:creationId xmlns:a16="http://schemas.microsoft.com/office/drawing/2014/main" id="{11D8EA88-6F50-314E-B54E-F45AC23CC549}"/>
              </a:ext>
            </a:extLst>
          </p:cNvPr>
          <p:cNvSpPr/>
          <p:nvPr/>
        </p:nvSpPr>
        <p:spPr>
          <a:xfrm>
            <a:off x="929832" y="1091840"/>
            <a:ext cx="7728031" cy="923330"/>
          </a:xfrm>
          <a:prstGeom prst="rect">
            <a:avLst/>
          </a:prstGeom>
        </p:spPr>
        <p:txBody>
          <a:bodyPr wrap="square">
            <a:spAutoFit/>
          </a:bodyPr>
          <a:lstStyle/>
          <a:p>
            <a:r>
              <a:rPr lang="en-US" dirty="0">
                <a:solidFill>
                  <a:schemeClr val="bg1"/>
                </a:solidFill>
                <a:latin typeface="Century Gothic" panose="020B0502020202020204" pitchFamily="34" charset="0"/>
              </a:rPr>
              <a:t>What is your company’s vision (future aspiration / goal)? </a:t>
            </a:r>
          </a:p>
          <a:p>
            <a:endParaRPr lang="en-US" dirty="0">
              <a:solidFill>
                <a:schemeClr val="bg1"/>
              </a:solidFill>
              <a:latin typeface="Century Gothic" panose="020B0502020202020204" pitchFamily="34" charset="0"/>
            </a:endParaRPr>
          </a:p>
          <a:p>
            <a:r>
              <a:rPr lang="en-US" dirty="0">
                <a:solidFill>
                  <a:schemeClr val="bg1"/>
                </a:solidFill>
                <a:latin typeface="Century Gothic" panose="020B0502020202020204" pitchFamily="34" charset="0"/>
              </a:rPr>
              <a:t>How does it support your company’s values and reason for being? </a:t>
            </a:r>
          </a:p>
        </p:txBody>
      </p:sp>
    </p:spTree>
    <p:extLst>
      <p:ext uri="{BB962C8B-B14F-4D97-AF65-F5344CB8AC3E}">
        <p14:creationId xmlns:p14="http://schemas.microsoft.com/office/powerpoint/2010/main" val="401298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8569CC-8BA7-654D-8FB3-BA453F79CF1D}"/>
              </a:ext>
            </a:extLst>
          </p:cNvPr>
          <p:cNvPicPr>
            <a:picLocks noChangeAspect="1"/>
          </p:cNvPicPr>
          <p:nvPr/>
        </p:nvPicPr>
        <p:blipFill>
          <a:blip r:embed="rId3"/>
          <a:stretch>
            <a:fillRect/>
          </a:stretch>
        </p:blipFill>
        <p:spPr>
          <a:xfrm>
            <a:off x="7835900" y="0"/>
            <a:ext cx="4356100" cy="6858000"/>
          </a:xfrm>
          <a:prstGeom prst="rect">
            <a:avLst/>
          </a:prstGeom>
        </p:spPr>
      </p:pic>
      <p:sp>
        <p:nvSpPr>
          <p:cNvPr id="38" name="TextBox 37">
            <a:extLst>
              <a:ext uri="{FF2B5EF4-FFF2-40B4-BE49-F238E27FC236}">
                <a16:creationId xmlns:a16="http://schemas.microsoft.com/office/drawing/2014/main" id="{A6C4B9E8-80D7-0E4C-98A0-080138C4551C}"/>
              </a:ext>
            </a:extLst>
          </p:cNvPr>
          <p:cNvSpPr txBox="1"/>
          <p:nvPr/>
        </p:nvSpPr>
        <p:spPr>
          <a:xfrm>
            <a:off x="5099994" y="5934670"/>
            <a:ext cx="7092006" cy="923330"/>
          </a:xfrm>
          <a:prstGeom prst="rect">
            <a:avLst/>
          </a:prstGeom>
          <a:noFill/>
        </p:spPr>
        <p:txBody>
          <a:bodyPr wrap="none" rtlCol="0">
            <a:spAutoFit/>
          </a:bodyPr>
          <a:lstStyle/>
          <a:p>
            <a:pPr algn="r"/>
            <a:r>
              <a:rPr lang="en-US" sz="5400" dirty="0">
                <a:solidFill>
                  <a:srgbClr val="E4F6C6"/>
                </a:solidFill>
                <a:latin typeface="Century Gothic" panose="020B0502020202020204" pitchFamily="34" charset="0"/>
              </a:rPr>
              <a:t>BRAND PERSONALITY</a:t>
            </a:r>
          </a:p>
        </p:txBody>
      </p:sp>
      <p:sp>
        <p:nvSpPr>
          <p:cNvPr id="2" name="Rectangle 1">
            <a:extLst>
              <a:ext uri="{FF2B5EF4-FFF2-40B4-BE49-F238E27FC236}">
                <a16:creationId xmlns:a16="http://schemas.microsoft.com/office/drawing/2014/main" id="{2695C754-3458-004F-91E5-466655D399EB}"/>
              </a:ext>
            </a:extLst>
          </p:cNvPr>
          <p:cNvSpPr/>
          <p:nvPr/>
        </p:nvSpPr>
        <p:spPr>
          <a:xfrm>
            <a:off x="733585" y="1163030"/>
            <a:ext cx="9810951" cy="1200329"/>
          </a:xfrm>
          <a:prstGeom prst="rect">
            <a:avLst/>
          </a:prstGeom>
        </p:spPr>
        <p:txBody>
          <a:bodyPr wrap="square">
            <a:spAutoFit/>
          </a:bodyPr>
          <a:lstStyle/>
          <a:p>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is your company’s brand personality (i.e., the human characteristics associated with your brand name)? </a:t>
            </a:r>
          </a:p>
          <a:p>
            <a:endPar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How does it support your company’s values and reason for being? </a:t>
            </a:r>
            <a:endParaRPr lang="en-US"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84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5736386" y="5842337"/>
            <a:ext cx="6455614" cy="1015663"/>
          </a:xfrm>
          <a:prstGeom prst="rect">
            <a:avLst/>
          </a:prstGeom>
          <a:noFill/>
        </p:spPr>
        <p:txBody>
          <a:bodyPr wrap="none" rtlCol="0">
            <a:spAutoFit/>
          </a:bodyPr>
          <a:lstStyle/>
          <a:p>
            <a:pPr algn="r"/>
            <a:r>
              <a:rPr lang="en-US" sz="6000" dirty="0">
                <a:solidFill>
                  <a:schemeClr val="accent4">
                    <a:lumMod val="40000"/>
                    <a:lumOff val="60000"/>
                  </a:schemeClr>
                </a:solidFill>
                <a:latin typeface="Century Gothic" panose="020B0502020202020204" pitchFamily="34" charset="0"/>
              </a:rPr>
              <a:t>FACTS &amp; FIGURES</a:t>
            </a:r>
          </a:p>
        </p:txBody>
      </p:sp>
      <p:sp>
        <p:nvSpPr>
          <p:cNvPr id="2" name="Rectangle 1">
            <a:extLst>
              <a:ext uri="{FF2B5EF4-FFF2-40B4-BE49-F238E27FC236}">
                <a16:creationId xmlns:a16="http://schemas.microsoft.com/office/drawing/2014/main" id="{A86B1BC3-C770-0F48-8358-233D59573D7A}"/>
              </a:ext>
            </a:extLst>
          </p:cNvPr>
          <p:cNvSpPr/>
          <p:nvPr/>
        </p:nvSpPr>
        <p:spPr>
          <a:xfrm>
            <a:off x="640466" y="1106418"/>
            <a:ext cx="4706234" cy="1286121"/>
          </a:xfrm>
          <a:prstGeom prst="rect">
            <a:avLst/>
          </a:prstGeom>
        </p:spPr>
        <p:txBody>
          <a:bodyPr wrap="square">
            <a:spAutoFit/>
          </a:bodyPr>
          <a:lstStyle/>
          <a:p>
            <a:pPr>
              <a:lnSpc>
                <a:spcPct val="150000"/>
              </a:lnSpc>
              <a:spcAft>
                <a:spcPts val="800"/>
              </a:spcAft>
            </a:pPr>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List some story-friendly facts and figures about your company to help support your brand’s story. </a:t>
            </a:r>
            <a:endParaRPr lang="en-US" sz="1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7ADE91D-8402-F14A-A405-6EBDDEFB0941}"/>
              </a:ext>
            </a:extLst>
          </p:cNvPr>
          <p:cNvPicPr>
            <a:picLocks noChangeAspect="1"/>
          </p:cNvPicPr>
          <p:nvPr/>
        </p:nvPicPr>
        <p:blipFill>
          <a:blip r:embed="rId3"/>
          <a:stretch>
            <a:fillRect/>
          </a:stretch>
        </p:blipFill>
        <p:spPr>
          <a:xfrm>
            <a:off x="7448550" y="171450"/>
            <a:ext cx="4572000" cy="4572000"/>
          </a:xfrm>
          <a:prstGeom prst="rect">
            <a:avLst/>
          </a:prstGeom>
        </p:spPr>
      </p:pic>
    </p:spTree>
    <p:extLst>
      <p:ext uri="{BB962C8B-B14F-4D97-AF65-F5344CB8AC3E}">
        <p14:creationId xmlns:p14="http://schemas.microsoft.com/office/powerpoint/2010/main" val="83397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6250950" y="5842337"/>
            <a:ext cx="5941050" cy="1015663"/>
          </a:xfrm>
          <a:prstGeom prst="rect">
            <a:avLst/>
          </a:prstGeom>
          <a:noFill/>
        </p:spPr>
        <p:txBody>
          <a:bodyPr wrap="none" rtlCol="0">
            <a:spAutoFit/>
          </a:bodyPr>
          <a:lstStyle/>
          <a:p>
            <a:pPr algn="r"/>
            <a:r>
              <a:rPr lang="en-US" sz="6000" dirty="0">
                <a:solidFill>
                  <a:srgbClr val="E8F1E0"/>
                </a:solidFill>
                <a:latin typeface="Century Gothic" panose="020B0502020202020204" pitchFamily="34" charset="0"/>
              </a:rPr>
              <a:t>EXECUTIVE BIOS</a:t>
            </a:r>
          </a:p>
        </p:txBody>
      </p:sp>
      <p:sp>
        <p:nvSpPr>
          <p:cNvPr id="40" name="TextBox 39">
            <a:extLst>
              <a:ext uri="{FF2B5EF4-FFF2-40B4-BE49-F238E27FC236}">
                <a16:creationId xmlns:a16="http://schemas.microsoft.com/office/drawing/2014/main" id="{9942E994-2F03-3843-B39A-945A3E19769D}"/>
              </a:ext>
            </a:extLst>
          </p:cNvPr>
          <p:cNvSpPr txBox="1"/>
          <p:nvPr/>
        </p:nvSpPr>
        <p:spPr>
          <a:xfrm>
            <a:off x="572552" y="903877"/>
            <a:ext cx="5064966" cy="4534703"/>
          </a:xfrm>
          <a:prstGeom prst="rect">
            <a:avLst/>
          </a:prstGeom>
          <a:noFill/>
        </p:spPr>
        <p:txBody>
          <a:bodyPr wrap="square" rtlCol="0">
            <a:spAutoFit/>
          </a:bodyPr>
          <a:lstStyle/>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Executive Director</a:t>
            </a:r>
          </a:p>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Chief Executive Officer</a:t>
            </a:r>
          </a:p>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Chief Operating Officer</a:t>
            </a:r>
          </a:p>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Chief Information Officer</a:t>
            </a:r>
          </a:p>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Chief Marketing Officer</a:t>
            </a:r>
          </a:p>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Chief Financial Officer</a:t>
            </a:r>
          </a:p>
          <a:p>
            <a:pPr marL="457200" indent="-457200">
              <a:lnSpc>
                <a:spcPct val="150000"/>
              </a:lnSpc>
              <a:buClr>
                <a:srgbClr val="DBE3D2"/>
              </a:buClr>
              <a:buSzPct val="125000"/>
              <a:buFont typeface="Arial" panose="020B0604020202020204" pitchFamily="34" charset="0"/>
              <a:buChar char="•"/>
            </a:pPr>
            <a:r>
              <a:rPr lang="en-US" sz="2800" dirty="0">
                <a:solidFill>
                  <a:srgbClr val="BDC9B3"/>
                </a:solidFill>
                <a:latin typeface="Century Gothic" panose="020B0502020202020204" pitchFamily="34" charset="0"/>
              </a:rPr>
              <a:t>Vice President</a:t>
            </a:r>
          </a:p>
        </p:txBody>
      </p:sp>
      <p:pic>
        <p:nvPicPr>
          <p:cNvPr id="30" name="Picture 29" descr="A person wearing headphones and using a computer&#10;&#10;Description automatically generated with medium confidence">
            <a:extLst>
              <a:ext uri="{FF2B5EF4-FFF2-40B4-BE49-F238E27FC236}">
                <a16:creationId xmlns:a16="http://schemas.microsoft.com/office/drawing/2014/main" id="{55176A6D-7232-F444-893F-2BAB32F37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56" y="3043360"/>
            <a:ext cx="2395220" cy="2395220"/>
          </a:xfrm>
          <a:prstGeom prst="rect">
            <a:avLst/>
          </a:prstGeom>
        </p:spPr>
      </p:pic>
      <p:pic>
        <p:nvPicPr>
          <p:cNvPr id="4" name="Picture 3">
            <a:extLst>
              <a:ext uri="{FF2B5EF4-FFF2-40B4-BE49-F238E27FC236}">
                <a16:creationId xmlns:a16="http://schemas.microsoft.com/office/drawing/2014/main" id="{BDAE850A-DA02-9549-8F04-78DFDEEB796A}"/>
              </a:ext>
            </a:extLst>
          </p:cNvPr>
          <p:cNvPicPr>
            <a:picLocks noChangeAspect="1"/>
          </p:cNvPicPr>
          <p:nvPr/>
        </p:nvPicPr>
        <p:blipFill>
          <a:blip r:embed="rId4"/>
          <a:stretch>
            <a:fillRect/>
          </a:stretch>
        </p:blipFill>
        <p:spPr>
          <a:xfrm>
            <a:off x="7285054" y="160290"/>
            <a:ext cx="3088253" cy="3088253"/>
          </a:xfrm>
          <a:prstGeom prst="rect">
            <a:avLst/>
          </a:prstGeom>
        </p:spPr>
      </p:pic>
    </p:spTree>
    <p:extLst>
      <p:ext uri="{BB962C8B-B14F-4D97-AF65-F5344CB8AC3E}">
        <p14:creationId xmlns:p14="http://schemas.microsoft.com/office/powerpoint/2010/main" val="348080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7446312" y="5991701"/>
            <a:ext cx="4347665" cy="584775"/>
          </a:xfrm>
          <a:prstGeom prst="rect">
            <a:avLst/>
          </a:prstGeom>
          <a:noFill/>
        </p:spPr>
        <p:txBody>
          <a:bodyPr wrap="none" rtlCol="0">
            <a:spAutoFit/>
          </a:bodyPr>
          <a:lstStyle/>
          <a:p>
            <a:pPr algn="r"/>
            <a:r>
              <a:rPr lang="en-US" sz="3200" dirty="0">
                <a:solidFill>
                  <a:srgbClr val="BDC9B3"/>
                </a:solidFill>
                <a:latin typeface="Century Gothic" panose="020B0502020202020204" pitchFamily="34" charset="0"/>
              </a:rPr>
              <a:t>EXECUTIVE DIRECTOR</a:t>
            </a:r>
          </a:p>
        </p:txBody>
      </p:sp>
      <p:pic>
        <p:nvPicPr>
          <p:cNvPr id="4" name="Picture 3">
            <a:extLst>
              <a:ext uri="{FF2B5EF4-FFF2-40B4-BE49-F238E27FC236}">
                <a16:creationId xmlns:a16="http://schemas.microsoft.com/office/drawing/2014/main" id="{BDAE850A-DA02-9549-8F04-78DFDEEB796A}"/>
              </a:ext>
            </a:extLst>
          </p:cNvPr>
          <p:cNvPicPr>
            <a:picLocks noChangeAspect="1"/>
          </p:cNvPicPr>
          <p:nvPr/>
        </p:nvPicPr>
        <p:blipFill>
          <a:blip r:embed="rId3"/>
          <a:stretch>
            <a:fillRect/>
          </a:stretch>
        </p:blipFill>
        <p:spPr>
          <a:xfrm>
            <a:off x="8658987" y="1367863"/>
            <a:ext cx="3088253" cy="3088253"/>
          </a:xfrm>
          <a:prstGeom prst="rect">
            <a:avLst/>
          </a:prstGeom>
        </p:spPr>
      </p:pic>
      <p:sp>
        <p:nvSpPr>
          <p:cNvPr id="11" name="TextBox 10">
            <a:extLst>
              <a:ext uri="{FF2B5EF4-FFF2-40B4-BE49-F238E27FC236}">
                <a16:creationId xmlns:a16="http://schemas.microsoft.com/office/drawing/2014/main" id="{49C4B6AF-83DD-1947-A8E1-D602A32C0606}"/>
              </a:ext>
            </a:extLst>
          </p:cNvPr>
          <p:cNvSpPr txBox="1"/>
          <p:nvPr/>
        </p:nvSpPr>
        <p:spPr>
          <a:xfrm>
            <a:off x="7843857" y="5283815"/>
            <a:ext cx="3950120" cy="707886"/>
          </a:xfrm>
          <a:prstGeom prst="rect">
            <a:avLst/>
          </a:prstGeom>
          <a:noFill/>
        </p:spPr>
        <p:txBody>
          <a:bodyPr wrap="none" rtlCol="0">
            <a:spAutoFit/>
          </a:bodyPr>
          <a:lstStyle/>
          <a:p>
            <a:pPr algn="r"/>
            <a:r>
              <a:rPr lang="en-US" sz="4000" dirty="0">
                <a:solidFill>
                  <a:srgbClr val="DBE3D2"/>
                </a:solidFill>
                <a:latin typeface="Century Gothic" panose="020B0502020202020204" pitchFamily="34" charset="0"/>
              </a:rPr>
              <a:t>Kiersten Cohen</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7" y="581742"/>
            <a:ext cx="4796824" cy="4194610"/>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Provide bios (one to three paragraphs) for each of your company’s  </a:t>
            </a:r>
          </a:p>
          <a:p>
            <a:pPr>
              <a:lnSpc>
                <a:spcPct val="150000"/>
              </a:lnSpc>
            </a:pPr>
            <a:r>
              <a:rPr lang="en-US" dirty="0">
                <a:solidFill>
                  <a:schemeClr val="bg1"/>
                </a:solidFill>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solidFill>
                <a:schemeClr val="bg1"/>
              </a:solidFill>
              <a:latin typeface="Century Gothic" panose="020B0502020202020204" pitchFamily="34" charset="0"/>
            </a:endParaRPr>
          </a:p>
          <a:p>
            <a:pPr>
              <a:lnSpc>
                <a:spcPct val="150000"/>
              </a:lnSpc>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2237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E2D746-9843-EE40-B6BE-CCABDB90C939}"/>
              </a:ext>
            </a:extLst>
          </p:cNvPr>
          <p:cNvPicPr>
            <a:picLocks noChangeAspect="1"/>
          </p:cNvPicPr>
          <p:nvPr/>
        </p:nvPicPr>
        <p:blipFill>
          <a:blip r:embed="rId3"/>
          <a:stretch>
            <a:fillRect/>
          </a:stretch>
        </p:blipFill>
        <p:spPr>
          <a:xfrm>
            <a:off x="8658987" y="1318167"/>
            <a:ext cx="3088253" cy="3066807"/>
          </a:xfrm>
          <a:prstGeom prst="rect">
            <a:avLst/>
          </a:prstGeom>
        </p:spPr>
      </p:pic>
      <p:sp>
        <p:nvSpPr>
          <p:cNvPr id="38" name="TextBox 37">
            <a:extLst>
              <a:ext uri="{FF2B5EF4-FFF2-40B4-BE49-F238E27FC236}">
                <a16:creationId xmlns:a16="http://schemas.microsoft.com/office/drawing/2014/main" id="{A6C4B9E8-80D7-0E4C-98A0-080138C4551C}"/>
              </a:ext>
            </a:extLst>
          </p:cNvPr>
          <p:cNvSpPr txBox="1"/>
          <p:nvPr/>
        </p:nvSpPr>
        <p:spPr>
          <a:xfrm>
            <a:off x="6487716" y="5942005"/>
            <a:ext cx="5306261" cy="584775"/>
          </a:xfrm>
          <a:prstGeom prst="rect">
            <a:avLst/>
          </a:prstGeom>
          <a:noFill/>
        </p:spPr>
        <p:txBody>
          <a:bodyPr wrap="none" rtlCol="0">
            <a:spAutoFit/>
          </a:bodyPr>
          <a:lstStyle/>
          <a:p>
            <a:pPr algn="r"/>
            <a:r>
              <a:rPr lang="en-US" sz="3200" dirty="0">
                <a:solidFill>
                  <a:srgbClr val="BDC9B3"/>
                </a:solidFill>
                <a:latin typeface="Century Gothic" panose="020B0502020202020204" pitchFamily="34" charset="0"/>
              </a:rPr>
              <a:t>CHIEF FINANCIAL OFFICER</a:t>
            </a:r>
          </a:p>
        </p:txBody>
      </p:sp>
      <p:sp>
        <p:nvSpPr>
          <p:cNvPr id="11" name="TextBox 10">
            <a:extLst>
              <a:ext uri="{FF2B5EF4-FFF2-40B4-BE49-F238E27FC236}">
                <a16:creationId xmlns:a16="http://schemas.microsoft.com/office/drawing/2014/main" id="{49C4B6AF-83DD-1947-A8E1-D602A32C0606}"/>
              </a:ext>
            </a:extLst>
          </p:cNvPr>
          <p:cNvSpPr txBox="1"/>
          <p:nvPr/>
        </p:nvSpPr>
        <p:spPr>
          <a:xfrm>
            <a:off x="7593788" y="5234119"/>
            <a:ext cx="4200189" cy="707886"/>
          </a:xfrm>
          <a:prstGeom prst="rect">
            <a:avLst/>
          </a:prstGeom>
          <a:noFill/>
        </p:spPr>
        <p:txBody>
          <a:bodyPr wrap="none" rtlCol="0">
            <a:spAutoFit/>
          </a:bodyPr>
          <a:lstStyle/>
          <a:p>
            <a:pPr algn="r"/>
            <a:r>
              <a:rPr lang="en-US" sz="4000" dirty="0">
                <a:solidFill>
                  <a:srgbClr val="DBE3D2"/>
                </a:solidFill>
                <a:latin typeface="Century Gothic" panose="020B0502020202020204" pitchFamily="34" charset="0"/>
              </a:rPr>
              <a:t>Summer Roberts</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6" y="581742"/>
            <a:ext cx="4819973" cy="4194610"/>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Provide bios (one to three paragraphs) for each of your company’s  </a:t>
            </a:r>
          </a:p>
          <a:p>
            <a:pPr>
              <a:lnSpc>
                <a:spcPct val="150000"/>
              </a:lnSpc>
            </a:pPr>
            <a:r>
              <a:rPr lang="en-US" dirty="0">
                <a:solidFill>
                  <a:schemeClr val="bg1"/>
                </a:solidFill>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solidFill>
                <a:schemeClr val="bg1"/>
              </a:solidFill>
              <a:latin typeface="Century Gothic" panose="020B0502020202020204" pitchFamily="34" charset="0"/>
            </a:endParaRPr>
          </a:p>
          <a:p>
            <a:pPr>
              <a:lnSpc>
                <a:spcPct val="150000"/>
              </a:lnSpc>
            </a:pP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0087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6539012" y="5942005"/>
            <a:ext cx="5254965" cy="584775"/>
          </a:xfrm>
          <a:prstGeom prst="rect">
            <a:avLst/>
          </a:prstGeom>
          <a:noFill/>
        </p:spPr>
        <p:txBody>
          <a:bodyPr wrap="none" rtlCol="0">
            <a:spAutoFit/>
          </a:bodyPr>
          <a:lstStyle/>
          <a:p>
            <a:pPr algn="r"/>
            <a:r>
              <a:rPr lang="en-US" sz="3200" dirty="0">
                <a:solidFill>
                  <a:srgbClr val="BDC9B3"/>
                </a:solidFill>
                <a:latin typeface="Century Gothic" panose="020B0502020202020204" pitchFamily="34" charset="0"/>
              </a:rPr>
              <a:t>CHIEF EXECUTIVE OFFICER</a:t>
            </a:r>
          </a:p>
        </p:txBody>
      </p:sp>
      <p:sp>
        <p:nvSpPr>
          <p:cNvPr id="11" name="TextBox 10">
            <a:extLst>
              <a:ext uri="{FF2B5EF4-FFF2-40B4-BE49-F238E27FC236}">
                <a16:creationId xmlns:a16="http://schemas.microsoft.com/office/drawing/2014/main" id="{49C4B6AF-83DD-1947-A8E1-D602A32C0606}"/>
              </a:ext>
            </a:extLst>
          </p:cNvPr>
          <p:cNvSpPr txBox="1"/>
          <p:nvPr/>
        </p:nvSpPr>
        <p:spPr>
          <a:xfrm>
            <a:off x="8212547" y="5234119"/>
            <a:ext cx="3581430" cy="707886"/>
          </a:xfrm>
          <a:prstGeom prst="rect">
            <a:avLst/>
          </a:prstGeom>
          <a:noFill/>
        </p:spPr>
        <p:txBody>
          <a:bodyPr wrap="none" rtlCol="0">
            <a:spAutoFit/>
          </a:bodyPr>
          <a:lstStyle/>
          <a:p>
            <a:pPr algn="r"/>
            <a:r>
              <a:rPr lang="en-US" sz="4000" dirty="0">
                <a:solidFill>
                  <a:srgbClr val="DBE3D2"/>
                </a:solidFill>
                <a:latin typeface="Century Gothic" panose="020B0502020202020204" pitchFamily="34" charset="0"/>
              </a:rPr>
              <a:t>Ryan Atwood</a:t>
            </a:r>
          </a:p>
        </p:txBody>
      </p:sp>
      <p:sp>
        <p:nvSpPr>
          <p:cNvPr id="2" name="TextBox 1">
            <a:extLst>
              <a:ext uri="{FF2B5EF4-FFF2-40B4-BE49-F238E27FC236}">
                <a16:creationId xmlns:a16="http://schemas.microsoft.com/office/drawing/2014/main" id="{D151E9CA-273E-D346-9D13-D805251BCD79}"/>
              </a:ext>
            </a:extLst>
          </p:cNvPr>
          <p:cNvSpPr txBox="1"/>
          <p:nvPr/>
        </p:nvSpPr>
        <p:spPr>
          <a:xfrm>
            <a:off x="666426" y="581742"/>
            <a:ext cx="4819973" cy="4194610"/>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Provide bios (one to three paragraphs) for each of your company’s  </a:t>
            </a:r>
          </a:p>
          <a:p>
            <a:pPr>
              <a:lnSpc>
                <a:spcPct val="150000"/>
              </a:lnSpc>
            </a:pPr>
            <a:r>
              <a:rPr lang="en-US" dirty="0">
                <a:solidFill>
                  <a:schemeClr val="bg1"/>
                </a:solidFill>
                <a:latin typeface="Century Gothic" panose="020B0502020202020204" pitchFamily="34" charset="0"/>
              </a:rPr>
              <a:t>key stakeholders (e.g., CEO, VPs, CMOs, etc.), including their background, their current roles and major contributions within your company, and the ways in which they support your company’s values, vision, and goals.</a:t>
            </a:r>
          </a:p>
          <a:p>
            <a:pPr>
              <a:lnSpc>
                <a:spcPct val="150000"/>
              </a:lnSpc>
            </a:pPr>
            <a:endParaRPr lang="en-US" dirty="0">
              <a:solidFill>
                <a:schemeClr val="bg1"/>
              </a:solidFill>
              <a:latin typeface="Century Gothic" panose="020B0502020202020204" pitchFamily="34" charset="0"/>
            </a:endParaRPr>
          </a:p>
          <a:p>
            <a:pPr>
              <a:lnSpc>
                <a:spcPct val="150000"/>
              </a:lnSpc>
            </a:pPr>
            <a:endParaRPr lang="en-US" dirty="0">
              <a:solidFill>
                <a:schemeClr val="bg1"/>
              </a:solidFill>
              <a:latin typeface="Century Gothic" panose="020B0502020202020204" pitchFamily="34" charset="0"/>
            </a:endParaRPr>
          </a:p>
        </p:txBody>
      </p:sp>
      <p:pic>
        <p:nvPicPr>
          <p:cNvPr id="10" name="Picture 9" descr="A person wearing headphones and using a computer&#10;&#10;Description automatically generated with medium confidence">
            <a:extLst>
              <a:ext uri="{FF2B5EF4-FFF2-40B4-BE49-F238E27FC236}">
                <a16:creationId xmlns:a16="http://schemas.microsoft.com/office/drawing/2014/main" id="{D3E18AA3-CD06-D840-BD78-6D97B29C0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568" y="1318167"/>
            <a:ext cx="3090672" cy="3090672"/>
          </a:xfrm>
          <a:prstGeom prst="rect">
            <a:avLst/>
          </a:prstGeom>
        </p:spPr>
      </p:pic>
    </p:spTree>
    <p:extLst>
      <p:ext uri="{BB962C8B-B14F-4D97-AF65-F5344CB8AC3E}">
        <p14:creationId xmlns:p14="http://schemas.microsoft.com/office/powerpoint/2010/main" val="139097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99783384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bg1"/>
                          </a:solidFill>
                          <a:effectLst/>
                          <a:latin typeface="Century Gothic" panose="020B0502020202020204" pitchFamily="34" charset="0"/>
                        </a:rPr>
                        <a:t>DISCLAIMER</a:t>
                      </a:r>
                      <a:endParaRPr lang="en-US" sz="1200" b="1" dirty="0">
                        <a:solidFill>
                          <a:schemeClr val="bg1"/>
                        </a:solidFill>
                        <a:effectLst/>
                        <a:latin typeface="Century Gothic" panose="020B0502020202020204" pitchFamily="34" charset="0"/>
                      </a:endParaRPr>
                    </a:p>
                    <a:p>
                      <a:pPr marL="0" marR="0">
                        <a:spcBef>
                          <a:spcPts val="0"/>
                        </a:spcBef>
                        <a:spcAft>
                          <a:spcPts val="0"/>
                        </a:spcAft>
                      </a:pPr>
                      <a:r>
                        <a:rPr lang="en-US" sz="1200" b="0" dirty="0">
                          <a:solidFill>
                            <a:schemeClr val="bg1"/>
                          </a:solidFill>
                          <a:effectLst/>
                          <a:latin typeface="Century Gothic" panose="020B0502020202020204" pitchFamily="34" charset="0"/>
                        </a:rPr>
                        <a:t> </a:t>
                      </a:r>
                    </a:p>
                    <a:p>
                      <a:pPr marL="0" marR="0">
                        <a:spcBef>
                          <a:spcPts val="0"/>
                        </a:spcBef>
                        <a:spcAft>
                          <a:spcPts val="0"/>
                        </a:spcAft>
                      </a:pPr>
                      <a:r>
                        <a:rPr lang="en-US" sz="1600" b="0" dirty="0">
                          <a:solidFill>
                            <a:schemeClr val="bg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3087209E-8C45-1E47-A06D-D69E46F1665D}"/>
              </a:ext>
            </a:extLst>
          </p:cNvPr>
          <p:cNvSpPr txBox="1"/>
          <p:nvPr/>
        </p:nvSpPr>
        <p:spPr>
          <a:xfrm>
            <a:off x="677396" y="362212"/>
            <a:ext cx="5614074" cy="5881546"/>
          </a:xfrm>
          <a:prstGeom prst="rect">
            <a:avLst/>
          </a:prstGeom>
          <a:noFill/>
        </p:spPr>
        <p:txBody>
          <a:bodyPr wrap="square" numCol="1" rtlCol="0">
            <a:spAutoFit/>
          </a:bodyPr>
          <a:lstStyle/>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DOCUMENT CONTROL</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VERSION HISTORY</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DOCUMENT APPROVALS</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COMPANY HISTORY</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PURPOSE, VALUES, &amp; CULTURE</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WHAT DO WE DO?</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WHY DO WE DO WHAT WE DO?</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POSITIONING &amp; STRATEGY</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BRAND ATTRIBUTES</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STORY-FRIENDLY FACTS &amp; FIGURES</a:t>
            </a:r>
          </a:p>
          <a:p>
            <a:pPr marL="285750" indent="-285750">
              <a:lnSpc>
                <a:spcPct val="150000"/>
              </a:lnSpc>
              <a:spcBef>
                <a:spcPts val="600"/>
              </a:spcBef>
              <a:buClr>
                <a:srgbClr val="FFC000"/>
              </a:buClr>
              <a:buSzPct val="109000"/>
              <a:buFont typeface="Arial" panose="020B0604020202020204" pitchFamily="34" charset="0"/>
              <a:buChar char="•"/>
            </a:pPr>
            <a:r>
              <a:rPr lang="en-US" sz="2000" dirty="0">
                <a:solidFill>
                  <a:schemeClr val="bg1"/>
                </a:solidFill>
                <a:latin typeface="Century Gothic" panose="020B0502020202020204" pitchFamily="34" charset="0"/>
              </a:rPr>
              <a:t>EXECUTIVE BIOS</a:t>
            </a:r>
          </a:p>
        </p:txBody>
      </p:sp>
      <p:sp>
        <p:nvSpPr>
          <p:cNvPr id="10" name="TextBox 9">
            <a:extLst>
              <a:ext uri="{FF2B5EF4-FFF2-40B4-BE49-F238E27FC236}">
                <a16:creationId xmlns:a16="http://schemas.microsoft.com/office/drawing/2014/main" id="{F567744F-613F-5C4F-A51A-EDC22D37CAFE}"/>
              </a:ext>
            </a:extLst>
          </p:cNvPr>
          <p:cNvSpPr txBox="1"/>
          <p:nvPr/>
        </p:nvSpPr>
        <p:spPr>
          <a:xfrm>
            <a:off x="4750904" y="5934670"/>
            <a:ext cx="7441096" cy="923330"/>
          </a:xfrm>
          <a:prstGeom prst="rect">
            <a:avLst/>
          </a:prstGeom>
          <a:noFill/>
        </p:spPr>
        <p:txBody>
          <a:bodyPr wrap="square" rtlCol="0">
            <a:spAutoFit/>
          </a:bodyPr>
          <a:lstStyle/>
          <a:p>
            <a:pPr algn="r"/>
            <a:r>
              <a:rPr lang="en-US" sz="5400" dirty="0">
                <a:solidFill>
                  <a:srgbClr val="ECC86E"/>
                </a:solidFill>
                <a:latin typeface="Century Gothic" panose="020B0502020202020204" pitchFamily="34" charset="0"/>
              </a:rPr>
              <a:t>TABLE OF CONTENTS</a:t>
            </a:r>
          </a:p>
        </p:txBody>
      </p:sp>
      <p:pic>
        <p:nvPicPr>
          <p:cNvPr id="8" name="Picture 7">
            <a:extLst>
              <a:ext uri="{FF2B5EF4-FFF2-40B4-BE49-F238E27FC236}">
                <a16:creationId xmlns:a16="http://schemas.microsoft.com/office/drawing/2014/main" id="{C57DE9FD-F82A-BB41-B768-6CDE1B1FF99E}"/>
              </a:ext>
            </a:extLst>
          </p:cNvPr>
          <p:cNvPicPr>
            <a:picLocks noChangeAspect="1"/>
          </p:cNvPicPr>
          <p:nvPr/>
        </p:nvPicPr>
        <p:blipFill>
          <a:blip r:embed="rId3"/>
          <a:stretch>
            <a:fillRect/>
          </a:stretch>
        </p:blipFill>
        <p:spPr>
          <a:xfrm>
            <a:off x="7302500" y="362212"/>
            <a:ext cx="4572000" cy="4572000"/>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4744127" y="5814646"/>
            <a:ext cx="7447873" cy="1015663"/>
          </a:xfrm>
          <a:prstGeom prst="rect">
            <a:avLst/>
          </a:prstGeom>
          <a:noFill/>
        </p:spPr>
        <p:txBody>
          <a:bodyPr wrap="none" rtlCol="0">
            <a:spAutoFit/>
          </a:bodyPr>
          <a:lstStyle/>
          <a:p>
            <a:pPr algn="r"/>
            <a:r>
              <a:rPr lang="en-US" sz="6000" dirty="0">
                <a:solidFill>
                  <a:srgbClr val="E8F1E0"/>
                </a:solidFill>
                <a:latin typeface="Century Gothic" panose="020B0502020202020204" pitchFamily="34" charset="0"/>
              </a:rPr>
              <a:t>COMPANY HISTORY</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2" y="1043354"/>
            <a:ext cx="4779108" cy="4539704"/>
          </a:xfrm>
          <a:prstGeom prst="rect">
            <a:avLst/>
          </a:prstGeom>
          <a:noFill/>
        </p:spPr>
        <p:txBody>
          <a:bodyPr wrap="square" rtlCol="0">
            <a:spAutoFit/>
          </a:bodyPr>
          <a:lstStyle/>
          <a:p>
            <a:r>
              <a:rPr lang="en-US" dirty="0">
                <a:solidFill>
                  <a:schemeClr val="bg1"/>
                </a:solidFill>
                <a:latin typeface="Century Gothic" panose="020B0502020202020204" pitchFamily="34" charset="0"/>
              </a:rPr>
              <a:t>Provide an “about us” overview of your company. This includes the following:  </a:t>
            </a:r>
          </a:p>
          <a:p>
            <a:endParaRPr lang="en-US" dirty="0">
              <a:solidFill>
                <a:schemeClr val="bg1"/>
              </a:solidFill>
              <a:latin typeface="Century Gothic" panose="020B0502020202020204" pitchFamily="34" charset="0"/>
            </a:endParaRP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Company name</a:t>
            </a: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Why you originally named it that</a:t>
            </a: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When you were established / How long you’ve been in business </a:t>
            </a: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What you do as a company</a:t>
            </a: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Who your customers are</a:t>
            </a: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The original (and present) size of your company </a:t>
            </a:r>
          </a:p>
          <a:p>
            <a:pPr marL="285750" indent="-285750">
              <a:spcBef>
                <a:spcPts val="600"/>
              </a:spcBef>
              <a:spcAft>
                <a:spcPts val="400"/>
              </a:spcAft>
              <a:buFont typeface="Arial" panose="020B0604020202020204" pitchFamily="34" charset="0"/>
              <a:buChar char="•"/>
            </a:pPr>
            <a:r>
              <a:rPr lang="en-US" dirty="0">
                <a:solidFill>
                  <a:schemeClr val="bg1"/>
                </a:solidFill>
                <a:latin typeface="Century Gothic" panose="020B0502020202020204" pitchFamily="34" charset="0"/>
              </a:rPr>
              <a:t>What you intend to achieve with your brand and why </a:t>
            </a:r>
          </a:p>
        </p:txBody>
      </p:sp>
      <p:pic>
        <p:nvPicPr>
          <p:cNvPr id="14" name="Picture 13">
            <a:extLst>
              <a:ext uri="{FF2B5EF4-FFF2-40B4-BE49-F238E27FC236}">
                <a16:creationId xmlns:a16="http://schemas.microsoft.com/office/drawing/2014/main" id="{C1B6D1C7-E7B0-B848-ACF3-CBC09017AAAB}"/>
              </a:ext>
            </a:extLst>
          </p:cNvPr>
          <p:cNvPicPr>
            <a:picLocks noChangeAspect="1"/>
          </p:cNvPicPr>
          <p:nvPr/>
        </p:nvPicPr>
        <p:blipFill>
          <a:blip r:embed="rId3">
            <a:alphaModFix amt="82000"/>
          </a:blip>
          <a:stretch>
            <a:fillRect/>
          </a:stretch>
        </p:blipFill>
        <p:spPr>
          <a:xfrm>
            <a:off x="7203094" y="476250"/>
            <a:ext cx="4474556" cy="3130550"/>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54B2E6B-3F54-9149-B051-26ABC32ADD6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890"/>
                    </a14:imgEffect>
                  </a14:imgLayer>
                </a14:imgProps>
              </a:ext>
            </a:extLst>
          </a:blip>
          <a:stretch>
            <a:fillRect/>
          </a:stretch>
        </p:blipFill>
        <p:spPr>
          <a:xfrm flipH="1">
            <a:off x="9817543" y="0"/>
            <a:ext cx="2374456" cy="6858000"/>
          </a:xfrm>
          <a:prstGeom prst="rect">
            <a:avLst/>
          </a:prstGeom>
        </p:spPr>
      </p:pic>
      <p:sp>
        <p:nvSpPr>
          <p:cNvPr id="38" name="TextBox 37">
            <a:extLst>
              <a:ext uri="{FF2B5EF4-FFF2-40B4-BE49-F238E27FC236}">
                <a16:creationId xmlns:a16="http://schemas.microsoft.com/office/drawing/2014/main" id="{A6C4B9E8-80D7-0E4C-98A0-080138C4551C}"/>
              </a:ext>
            </a:extLst>
          </p:cNvPr>
          <p:cNvSpPr txBox="1"/>
          <p:nvPr/>
        </p:nvSpPr>
        <p:spPr>
          <a:xfrm>
            <a:off x="1" y="5842337"/>
            <a:ext cx="12191999" cy="1015663"/>
          </a:xfrm>
          <a:prstGeom prst="rect">
            <a:avLst/>
          </a:prstGeom>
          <a:noFill/>
        </p:spPr>
        <p:txBody>
          <a:bodyPr wrap="square" rtlCol="0">
            <a:spAutoFit/>
          </a:bodyPr>
          <a:lstStyle/>
          <a:p>
            <a:pPr algn="r"/>
            <a:r>
              <a:rPr lang="en-US" sz="6000" dirty="0">
                <a:solidFill>
                  <a:srgbClr val="DBE3D2"/>
                </a:solidFill>
                <a:latin typeface="Century Gothic" panose="020B0502020202020204" pitchFamily="34" charset="0"/>
              </a:rPr>
              <a:t>PURPOSE, VALUES, &amp; CULTURE</a:t>
            </a:r>
          </a:p>
        </p:txBody>
      </p:sp>
      <p:sp>
        <p:nvSpPr>
          <p:cNvPr id="40" name="TextBox 39">
            <a:extLst>
              <a:ext uri="{FF2B5EF4-FFF2-40B4-BE49-F238E27FC236}">
                <a16:creationId xmlns:a16="http://schemas.microsoft.com/office/drawing/2014/main" id="{9942E994-2F03-3843-B39A-945A3E19769D}"/>
              </a:ext>
            </a:extLst>
          </p:cNvPr>
          <p:cNvSpPr txBox="1"/>
          <p:nvPr/>
        </p:nvSpPr>
        <p:spPr>
          <a:xfrm>
            <a:off x="808892" y="556337"/>
            <a:ext cx="8802247" cy="4801314"/>
          </a:xfrm>
          <a:prstGeom prst="rect">
            <a:avLst/>
          </a:prstGeom>
          <a:noFill/>
        </p:spPr>
        <p:txBody>
          <a:bodyPr wrap="square" rtlCol="0">
            <a:spAutoFit/>
          </a:bodyPr>
          <a:lstStyle/>
          <a:p>
            <a:r>
              <a:rPr lang="en-US" sz="2400" dirty="0">
                <a:solidFill>
                  <a:srgbClr val="E8F1E0"/>
                </a:solidFill>
                <a:latin typeface="Century Gothic" panose="020B0502020202020204" pitchFamily="34" charset="0"/>
              </a:rPr>
              <a:t>PURPOSE</a:t>
            </a:r>
            <a:endParaRPr lang="en-US" dirty="0">
              <a:solidFill>
                <a:srgbClr val="E8F1E0"/>
              </a:solidFill>
              <a:latin typeface="Century Gothic" panose="020B0502020202020204" pitchFamily="34" charset="0"/>
            </a:endParaRPr>
          </a:p>
          <a:p>
            <a:r>
              <a:rPr lang="en-US" dirty="0">
                <a:solidFill>
                  <a:schemeClr val="bg1"/>
                </a:solidFill>
                <a:latin typeface="Century Gothic" panose="020B0502020202020204" pitchFamily="34" charset="0"/>
              </a:rPr>
              <a:t>Why do you do what you do? Describe your reason for being in business. What are the historical reasons? What are the ethical reasons? As a company, what are you passionate about? What is your business doing currently? What’s next for it? What do you hope for the company’s future? </a:t>
            </a:r>
          </a:p>
          <a:p>
            <a:endParaRPr lang="en-US" dirty="0">
              <a:solidFill>
                <a:schemeClr val="bg1"/>
              </a:solidFill>
              <a:latin typeface="Century Gothic" panose="020B0502020202020204" pitchFamily="34" charset="0"/>
            </a:endParaRPr>
          </a:p>
          <a:p>
            <a:r>
              <a:rPr lang="en-US" sz="2400" dirty="0">
                <a:solidFill>
                  <a:srgbClr val="E8F1E0"/>
                </a:solidFill>
                <a:latin typeface="Century Gothic" panose="020B0502020202020204" pitchFamily="34" charset="0"/>
              </a:rPr>
              <a:t>VALUES</a:t>
            </a:r>
            <a:endParaRPr lang="en-US" dirty="0">
              <a:solidFill>
                <a:srgbClr val="E8F1E0"/>
              </a:solidFill>
              <a:latin typeface="Century Gothic" panose="020B0502020202020204" pitchFamily="34" charset="0"/>
            </a:endParaRPr>
          </a:p>
          <a:p>
            <a:r>
              <a:rPr lang="en-US" dirty="0">
                <a:solidFill>
                  <a:schemeClr val="bg1"/>
                </a:solidFill>
                <a:latin typeface="Century Gothic" panose="020B0502020202020204" pitchFamily="34" charset="0"/>
              </a:rPr>
              <a:t>What principles guide your company’s actions? What are its cultural cornerstones (e.g., customer commitment, integrity, responsibility, transparency, etc.)? </a:t>
            </a:r>
          </a:p>
          <a:p>
            <a:endParaRPr lang="en-US" dirty="0">
              <a:solidFill>
                <a:schemeClr val="bg1"/>
              </a:solidFill>
              <a:latin typeface="Century Gothic" panose="020B0502020202020204" pitchFamily="34" charset="0"/>
            </a:endParaRPr>
          </a:p>
          <a:p>
            <a:r>
              <a:rPr lang="en-US" sz="2400" dirty="0">
                <a:solidFill>
                  <a:srgbClr val="E8F1E0"/>
                </a:solidFill>
                <a:latin typeface="Century Gothic" panose="020B0502020202020204" pitchFamily="34" charset="0"/>
              </a:rPr>
              <a:t>CULTURE</a:t>
            </a:r>
            <a:endParaRPr lang="en-US" dirty="0">
              <a:solidFill>
                <a:srgbClr val="E8F1E0"/>
              </a:solidFill>
              <a:latin typeface="Century Gothic" panose="020B0502020202020204" pitchFamily="34" charset="0"/>
            </a:endParaRPr>
          </a:p>
          <a:p>
            <a:r>
              <a:rPr lang="en-US" dirty="0">
                <a:solidFill>
                  <a:schemeClr val="bg1"/>
                </a:solidFill>
                <a:latin typeface="Century Gothic" panose="020B0502020202020204" pitchFamily="34" charset="0"/>
              </a:rPr>
              <a:t>Describe your company culture. What are the attributes and characteristics of your company? Describe the attitudes and behaviors of your employees. How do they interact with each other and your customers?</a:t>
            </a:r>
          </a:p>
          <a:p>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527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5119230" y="5814646"/>
            <a:ext cx="7072770" cy="1015663"/>
          </a:xfrm>
          <a:prstGeom prst="rect">
            <a:avLst/>
          </a:prstGeom>
          <a:noFill/>
        </p:spPr>
        <p:txBody>
          <a:bodyPr wrap="none" rtlCol="0">
            <a:spAutoFit/>
          </a:bodyPr>
          <a:lstStyle/>
          <a:p>
            <a:pPr algn="r"/>
            <a:r>
              <a:rPr lang="en-US" sz="6000" dirty="0">
                <a:solidFill>
                  <a:schemeClr val="tx2">
                    <a:lumMod val="20000"/>
                    <a:lumOff val="80000"/>
                  </a:schemeClr>
                </a:solidFill>
                <a:latin typeface="Century Gothic" panose="020B0502020202020204" pitchFamily="34" charset="0"/>
              </a:rPr>
              <a:t>WHAT DO WE DO?</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5934808" cy="2948115"/>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Describe the major activities and services that your company performs and/or provides. Include a small subsection for each activity/service. In addition, include the following: a broad introduction to the industry in which your company operates; a description of how you have succeeded in doing what you do; and the challenges you’ve faced. </a:t>
            </a:r>
          </a:p>
        </p:txBody>
      </p:sp>
      <p:pic>
        <p:nvPicPr>
          <p:cNvPr id="10" name="Picture 9">
            <a:extLst>
              <a:ext uri="{FF2B5EF4-FFF2-40B4-BE49-F238E27FC236}">
                <a16:creationId xmlns:a16="http://schemas.microsoft.com/office/drawing/2014/main" id="{25CC8278-088B-1241-8650-3E0195543EE5}"/>
              </a:ext>
            </a:extLst>
          </p:cNvPr>
          <p:cNvPicPr>
            <a:picLocks noChangeAspect="1"/>
          </p:cNvPicPr>
          <p:nvPr/>
        </p:nvPicPr>
        <p:blipFill>
          <a:blip r:embed="rId3"/>
          <a:stretch>
            <a:fillRect/>
          </a:stretch>
        </p:blipFill>
        <p:spPr>
          <a:xfrm>
            <a:off x="7372915" y="231411"/>
            <a:ext cx="4572000" cy="4572000"/>
          </a:xfrm>
          <a:prstGeom prst="rect">
            <a:avLst/>
          </a:prstGeom>
        </p:spPr>
      </p:pic>
    </p:spTree>
    <p:extLst>
      <p:ext uri="{BB962C8B-B14F-4D97-AF65-F5344CB8AC3E}">
        <p14:creationId xmlns:p14="http://schemas.microsoft.com/office/powerpoint/2010/main" val="94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18F3ACD-7905-2445-853B-7616A242DA93}"/>
              </a:ext>
            </a:extLst>
          </p:cNvPr>
          <p:cNvPicPr>
            <a:picLocks noChangeAspect="1"/>
          </p:cNvPicPr>
          <p:nvPr/>
        </p:nvPicPr>
        <p:blipFill>
          <a:blip r:embed="rId3"/>
          <a:stretch>
            <a:fillRect/>
          </a:stretch>
        </p:blipFill>
        <p:spPr>
          <a:xfrm>
            <a:off x="7874000" y="0"/>
            <a:ext cx="4318000" cy="6858000"/>
          </a:xfrm>
          <a:prstGeom prst="rect">
            <a:avLst/>
          </a:prstGeom>
        </p:spPr>
      </p:pic>
      <p:sp>
        <p:nvSpPr>
          <p:cNvPr id="38" name="TextBox 37">
            <a:extLst>
              <a:ext uri="{FF2B5EF4-FFF2-40B4-BE49-F238E27FC236}">
                <a16:creationId xmlns:a16="http://schemas.microsoft.com/office/drawing/2014/main" id="{A6C4B9E8-80D7-0E4C-98A0-080138C4551C}"/>
              </a:ext>
            </a:extLst>
          </p:cNvPr>
          <p:cNvSpPr txBox="1"/>
          <p:nvPr/>
        </p:nvSpPr>
        <p:spPr>
          <a:xfrm>
            <a:off x="367929" y="5824840"/>
            <a:ext cx="11824071" cy="1015663"/>
          </a:xfrm>
          <a:prstGeom prst="rect">
            <a:avLst/>
          </a:prstGeom>
          <a:noFill/>
        </p:spPr>
        <p:txBody>
          <a:bodyPr wrap="none" rtlCol="0">
            <a:spAutoFit/>
          </a:bodyPr>
          <a:lstStyle/>
          <a:p>
            <a:pPr algn="r"/>
            <a:r>
              <a:rPr lang="en-US" sz="6000" dirty="0">
                <a:solidFill>
                  <a:schemeClr val="tx2">
                    <a:lumMod val="40000"/>
                    <a:lumOff val="60000"/>
                  </a:schemeClr>
                </a:solidFill>
                <a:latin typeface="Century Gothic" panose="020B0502020202020204" pitchFamily="34" charset="0"/>
              </a:rPr>
              <a:t>WHY DO WE DO WHAT WE DO?</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8654032" cy="3778983"/>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What drives you to do what you do as a company? </a:t>
            </a:r>
          </a:p>
          <a:p>
            <a:pPr>
              <a:lnSpc>
                <a:spcPct val="150000"/>
              </a:lnSpc>
            </a:pPr>
            <a:r>
              <a:rPr lang="en-US" dirty="0">
                <a:solidFill>
                  <a:schemeClr val="bg1"/>
                </a:solidFill>
                <a:latin typeface="Century Gothic" panose="020B0502020202020204" pitchFamily="34" charset="0"/>
              </a:rPr>
              <a:t>(In other words, </a:t>
            </a:r>
            <a:r>
              <a:rPr lang="en-US" i="1" dirty="0">
                <a:solidFill>
                  <a:schemeClr val="bg1"/>
                </a:solidFill>
                <a:latin typeface="Century Gothic" panose="020B0502020202020204" pitchFamily="34" charset="0"/>
              </a:rPr>
              <a:t>Why</a:t>
            </a:r>
            <a:r>
              <a:rPr lang="en-US" dirty="0">
                <a:solidFill>
                  <a:schemeClr val="bg1"/>
                </a:solidFill>
                <a:latin typeface="Century Gothic" panose="020B0502020202020204" pitchFamily="34" charset="0"/>
              </a:rPr>
              <a:t> do you do it?) </a:t>
            </a:r>
          </a:p>
          <a:p>
            <a:pPr>
              <a:lnSpc>
                <a:spcPct val="150000"/>
              </a:lnSpc>
            </a:pPr>
            <a:endParaRPr lang="en-US" dirty="0">
              <a:solidFill>
                <a:schemeClr val="bg1"/>
              </a:solidFill>
              <a:latin typeface="Century Gothic" panose="020B0502020202020204" pitchFamily="34" charset="0"/>
            </a:endParaRPr>
          </a:p>
          <a:p>
            <a:pPr>
              <a:lnSpc>
                <a:spcPct val="150000"/>
              </a:lnSpc>
            </a:pPr>
            <a:r>
              <a:rPr lang="en-US" i="1" dirty="0">
                <a:solidFill>
                  <a:schemeClr val="bg1"/>
                </a:solidFill>
                <a:latin typeface="Century Gothic" panose="020B0502020202020204" pitchFamily="34" charset="0"/>
              </a:rPr>
              <a:t>What</a:t>
            </a:r>
            <a:r>
              <a:rPr lang="en-US" dirty="0">
                <a:solidFill>
                  <a:schemeClr val="bg1"/>
                </a:solidFill>
                <a:latin typeface="Century Gothic" panose="020B0502020202020204" pitchFamily="34" charset="0"/>
              </a:rPr>
              <a:t> you do and </a:t>
            </a:r>
            <a:r>
              <a:rPr lang="en-US" i="1" dirty="0">
                <a:solidFill>
                  <a:schemeClr val="bg1"/>
                </a:solidFill>
                <a:latin typeface="Century Gothic" panose="020B0502020202020204" pitchFamily="34" charset="0"/>
              </a:rPr>
              <a:t>how</a:t>
            </a:r>
            <a:r>
              <a:rPr lang="en-US" dirty="0">
                <a:solidFill>
                  <a:schemeClr val="bg1"/>
                </a:solidFill>
                <a:latin typeface="Century Gothic" panose="020B0502020202020204" pitchFamily="34" charset="0"/>
              </a:rPr>
              <a:t> you do it are relatively easy to describe — </a:t>
            </a:r>
          </a:p>
          <a:p>
            <a:pPr>
              <a:lnSpc>
                <a:spcPct val="150000"/>
              </a:lnSpc>
            </a:pPr>
            <a:r>
              <a:rPr lang="en-US" dirty="0">
                <a:solidFill>
                  <a:schemeClr val="bg1"/>
                </a:solidFill>
                <a:latin typeface="Century Gothic" panose="020B0502020202020204" pitchFamily="34" charset="0"/>
              </a:rPr>
              <a:t>but customers relate to why you do what you do. </a:t>
            </a:r>
          </a:p>
          <a:p>
            <a:pPr>
              <a:lnSpc>
                <a:spcPct val="150000"/>
              </a:lnSpc>
            </a:pPr>
            <a:endParaRPr lang="en-US" dirty="0">
              <a:solidFill>
                <a:schemeClr val="bg1"/>
              </a:solidFill>
              <a:latin typeface="Century Gothic" panose="020B0502020202020204" pitchFamily="34" charset="0"/>
            </a:endParaRPr>
          </a:p>
          <a:p>
            <a:pPr>
              <a:lnSpc>
                <a:spcPct val="150000"/>
              </a:lnSpc>
            </a:pPr>
            <a:r>
              <a:rPr lang="en-US" dirty="0">
                <a:solidFill>
                  <a:schemeClr val="bg1"/>
                </a:solidFill>
                <a:latin typeface="Century Gothic" panose="020B0502020202020204" pitchFamily="34" charset="0"/>
              </a:rPr>
              <a:t>What is your company’s primary belief, purpose, or cause? </a:t>
            </a:r>
          </a:p>
          <a:p>
            <a:pPr>
              <a:lnSpc>
                <a:spcPct val="150000"/>
              </a:lnSpc>
            </a:pPr>
            <a:r>
              <a:rPr lang="en-US" dirty="0">
                <a:solidFill>
                  <a:schemeClr val="bg1"/>
                </a:solidFill>
                <a:latin typeface="Century Gothic" panose="020B0502020202020204" pitchFamily="34" charset="0"/>
              </a:rPr>
              <a:t>In other words, </a:t>
            </a:r>
            <a:r>
              <a:rPr lang="en-US" i="1" dirty="0">
                <a:solidFill>
                  <a:schemeClr val="bg1"/>
                </a:solidFill>
                <a:latin typeface="Century Gothic" panose="020B0502020202020204" pitchFamily="34" charset="0"/>
              </a:rPr>
              <a:t>Why</a:t>
            </a:r>
            <a:r>
              <a:rPr lang="en-US" dirty="0">
                <a:solidFill>
                  <a:schemeClr val="bg1"/>
                </a:solidFill>
                <a:latin typeface="Century Gothic" panose="020B0502020202020204" pitchFamily="34" charset="0"/>
              </a:rPr>
              <a:t> does your organization exist? </a:t>
            </a:r>
          </a:p>
          <a:p>
            <a:pPr>
              <a:lnSpc>
                <a:spcPct val="150000"/>
              </a:lnSpc>
            </a:pPr>
            <a:r>
              <a:rPr lang="en-US" dirty="0">
                <a:solidFill>
                  <a:schemeClr val="bg1"/>
                </a:solidFill>
                <a:latin typeface="Century Gothic" panose="020B0502020202020204" pitchFamily="34" charset="0"/>
              </a:rPr>
              <a:t>(The answer to this question is the </a:t>
            </a:r>
            <a:r>
              <a:rPr lang="en-US" b="1" dirty="0">
                <a:solidFill>
                  <a:schemeClr val="bg1"/>
                </a:solidFill>
                <a:latin typeface="Century Gothic" panose="020B0502020202020204" pitchFamily="34" charset="0"/>
              </a:rPr>
              <a:t>KEY</a:t>
            </a:r>
            <a:r>
              <a:rPr lang="en-US" dirty="0">
                <a:solidFill>
                  <a:schemeClr val="bg1"/>
                </a:solidFill>
                <a:latin typeface="Century Gothic" panose="020B0502020202020204" pitchFamily="34" charset="0"/>
              </a:rPr>
              <a:t> to your brand story.) </a:t>
            </a:r>
          </a:p>
        </p:txBody>
      </p:sp>
    </p:spTree>
    <p:extLst>
      <p:ext uri="{BB962C8B-B14F-4D97-AF65-F5344CB8AC3E}">
        <p14:creationId xmlns:p14="http://schemas.microsoft.com/office/powerpoint/2010/main" val="359309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D434B-CDEF-FF4E-9BA0-A8B10094E648}"/>
              </a:ext>
            </a:extLst>
          </p:cNvPr>
          <p:cNvPicPr>
            <a:picLocks noChangeAspect="1"/>
          </p:cNvPicPr>
          <p:nvPr/>
        </p:nvPicPr>
        <p:blipFill>
          <a:blip r:embed="rId3"/>
          <a:stretch>
            <a:fillRect/>
          </a:stretch>
        </p:blipFill>
        <p:spPr>
          <a:xfrm>
            <a:off x="9944100" y="0"/>
            <a:ext cx="2247900" cy="6858000"/>
          </a:xfrm>
          <a:prstGeom prst="rect">
            <a:avLst/>
          </a:prstGeom>
        </p:spPr>
      </p:pic>
      <p:sp>
        <p:nvSpPr>
          <p:cNvPr id="38" name="TextBox 37">
            <a:extLst>
              <a:ext uri="{FF2B5EF4-FFF2-40B4-BE49-F238E27FC236}">
                <a16:creationId xmlns:a16="http://schemas.microsoft.com/office/drawing/2014/main" id="{A6C4B9E8-80D7-0E4C-98A0-080138C4551C}"/>
              </a:ext>
            </a:extLst>
          </p:cNvPr>
          <p:cNvSpPr txBox="1"/>
          <p:nvPr/>
        </p:nvSpPr>
        <p:spPr>
          <a:xfrm>
            <a:off x="2551219" y="5842337"/>
            <a:ext cx="9640781" cy="1015663"/>
          </a:xfrm>
          <a:prstGeom prst="rect">
            <a:avLst/>
          </a:prstGeom>
          <a:noFill/>
        </p:spPr>
        <p:txBody>
          <a:bodyPr wrap="none" rtlCol="0">
            <a:spAutoFit/>
          </a:bodyPr>
          <a:lstStyle/>
          <a:p>
            <a:pPr algn="r"/>
            <a:r>
              <a:rPr lang="en-US" sz="6000" dirty="0">
                <a:solidFill>
                  <a:schemeClr val="bg1">
                    <a:lumMod val="85000"/>
                  </a:schemeClr>
                </a:solidFill>
                <a:latin typeface="Century Gothic" panose="020B0502020202020204" pitchFamily="34" charset="0"/>
              </a:rPr>
              <a:t>POSITIONING &amp; STRATEGY</a:t>
            </a:r>
          </a:p>
        </p:txBody>
      </p:sp>
      <p:sp>
        <p:nvSpPr>
          <p:cNvPr id="40" name="TextBox 39">
            <a:extLst>
              <a:ext uri="{FF2B5EF4-FFF2-40B4-BE49-F238E27FC236}">
                <a16:creationId xmlns:a16="http://schemas.microsoft.com/office/drawing/2014/main" id="{1232DF5D-E47D-EB43-96E7-B6A4F3E4110D}"/>
              </a:ext>
            </a:extLst>
          </p:cNvPr>
          <p:cNvSpPr txBox="1"/>
          <p:nvPr/>
        </p:nvSpPr>
        <p:spPr>
          <a:xfrm>
            <a:off x="808892" y="1043354"/>
            <a:ext cx="5642708" cy="1701620"/>
          </a:xfrm>
          <a:prstGeom prst="rect">
            <a:avLst/>
          </a:prstGeom>
          <a:noFill/>
        </p:spPr>
        <p:txBody>
          <a:bodyPr wrap="square" rtlCol="0">
            <a:spAutoFit/>
          </a:bodyPr>
          <a:lstStyle/>
          <a:p>
            <a:pPr>
              <a:lnSpc>
                <a:spcPct val="150000"/>
              </a:lnSpc>
            </a:pPr>
            <a:r>
              <a:rPr lang="en-US" dirty="0">
                <a:solidFill>
                  <a:schemeClr val="bg1"/>
                </a:solidFill>
                <a:latin typeface="Century Gothic" panose="020B0502020202020204" pitchFamily="34" charset="0"/>
              </a:rPr>
              <a:t>Describe the following: your company’s pursuits; its marketplace; your long-term vision and strategy; and how your brand aims to reach its goals.</a:t>
            </a:r>
          </a:p>
        </p:txBody>
      </p:sp>
    </p:spTree>
    <p:extLst>
      <p:ext uri="{BB962C8B-B14F-4D97-AF65-F5344CB8AC3E}">
        <p14:creationId xmlns:p14="http://schemas.microsoft.com/office/powerpoint/2010/main" val="36900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5029462" y="5842337"/>
            <a:ext cx="7162538" cy="1015663"/>
          </a:xfrm>
          <a:prstGeom prst="rect">
            <a:avLst/>
          </a:prstGeom>
          <a:noFill/>
        </p:spPr>
        <p:txBody>
          <a:bodyPr wrap="none" rtlCol="0">
            <a:spAutoFit/>
          </a:bodyPr>
          <a:lstStyle/>
          <a:p>
            <a:pPr algn="r"/>
            <a:r>
              <a:rPr lang="en-US" sz="6000" dirty="0">
                <a:solidFill>
                  <a:schemeClr val="bg1"/>
                </a:solidFill>
                <a:latin typeface="Century Gothic" panose="020B0502020202020204" pitchFamily="34" charset="0"/>
              </a:rPr>
              <a:t>BRAND ATTRIBUTES </a:t>
            </a:r>
          </a:p>
        </p:txBody>
      </p:sp>
      <p:sp>
        <p:nvSpPr>
          <p:cNvPr id="15" name="TextBox 14">
            <a:extLst>
              <a:ext uri="{FF2B5EF4-FFF2-40B4-BE49-F238E27FC236}">
                <a16:creationId xmlns:a16="http://schemas.microsoft.com/office/drawing/2014/main" id="{3B5468CD-E6F0-1048-8F30-15928B9441C0}"/>
              </a:ext>
            </a:extLst>
          </p:cNvPr>
          <p:cNvSpPr txBox="1"/>
          <p:nvPr/>
        </p:nvSpPr>
        <p:spPr>
          <a:xfrm>
            <a:off x="499770" y="633120"/>
            <a:ext cx="4605748" cy="646331"/>
          </a:xfrm>
          <a:prstGeom prst="rect">
            <a:avLst/>
          </a:prstGeom>
          <a:noFill/>
        </p:spPr>
        <p:txBody>
          <a:bodyPr wrap="none" rtlCol="0">
            <a:spAutoFit/>
          </a:bodyPr>
          <a:lstStyle/>
          <a:p>
            <a:r>
              <a:rPr lang="en-US" sz="3600" dirty="0">
                <a:solidFill>
                  <a:srgbClr val="BDC9B3"/>
                </a:solidFill>
                <a:latin typeface="Century Gothic" panose="020B0502020202020204" pitchFamily="34" charset="0"/>
              </a:rPr>
              <a:t>BRAND MESSAGING</a:t>
            </a:r>
          </a:p>
        </p:txBody>
      </p:sp>
      <p:sp>
        <p:nvSpPr>
          <p:cNvPr id="17" name="TextBox 16">
            <a:extLst>
              <a:ext uri="{FF2B5EF4-FFF2-40B4-BE49-F238E27FC236}">
                <a16:creationId xmlns:a16="http://schemas.microsoft.com/office/drawing/2014/main" id="{5458024D-BB11-EC4B-ACE9-E57F40576DDC}"/>
              </a:ext>
            </a:extLst>
          </p:cNvPr>
          <p:cNvSpPr txBox="1"/>
          <p:nvPr/>
        </p:nvSpPr>
        <p:spPr>
          <a:xfrm>
            <a:off x="499770" y="2081293"/>
            <a:ext cx="4605748" cy="646331"/>
          </a:xfrm>
          <a:prstGeom prst="rect">
            <a:avLst/>
          </a:prstGeom>
          <a:noFill/>
        </p:spPr>
        <p:txBody>
          <a:bodyPr wrap="none" rtlCol="0">
            <a:spAutoFit/>
          </a:bodyPr>
          <a:lstStyle/>
          <a:p>
            <a:r>
              <a:rPr lang="en-US" sz="3600" dirty="0">
                <a:solidFill>
                  <a:srgbClr val="BDC9B3"/>
                </a:solidFill>
                <a:latin typeface="Century Gothic" panose="020B0502020202020204" pitchFamily="34" charset="0"/>
              </a:rPr>
              <a:t>MISSION STATEMENT</a:t>
            </a:r>
          </a:p>
        </p:txBody>
      </p:sp>
      <p:sp>
        <p:nvSpPr>
          <p:cNvPr id="18" name="TextBox 17">
            <a:extLst>
              <a:ext uri="{FF2B5EF4-FFF2-40B4-BE49-F238E27FC236}">
                <a16:creationId xmlns:a16="http://schemas.microsoft.com/office/drawing/2014/main" id="{675B8B26-B979-7D4A-96F0-CC82B536E740}"/>
              </a:ext>
            </a:extLst>
          </p:cNvPr>
          <p:cNvSpPr txBox="1"/>
          <p:nvPr/>
        </p:nvSpPr>
        <p:spPr>
          <a:xfrm>
            <a:off x="499770" y="3529466"/>
            <a:ext cx="1688283" cy="646331"/>
          </a:xfrm>
          <a:prstGeom prst="rect">
            <a:avLst/>
          </a:prstGeom>
          <a:noFill/>
        </p:spPr>
        <p:txBody>
          <a:bodyPr wrap="none" rtlCol="0">
            <a:spAutoFit/>
          </a:bodyPr>
          <a:lstStyle/>
          <a:p>
            <a:r>
              <a:rPr lang="en-US" sz="3600" dirty="0">
                <a:solidFill>
                  <a:srgbClr val="BDC9B3"/>
                </a:solidFill>
                <a:latin typeface="Century Gothic" panose="020B0502020202020204" pitchFamily="34" charset="0"/>
              </a:rPr>
              <a:t>VISION</a:t>
            </a:r>
          </a:p>
        </p:txBody>
      </p:sp>
      <p:sp>
        <p:nvSpPr>
          <p:cNvPr id="19" name="TextBox 18">
            <a:extLst>
              <a:ext uri="{FF2B5EF4-FFF2-40B4-BE49-F238E27FC236}">
                <a16:creationId xmlns:a16="http://schemas.microsoft.com/office/drawing/2014/main" id="{C95FF4DC-53F5-2841-AC21-B8FA7A8C258F}"/>
              </a:ext>
            </a:extLst>
          </p:cNvPr>
          <p:cNvSpPr txBox="1"/>
          <p:nvPr/>
        </p:nvSpPr>
        <p:spPr>
          <a:xfrm>
            <a:off x="499770" y="4977640"/>
            <a:ext cx="4783682" cy="646331"/>
          </a:xfrm>
          <a:prstGeom prst="rect">
            <a:avLst/>
          </a:prstGeom>
          <a:noFill/>
        </p:spPr>
        <p:txBody>
          <a:bodyPr wrap="none" rtlCol="0">
            <a:spAutoFit/>
          </a:bodyPr>
          <a:lstStyle/>
          <a:p>
            <a:r>
              <a:rPr lang="en-US" sz="3600" dirty="0">
                <a:solidFill>
                  <a:srgbClr val="BDC9B3"/>
                </a:solidFill>
                <a:latin typeface="Century Gothic" panose="020B0502020202020204" pitchFamily="34" charset="0"/>
              </a:rPr>
              <a:t>BRAND PERSONALITY</a:t>
            </a:r>
          </a:p>
        </p:txBody>
      </p:sp>
      <p:pic>
        <p:nvPicPr>
          <p:cNvPr id="2" name="Picture 1">
            <a:extLst>
              <a:ext uri="{FF2B5EF4-FFF2-40B4-BE49-F238E27FC236}">
                <a16:creationId xmlns:a16="http://schemas.microsoft.com/office/drawing/2014/main" id="{993F8CB2-66AE-F547-9989-9BC977C9F82F}"/>
              </a:ext>
            </a:extLst>
          </p:cNvPr>
          <p:cNvPicPr>
            <a:picLocks noChangeAspect="1"/>
          </p:cNvPicPr>
          <p:nvPr/>
        </p:nvPicPr>
        <p:blipFill>
          <a:blip r:embed="rId3"/>
          <a:stretch>
            <a:fillRect/>
          </a:stretch>
        </p:blipFill>
        <p:spPr>
          <a:xfrm>
            <a:off x="7365884" y="295574"/>
            <a:ext cx="4572000" cy="4572000"/>
          </a:xfrm>
          <a:prstGeom prst="rect">
            <a:avLst/>
          </a:prstGeom>
        </p:spPr>
      </p:pic>
    </p:spTree>
    <p:extLst>
      <p:ext uri="{BB962C8B-B14F-4D97-AF65-F5344CB8AC3E}">
        <p14:creationId xmlns:p14="http://schemas.microsoft.com/office/powerpoint/2010/main" val="19913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6C4B9E8-80D7-0E4C-98A0-080138C4551C}"/>
              </a:ext>
            </a:extLst>
          </p:cNvPr>
          <p:cNvSpPr txBox="1"/>
          <p:nvPr/>
        </p:nvSpPr>
        <p:spPr>
          <a:xfrm>
            <a:off x="5367696" y="5934670"/>
            <a:ext cx="6824304" cy="923330"/>
          </a:xfrm>
          <a:prstGeom prst="rect">
            <a:avLst/>
          </a:prstGeom>
          <a:noFill/>
        </p:spPr>
        <p:txBody>
          <a:bodyPr wrap="none" rtlCol="0">
            <a:spAutoFit/>
          </a:bodyPr>
          <a:lstStyle/>
          <a:p>
            <a:pPr algn="r"/>
            <a:r>
              <a:rPr lang="en-US" sz="5400" dirty="0">
                <a:solidFill>
                  <a:srgbClr val="E4F6C6"/>
                </a:solidFill>
                <a:latin typeface="Century Gothic" panose="020B0502020202020204" pitchFamily="34" charset="0"/>
              </a:rPr>
              <a:t>BRAND MESSAGING</a:t>
            </a:r>
          </a:p>
        </p:txBody>
      </p:sp>
      <p:sp>
        <p:nvSpPr>
          <p:cNvPr id="2" name="Rectangle 1">
            <a:extLst>
              <a:ext uri="{FF2B5EF4-FFF2-40B4-BE49-F238E27FC236}">
                <a16:creationId xmlns:a16="http://schemas.microsoft.com/office/drawing/2014/main" id="{3B9F9C5C-F399-8943-887C-6E27001DC501}"/>
              </a:ext>
            </a:extLst>
          </p:cNvPr>
          <p:cNvSpPr/>
          <p:nvPr/>
        </p:nvSpPr>
        <p:spPr>
          <a:xfrm>
            <a:off x="714987" y="1104208"/>
            <a:ext cx="4479313" cy="2540311"/>
          </a:xfrm>
          <a:prstGeom prst="rect">
            <a:avLst/>
          </a:prstGeom>
        </p:spPr>
        <p:txBody>
          <a:bodyPr wrap="square">
            <a:spAutoFit/>
          </a:bodyPr>
          <a:lstStyle/>
          <a:p>
            <a:pPr>
              <a:lnSpc>
                <a:spcPct val="150000"/>
              </a:lnSpc>
            </a:pPr>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are your company’s brand-messaging attributes (e.g., tagline, value proposition, logo, etc.)? </a:t>
            </a:r>
          </a:p>
          <a:p>
            <a:pPr>
              <a:lnSpc>
                <a:spcPct val="150000"/>
              </a:lnSpc>
            </a:pPr>
            <a:endPar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US" spc="5"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How do they support your company’s values and reason for being? </a:t>
            </a:r>
            <a:endParaRPr lang="en-US" dirty="0">
              <a:solidFill>
                <a:schemeClr val="bg1"/>
              </a:solidFill>
            </a:endParaRPr>
          </a:p>
        </p:txBody>
      </p:sp>
      <p:pic>
        <p:nvPicPr>
          <p:cNvPr id="8" name="Picture 7">
            <a:extLst>
              <a:ext uri="{FF2B5EF4-FFF2-40B4-BE49-F238E27FC236}">
                <a16:creationId xmlns:a16="http://schemas.microsoft.com/office/drawing/2014/main" id="{B638E1F0-6409-EA47-9934-0D68084CD0BF}"/>
              </a:ext>
            </a:extLst>
          </p:cNvPr>
          <p:cNvPicPr>
            <a:picLocks noChangeAspect="1"/>
          </p:cNvPicPr>
          <p:nvPr/>
        </p:nvPicPr>
        <p:blipFill>
          <a:blip r:embed="rId3"/>
          <a:stretch>
            <a:fillRect/>
          </a:stretch>
        </p:blipFill>
        <p:spPr>
          <a:xfrm>
            <a:off x="7397750" y="209550"/>
            <a:ext cx="4572000" cy="4572000"/>
          </a:xfrm>
          <a:prstGeom prst="rect">
            <a:avLst/>
          </a:prstGeom>
        </p:spPr>
      </p:pic>
    </p:spTree>
    <p:extLst>
      <p:ext uri="{BB962C8B-B14F-4D97-AF65-F5344CB8AC3E}">
        <p14:creationId xmlns:p14="http://schemas.microsoft.com/office/powerpoint/2010/main" val="297258986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Luxury-Brand-Presenation-Template_PowerPoint" id="{4896FBDA-6CBC-FE4A-A740-A4273E6B5ACC}" vid="{7DC5873D-8DE1-B34C-B5D7-3F639FB83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TotalTime>
  <Words>923</Words>
  <Application>Microsoft Macintosh PowerPoint</Application>
  <PresentationFormat>Widescreen</PresentationFormat>
  <Paragraphs>117</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Jill Knoepfel</cp:lastModifiedBy>
  <cp:revision>1</cp:revision>
  <dcterms:created xsi:type="dcterms:W3CDTF">2022-01-31T15:54:58Z</dcterms:created>
  <dcterms:modified xsi:type="dcterms:W3CDTF">2022-01-31T16:00:21Z</dcterms:modified>
</cp:coreProperties>
</file>