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37" r:id="rId5"/>
    <p:sldId id="342" r:id="rId6"/>
    <p:sldId id="327" r:id="rId7"/>
    <p:sldId id="343" r:id="rId8"/>
    <p:sldId id="344" r:id="rId9"/>
    <p:sldId id="345" r:id="rId10"/>
    <p:sldId id="338"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713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30820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24169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62&amp;utm_source=integrated+content&amp;utm_campaign=/content/multiple-project-dashboards-templates&amp;utm_medium=Multiple+Project+Status+Report+powerpoint+11362&amp;lpa=Multiple+Project+Status+Report+powerpoint+11362&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STATUS REPORT</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057204"/>
            <a:ext cx="11221474" cy="1015663"/>
          </a:xfrm>
          <a:prstGeom prst="rect">
            <a:avLst/>
          </a:prstGeom>
          <a:noFill/>
        </p:spPr>
        <p:txBody>
          <a:bodyPr wrap="square" rtlCol="0">
            <a:spAutoFit/>
          </a:bodyPr>
          <a:lstStyle/>
          <a:p>
            <a:r>
              <a:rPr lang="en-US" sz="60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681361"/>
            <a:ext cx="11404473" cy="3328988"/>
          </a:xfrm>
          <a:prstGeom prst="rect">
            <a:avLst/>
          </a:prstGeom>
          <a:noFill/>
        </p:spPr>
        <p:txBody>
          <a:bodyPr wrap="square" rtlCol="0">
            <a:spAutoFit/>
          </a:bodyPr>
          <a:lstStyle/>
          <a:p>
            <a:pPr>
              <a:lnSpc>
                <a:spcPct val="200000"/>
              </a:lnSpc>
            </a:pPr>
            <a:r>
              <a:rPr lang="en-US" dirty="0">
                <a:latin typeface="Century Gothic" panose="020B0502020202020204" pitchFamily="34" charset="0"/>
              </a:rPr>
              <a:t>PROJECT CODE:  </a:t>
            </a:r>
          </a:p>
          <a:p>
            <a:pPr>
              <a:lnSpc>
                <a:spcPct val="200000"/>
              </a:lnSpc>
            </a:pPr>
            <a:r>
              <a:rPr lang="en-US" dirty="0">
                <a:latin typeface="Century Gothic" panose="020B0502020202020204" pitchFamily="34" charset="0"/>
              </a:rPr>
              <a:t>PROJECT MANAGER:  </a:t>
            </a:r>
          </a:p>
          <a:p>
            <a:pPr>
              <a:lnSpc>
                <a:spcPct val="200000"/>
              </a:lnSpc>
            </a:pPr>
            <a:r>
              <a:rPr lang="en-US" dirty="0">
                <a:latin typeface="Century Gothic" panose="020B0502020202020204" pitchFamily="34" charset="0"/>
              </a:rPr>
              <a:t>DATE OF REPORT:  </a:t>
            </a:r>
          </a:p>
          <a:p>
            <a:pPr>
              <a:lnSpc>
                <a:spcPct val="200000"/>
              </a:lnSpc>
            </a:pPr>
            <a:r>
              <a:rPr lang="en-US" dirty="0">
                <a:latin typeface="Century Gothic" panose="020B0502020202020204" pitchFamily="34" charset="0"/>
              </a:rPr>
              <a:t>PERIOD COVERED:  </a:t>
            </a:r>
          </a:p>
          <a:p>
            <a:pPr>
              <a:lnSpc>
                <a:spcPct val="200000"/>
              </a:lnSpc>
            </a:pPr>
            <a:r>
              <a:rPr lang="en-US" dirty="0">
                <a:latin typeface="Century Gothic" panose="020B0502020202020204" pitchFamily="34" charset="0"/>
              </a:rPr>
              <a:t>PROJECTED DATE OF COMPLETION:  </a:t>
            </a:r>
          </a:p>
          <a:p>
            <a:pPr>
              <a:lnSpc>
                <a:spcPct val="200000"/>
              </a:lnSpc>
            </a:pPr>
            <a:r>
              <a:rPr lang="en-US" dirty="0">
                <a:latin typeface="Century Gothic" panose="020B0502020202020204" pitchFamily="34" charset="0"/>
              </a:rPr>
              <a:t>OVERALL PROJECT STATUS:  ROADBLOCK / OVERAGE   |   POTENTIAL RISKS / DELAYS   |   ON TRACK</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25858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en-US"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CURRENT TIMELINE 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adFill flip="none" rotWithShape="1">
              <a:gsLst>
                <a:gs pos="76000">
                  <a:schemeClr val="accent4">
                    <a:lumMod val="20000"/>
                    <a:lumOff val="80000"/>
                  </a:schemeClr>
                </a:gs>
                <a:gs pos="0">
                  <a:schemeClr val="accent4"/>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adFill>
              <a:gsLst>
                <a:gs pos="76000">
                  <a:schemeClr val="accent4">
                    <a:lumMod val="20000"/>
                    <a:lumOff val="80000"/>
                  </a:schemeClr>
                </a:gs>
                <a:gs pos="0">
                  <a:schemeClr val="accent4"/>
                </a:gs>
              </a:gsLst>
              <a:path path="circle">
                <a:fillToRect l="100000" t="10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en-US"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START DATE</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END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36440716-A8AD-6C42-9B17-1C2E2959F432}"/>
              </a:ext>
            </a:extLst>
          </p:cNvPr>
          <p:cNvGraphicFramePr>
            <a:graphicFrameLocks noGrp="1"/>
          </p:cNvGraphicFramePr>
          <p:nvPr>
            <p:extLst>
              <p:ext uri="{D42A27DB-BD31-4B8C-83A1-F6EECF244321}">
                <p14:modId xmlns:p14="http://schemas.microsoft.com/office/powerpoint/2010/main" val="2283084649"/>
              </p:ext>
            </p:extLst>
          </p:nvPr>
        </p:nvGraphicFramePr>
        <p:xfrm>
          <a:off x="1304796" y="606424"/>
          <a:ext cx="9582408" cy="5148202"/>
        </p:xfrm>
        <a:graphic>
          <a:graphicData uri="http://schemas.openxmlformats.org/drawingml/2006/table">
            <a:tbl>
              <a:tblPr firstRow="1" firstCol="1" bandRow="1">
                <a:tableStyleId>{5C22544A-7EE6-4342-B048-85BDC9FD1C3A}</a:tableStyleId>
              </a:tblPr>
              <a:tblGrid>
                <a:gridCol w="2926404">
                  <a:extLst>
                    <a:ext uri="{9D8B030D-6E8A-4147-A177-3AD203B41FA5}">
                      <a16:colId xmlns:a16="http://schemas.microsoft.com/office/drawing/2014/main" val="156404200"/>
                    </a:ext>
                  </a:extLst>
                </a:gridCol>
                <a:gridCol w="1663664">
                  <a:extLst>
                    <a:ext uri="{9D8B030D-6E8A-4147-A177-3AD203B41FA5}">
                      <a16:colId xmlns:a16="http://schemas.microsoft.com/office/drawing/2014/main" val="2605084662"/>
                    </a:ext>
                  </a:extLst>
                </a:gridCol>
                <a:gridCol w="1663664">
                  <a:extLst>
                    <a:ext uri="{9D8B030D-6E8A-4147-A177-3AD203B41FA5}">
                      <a16:colId xmlns:a16="http://schemas.microsoft.com/office/drawing/2014/main" val="2529075706"/>
                    </a:ext>
                  </a:extLst>
                </a:gridCol>
                <a:gridCol w="1663664">
                  <a:extLst>
                    <a:ext uri="{9D8B030D-6E8A-4147-A177-3AD203B41FA5}">
                      <a16:colId xmlns:a16="http://schemas.microsoft.com/office/drawing/2014/main" val="1120398661"/>
                    </a:ext>
                  </a:extLst>
                </a:gridCol>
                <a:gridCol w="1665012">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r>
                        <a:rPr lang="en-US" sz="1400" b="0" dirty="0">
                          <a:solidFill>
                            <a:schemeClr val="tx1"/>
                          </a:solidFill>
                          <a:effectLst/>
                          <a:latin typeface="Century Gothic" panose="020B0502020202020204" pitchFamily="34" charset="0"/>
                        </a:rPr>
                        <a:t>PROJECT REPORT CARD</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RISKS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QUALITY</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1</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2</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3</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4</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5</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9" name="TextBox 8">
            <a:extLst>
              <a:ext uri="{FF2B5EF4-FFF2-40B4-BE49-F238E27FC236}">
                <a16:creationId xmlns:a16="http://schemas.microsoft.com/office/drawing/2014/main" id="{311D412D-44AD-264B-99D9-182061F9CA08}"/>
              </a:ext>
            </a:extLst>
          </p:cNvPr>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 CARD</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STATUS REPORT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41887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Summary</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Milestones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Components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Work Accomplished</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Risks and Roadblocks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Highlights and Key Takeaways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Schedule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 Card</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276698830"/>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en-US" sz="1800" kern="1200" dirty="0">
                          <a:solidFill>
                            <a:schemeClr val="tx1"/>
                          </a:solidFill>
                          <a:effectLst/>
                          <a:latin typeface="Century Gothic" panose="020B0502020202020204" pitchFamily="34" charset="0"/>
                          <a:ea typeface="+mn-ea"/>
                          <a:cs typeface="+mn-cs"/>
                        </a:rPr>
                        <a:t>Enter information here about the overall status and highlights: </a:t>
                      </a:r>
                    </a:p>
                    <a:p>
                      <a:r>
                        <a:rPr lang="en-US" sz="1800" kern="1200" dirty="0">
                          <a:solidFill>
                            <a:schemeClr val="tx1"/>
                          </a:solidFill>
                          <a:effectLst/>
                          <a:latin typeface="Century Gothic" panose="020B0502020202020204" pitchFamily="34" charset="0"/>
                          <a:ea typeface="+mn-ea"/>
                          <a:cs typeface="+mn-cs"/>
                        </a:rPr>
                        <a:t>“Regained lost time from last period;" </a:t>
                      </a:r>
                    </a:p>
                    <a:p>
                      <a:r>
                        <a:rPr lang="en-US" sz="1800" kern="1200" dirty="0">
                          <a:solidFill>
                            <a:schemeClr val="tx1"/>
                          </a:solidFill>
                          <a:effectLst/>
                          <a:latin typeface="Century Gothic" panose="020B0502020202020204" pitchFamily="34" charset="0"/>
                          <a:ea typeface="+mn-ea"/>
                          <a:cs typeface="+mn-cs"/>
                        </a:rPr>
                        <a:t>"QA began two days earlier than anticipated;" </a:t>
                      </a:r>
                    </a:p>
                    <a:p>
                      <a:r>
                        <a:rPr lang="en-US" sz="1800" kern="1200" dirty="0">
                          <a:solidFill>
                            <a:schemeClr val="tx1"/>
                          </a:solidFill>
                          <a:effectLst/>
                          <a:latin typeface="Century Gothic" panose="020B0502020202020204" pitchFamily="34" charset="0"/>
                          <a:ea typeface="+mn-ea"/>
                          <a:cs typeface="+mn-cs"/>
                        </a:rPr>
                        <a:t>"Delay in some client feedback, but minimal.”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6495134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MILESTONES</a:t>
            </a:r>
          </a:p>
        </p:txBody>
      </p:sp>
    </p:spTree>
    <p:extLst>
      <p:ext uri="{BB962C8B-B14F-4D97-AF65-F5344CB8AC3E}">
        <p14:creationId xmlns:p14="http://schemas.microsoft.com/office/powerpoint/2010/main" val="4393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907E00E-5A3A-2147-9D1C-6B0B72D361AE}"/>
              </a:ext>
            </a:extLst>
          </p:cNvPr>
          <p:cNvGraphicFramePr>
            <a:graphicFrameLocks noGrp="1"/>
          </p:cNvGraphicFramePr>
          <p:nvPr>
            <p:extLst>
              <p:ext uri="{D42A27DB-BD31-4B8C-83A1-F6EECF244321}">
                <p14:modId xmlns:p14="http://schemas.microsoft.com/office/powerpoint/2010/main" val="1962867431"/>
              </p:ext>
            </p:extLst>
          </p:nvPr>
        </p:nvGraphicFramePr>
        <p:xfrm>
          <a:off x="399174" y="336826"/>
          <a:ext cx="11341723" cy="5637255"/>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369036">
                  <a:extLst>
                    <a:ext uri="{9D8B030D-6E8A-4147-A177-3AD203B41FA5}">
                      <a16:colId xmlns:a16="http://schemas.microsoft.com/office/drawing/2014/main" val="3508367356"/>
                    </a:ext>
                  </a:extLst>
                </a:gridCol>
                <a:gridCol w="2240242">
                  <a:extLst>
                    <a:ext uri="{9D8B030D-6E8A-4147-A177-3AD203B41FA5}">
                      <a16:colId xmlns:a16="http://schemas.microsoft.com/office/drawing/2014/main" val="1249847826"/>
                    </a:ext>
                  </a:extLst>
                </a:gridCol>
                <a:gridCol w="2457039">
                  <a:extLst>
                    <a:ext uri="{9D8B030D-6E8A-4147-A177-3AD203B41FA5}">
                      <a16:colId xmlns:a16="http://schemas.microsoft.com/office/drawing/2014/main" val="1269265181"/>
                    </a:ext>
                  </a:extLst>
                </a:gridCol>
                <a:gridCol w="5275406">
                  <a:extLst>
                    <a:ext uri="{9D8B030D-6E8A-4147-A177-3AD203B41FA5}">
                      <a16:colId xmlns:a16="http://schemas.microsoft.com/office/drawing/2014/main" val="773016119"/>
                    </a:ext>
                  </a:extLst>
                </a:gridCol>
              </a:tblGrid>
              <a:tr h="307487">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COMPONENT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STATUS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NOTES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400249938"/>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BUDGET</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OVER</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UNDER</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ON</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Call out highlights: "Exceptional work," "Solved problems, as well as issues, including establishing ownership of fixing trouble spots."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3961314"/>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RESOURCES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ROADBLOCK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POTENTIAL RISKS / DELAYS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ON TRACK</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New developments, new team members, etc.</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738153"/>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TIMELINE</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ROADBLOCK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POTENTIAL RISKS / DELAYS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ON TRACK</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On track to final launch date</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1187212"/>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SCOPE</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ROADBLOCK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POTENTIAL RISKS / DELAYS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ON TRACK</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solidFill>
                          <a:schemeClr val="tx1"/>
                        </a:solidFill>
                        <a:effectLst/>
                        <a:latin typeface="Century Gothic" panose="020B0502020202020204" pitchFamily="34"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371423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COMPONENTS</a:t>
            </a:r>
          </a:p>
        </p:txBody>
      </p:sp>
    </p:spTree>
    <p:extLst>
      <p:ext uri="{BB962C8B-B14F-4D97-AF65-F5344CB8AC3E}">
        <p14:creationId xmlns:p14="http://schemas.microsoft.com/office/powerpoint/2010/main" val="267815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891911314"/>
              </p:ext>
            </p:extLst>
          </p:nvPr>
        </p:nvGraphicFramePr>
        <p:xfrm>
          <a:off x="557562" y="5910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347387">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TASK NO.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RECEPTION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WORK ACCOMPLISHED</a:t>
            </a:r>
          </a:p>
        </p:txBody>
      </p:sp>
    </p:spTree>
    <p:extLst>
      <p:ext uri="{BB962C8B-B14F-4D97-AF65-F5344CB8AC3E}">
        <p14:creationId xmlns:p14="http://schemas.microsoft.com/office/powerpoint/2010/main" val="8135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3186574907"/>
              </p:ext>
            </p:extLst>
          </p:nvPr>
        </p:nvGraphicFramePr>
        <p:xfrm>
          <a:off x="557562" y="591015"/>
          <a:ext cx="10583969"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768985">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RISK NO.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FIX</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RISKS AND ROADBLOCKS</a:t>
            </a:r>
          </a:p>
        </p:txBody>
      </p:sp>
    </p:spTree>
    <p:extLst>
      <p:ext uri="{BB962C8B-B14F-4D97-AF65-F5344CB8AC3E}">
        <p14:creationId xmlns:p14="http://schemas.microsoft.com/office/powerpoint/2010/main" val="146838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407810788"/>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en-US" sz="1800" kern="1200" dirty="0">
                          <a:solidFill>
                            <a:schemeClr val="tx1"/>
                          </a:solidFill>
                          <a:effectLst/>
                          <a:latin typeface="Century Gothic" panose="020B0502020202020204" pitchFamily="34" charset="0"/>
                          <a:ea typeface="+mn-ea"/>
                          <a:cs typeface="+mn-cs"/>
                        </a:rPr>
                        <a:t>Bullets of great work, who owns what, where teams are pivoting, feedback received during the week, etc.</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HIGHLIGHTS AND KEY TAKEAWAYS</a:t>
            </a:r>
          </a:p>
        </p:txBody>
      </p:sp>
    </p:spTree>
    <p:extLst>
      <p:ext uri="{BB962C8B-B14F-4D97-AF65-F5344CB8AC3E}">
        <p14:creationId xmlns:p14="http://schemas.microsoft.com/office/powerpoint/2010/main" val="107592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493A2A9-0FFB-E444-B1B8-67FEBDD9EC50}"/>
              </a:ext>
            </a:extLst>
          </p:cNvPr>
          <p:cNvGraphicFramePr>
            <a:graphicFrameLocks noGrp="1"/>
          </p:cNvGraphicFramePr>
          <p:nvPr>
            <p:extLst>
              <p:ext uri="{D42A27DB-BD31-4B8C-83A1-F6EECF244321}">
                <p14:modId xmlns:p14="http://schemas.microsoft.com/office/powerpoint/2010/main" val="3033588374"/>
              </p:ext>
            </p:extLst>
          </p:nvPr>
        </p:nvGraphicFramePr>
        <p:xfrm>
          <a:off x="412596" y="524107"/>
          <a:ext cx="11229277" cy="5319127"/>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992458">
                  <a:extLst>
                    <a:ext uri="{9D8B030D-6E8A-4147-A177-3AD203B41FA5}">
                      <a16:colId xmlns:a16="http://schemas.microsoft.com/office/drawing/2014/main" val="171056621"/>
                    </a:ext>
                  </a:extLst>
                </a:gridCol>
                <a:gridCol w="2007219">
                  <a:extLst>
                    <a:ext uri="{9D8B030D-6E8A-4147-A177-3AD203B41FA5}">
                      <a16:colId xmlns:a16="http://schemas.microsoft.com/office/drawing/2014/main" val="373958825"/>
                    </a:ext>
                  </a:extLst>
                </a:gridCol>
                <a:gridCol w="8229600">
                  <a:extLst>
                    <a:ext uri="{9D8B030D-6E8A-4147-A177-3AD203B41FA5}">
                      <a16:colId xmlns:a16="http://schemas.microsoft.com/office/drawing/2014/main" val="508500993"/>
                    </a:ext>
                  </a:extLst>
                </a:gridCol>
              </a:tblGrid>
              <a:tr h="483557">
                <a:tc>
                  <a:txBody>
                    <a:bodyPr/>
                    <a:lstStyle/>
                    <a:p>
                      <a:pPr marL="0" marR="0">
                        <a:spcBef>
                          <a:spcPts val="0"/>
                        </a:spcBef>
                        <a:spcAft>
                          <a:spcPts val="0"/>
                        </a:spcAft>
                      </a:pPr>
                      <a:r>
                        <a:rPr lang="en-US" sz="1200" b="0">
                          <a:solidFill>
                            <a:schemeClr val="tx1"/>
                          </a:solidFill>
                          <a:effectLst/>
                          <a:latin typeface="Century Gothic" panose="020B0502020202020204" pitchFamily="34" charset="0"/>
                        </a:rPr>
                        <a:t>WEEK NO.</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a:solidFill>
                            <a:schemeClr val="tx1"/>
                          </a:solidFill>
                          <a:effectLst/>
                          <a:latin typeface="Century Gothic" panose="020B0502020202020204" pitchFamily="34" charset="0"/>
                        </a:rPr>
                        <a:t>STATUS</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DETAILS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48961962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5439892"/>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7371049"/>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356926"/>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622258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42146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75228564"/>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0040003"/>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063121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650170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409971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187514079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tatus-Report-Template_PowerPoint" id="{34DF157D-A311-3D47-833B-3C6C856CB6BF}" vid="{3BC544DF-F74E-094F-9BA7-0127C47DCA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IC-Project-Status-Report-Template_PowerPoint</Template>
  <TotalTime>0</TotalTime>
  <Words>471</Words>
  <Application>Microsoft Macintosh PowerPoint</Application>
  <PresentationFormat>Widescreen</PresentationFormat>
  <Paragraphs>178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dcterms:created xsi:type="dcterms:W3CDTF">2020-03-24T18:52:11Z</dcterms:created>
  <dcterms:modified xsi:type="dcterms:W3CDTF">2022-04-19T21:15:32Z</dcterms:modified>
</cp:coreProperties>
</file>