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8" r:id="rId2"/>
    <p:sldId id="309" r:id="rId3"/>
    <p:sldId id="316" r:id="rId4"/>
    <p:sldId id="349" r:id="rId5"/>
    <p:sldId id="353" r:id="rId6"/>
    <p:sldId id="351" r:id="rId7"/>
    <p:sldId id="342" r:id="rId8"/>
    <p:sldId id="337" r:id="rId9"/>
    <p:sldId id="352"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EAEEF3"/>
    <a:srgbClr val="E3EAF6"/>
    <a:srgbClr val="5B7191"/>
    <a:srgbClr val="CDD5DD"/>
    <a:srgbClr val="74859B"/>
    <a:srgbClr val="C4D2E7"/>
    <a:srgbClr val="F0A622"/>
    <a:srgbClr val="5E913E"/>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86447"/>
  </p:normalViewPr>
  <p:slideViewPr>
    <p:cSldViewPr snapToGrid="0" snapToObjects="1">
      <p:cViewPr varScale="1">
        <p:scale>
          <a:sx n="128" d="100"/>
          <a:sy n="128" d="100"/>
        </p:scale>
        <p:origin x="392"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1"/>
          <c:order val="0"/>
          <c:tx>
            <c:strRef>
              <c:f>Sheet1!$B$1</c:f>
              <c:strCache>
                <c:ptCount val="1"/>
                <c:pt idx="0">
                  <c:v>FINISH</c:v>
                </c:pt>
              </c:strCache>
            </c:strRef>
          </c:tx>
          <c:spPr>
            <a:solidFill>
              <a:schemeClr val="accent4"/>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mm/dd/yy;@</c:formatCode>
                <c:ptCount val="14"/>
                <c:pt idx="0">
                  <c:v>45839</c:v>
                </c:pt>
                <c:pt idx="1">
                  <c:v>45879</c:v>
                </c:pt>
                <c:pt idx="2">
                  <c:v>46082</c:v>
                </c:pt>
                <c:pt idx="3">
                  <c:v>45873</c:v>
                </c:pt>
                <c:pt idx="4">
                  <c:v>45962</c:v>
                </c:pt>
                <c:pt idx="5">
                  <c:v>46042</c:v>
                </c:pt>
                <c:pt idx="6">
                  <c:v>45931</c:v>
                </c:pt>
                <c:pt idx="7">
                  <c:v>45899</c:v>
                </c:pt>
                <c:pt idx="8">
                  <c:v>46001</c:v>
                </c:pt>
                <c:pt idx="9">
                  <c:v>45976</c:v>
                </c:pt>
                <c:pt idx="10">
                  <c:v>45992</c:v>
                </c:pt>
                <c:pt idx="11">
                  <c:v>45992</c:v>
                </c:pt>
                <c:pt idx="12">
                  <c:v>46001</c:v>
                </c:pt>
                <c:pt idx="13">
                  <c:v>46063</c:v>
                </c:pt>
              </c:numCache>
            </c:numRef>
          </c:val>
          <c:extLst>
            <c:ext xmlns:c16="http://schemas.microsoft.com/office/drawing/2014/chart" uri="{C3380CC4-5D6E-409C-BE32-E72D297353CC}">
              <c16:uniqueId val="{00000001-EF4E-7542-90B7-7A624205ECCA}"/>
            </c:ext>
          </c:extLst>
        </c:ser>
        <c:ser>
          <c:idx val="2"/>
          <c:order val="1"/>
          <c:tx>
            <c:strRef>
              <c:f>Sheet1!$C$1</c:f>
              <c:strCache>
                <c:ptCount val="1"/>
                <c:pt idx="0">
                  <c:v>BEGIN</c:v>
                </c:pt>
              </c:strCache>
            </c:strRef>
          </c:tx>
          <c:spPr>
            <a:solidFill>
              <a:schemeClr val="bg1"/>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mm/dd/yy;@</c:formatCode>
                <c:ptCount val="14"/>
                <c:pt idx="0">
                  <c:v>45782</c:v>
                </c:pt>
                <c:pt idx="1">
                  <c:v>45787</c:v>
                </c:pt>
                <c:pt idx="2">
                  <c:v>45818</c:v>
                </c:pt>
                <c:pt idx="3">
                  <c:v>45830</c:v>
                </c:pt>
                <c:pt idx="4">
                  <c:v>45852</c:v>
                </c:pt>
                <c:pt idx="5">
                  <c:v>45852</c:v>
                </c:pt>
                <c:pt idx="6">
                  <c:v>45870</c:v>
                </c:pt>
                <c:pt idx="7">
                  <c:v>45883</c:v>
                </c:pt>
                <c:pt idx="8">
                  <c:v>45901</c:v>
                </c:pt>
                <c:pt idx="9">
                  <c:v>45931</c:v>
                </c:pt>
                <c:pt idx="10">
                  <c:v>45931</c:v>
                </c:pt>
                <c:pt idx="11">
                  <c:v>45962</c:v>
                </c:pt>
                <c:pt idx="12">
                  <c:v>45971</c:v>
                </c:pt>
                <c:pt idx="13">
                  <c:v>45992</c:v>
                </c:pt>
              </c:numCache>
            </c:numRef>
          </c:val>
          <c:extLst>
            <c:ext xmlns:c16="http://schemas.microsoft.com/office/drawing/2014/chart" uri="{C3380CC4-5D6E-409C-BE32-E72D297353CC}">
              <c16:uniqueId val="{00000002-EF4E-7542-90B7-7A624205ECCA}"/>
            </c:ext>
          </c:extLst>
        </c:ser>
        <c:dLbls>
          <c:showLegendKey val="0"/>
          <c:showVal val="0"/>
          <c:showCatName val="0"/>
          <c:showSerName val="0"/>
          <c:showPercent val="0"/>
          <c:showBubbleSize val="0"/>
        </c:dLbls>
        <c:gapWidth val="50"/>
        <c:overlap val="100"/>
        <c:axId val="1334475776"/>
        <c:axId val="1334768784"/>
      </c:barChart>
      <c:catAx>
        <c:axId val="13344757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4768784"/>
        <c:crosses val="autoZero"/>
        <c:auto val="1"/>
        <c:lblAlgn val="ctr"/>
        <c:lblOffset val="100"/>
        <c:noMultiLvlLbl val="0"/>
      </c:catAx>
      <c:valAx>
        <c:axId val="1334768784"/>
        <c:scaling>
          <c:orientation val="minMax"/>
          <c:max val="46100"/>
          <c:min val="45770"/>
        </c:scaling>
        <c:delete val="0"/>
        <c:axPos val="t"/>
        <c:majorGridlines>
          <c:spPr>
            <a:ln w="9525" cap="flat" cmpd="sng" algn="ctr">
              <a:solidFill>
                <a:schemeClr val="tx1">
                  <a:lumMod val="15000"/>
                  <a:lumOff val="85000"/>
                </a:schemeClr>
              </a:solidFill>
              <a:round/>
            </a:ln>
            <a:effectLst/>
          </c:spPr>
        </c:majorGridlines>
        <c:numFmt formatCode="mm/dd/yy;@"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4475776"/>
        <c:crosses val="autoZero"/>
        <c:crossBetween val="between"/>
        <c:majorUnit val="3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a:latin typeface="Century Gothic" panose="020B0502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r>
              <a:rPr lang="en-US" sz="2000"/>
              <a:t>DAYS per PROJECT</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en-US"/>
        </a:p>
      </c:txPr>
    </c:title>
    <c:autoTitleDeleted val="0"/>
    <c:plotArea>
      <c:layout/>
      <c:barChart>
        <c:barDir val="col"/>
        <c:grouping val="clustered"/>
        <c:varyColors val="1"/>
        <c:ser>
          <c:idx val="2"/>
          <c:order val="0"/>
          <c:tx>
            <c:strRef>
              <c:f>Sheet1!$D$1</c:f>
              <c:strCache>
                <c:ptCount val="1"/>
                <c:pt idx="0">
                  <c:v># of DAYS</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E08-9A4F-9F62-F9645D7C84B3}"/>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E08-9A4F-9F62-F9645D7C84B3}"/>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5-CE08-9A4F-9F62-F9645D7C84B3}"/>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7-CE08-9A4F-9F62-F9645D7C84B3}"/>
              </c:ext>
            </c:extLst>
          </c:dPt>
          <c:dPt>
            <c:idx val="4"/>
            <c:invertIfNegative val="0"/>
            <c:bubble3D val="0"/>
            <c:spPr>
              <a:solidFill>
                <a:schemeClr val="accent5"/>
              </a:solidFill>
              <a:ln>
                <a:noFill/>
              </a:ln>
              <a:effectLst/>
            </c:spPr>
            <c:extLst>
              <c:ext xmlns:c16="http://schemas.microsoft.com/office/drawing/2014/chart" uri="{C3380CC4-5D6E-409C-BE32-E72D297353CC}">
                <c16:uniqueId val="{00000009-CE08-9A4F-9F62-F9645D7C84B3}"/>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B-CE08-9A4F-9F62-F9645D7C84B3}"/>
              </c:ext>
            </c:extLst>
          </c:dPt>
          <c:dPt>
            <c:idx val="6"/>
            <c:invertIfNegative val="0"/>
            <c:bubble3D val="0"/>
            <c:spPr>
              <a:solidFill>
                <a:schemeClr val="accent1">
                  <a:lumMod val="60000"/>
                </a:schemeClr>
              </a:solidFill>
              <a:ln>
                <a:noFill/>
              </a:ln>
              <a:effectLst/>
            </c:spPr>
            <c:extLst>
              <c:ext xmlns:c16="http://schemas.microsoft.com/office/drawing/2014/chart" uri="{C3380CC4-5D6E-409C-BE32-E72D297353CC}">
                <c16:uniqueId val="{0000000D-CE08-9A4F-9F62-F9645D7C84B3}"/>
              </c:ext>
            </c:extLst>
          </c:dPt>
          <c:dPt>
            <c:idx val="7"/>
            <c:invertIfNegative val="0"/>
            <c:bubble3D val="0"/>
            <c:spPr>
              <a:solidFill>
                <a:schemeClr val="accent2">
                  <a:lumMod val="60000"/>
                </a:schemeClr>
              </a:solidFill>
              <a:ln>
                <a:noFill/>
              </a:ln>
              <a:effectLst/>
            </c:spPr>
            <c:extLst>
              <c:ext xmlns:c16="http://schemas.microsoft.com/office/drawing/2014/chart" uri="{C3380CC4-5D6E-409C-BE32-E72D297353CC}">
                <c16:uniqueId val="{0000000F-CE08-9A4F-9F62-F9645D7C84B3}"/>
              </c:ext>
            </c:extLst>
          </c:dPt>
          <c:dPt>
            <c:idx val="8"/>
            <c:invertIfNegative val="0"/>
            <c:bubble3D val="0"/>
            <c:spPr>
              <a:solidFill>
                <a:schemeClr val="accent3">
                  <a:lumMod val="60000"/>
                </a:schemeClr>
              </a:solidFill>
              <a:ln>
                <a:noFill/>
              </a:ln>
              <a:effectLst/>
            </c:spPr>
            <c:extLst>
              <c:ext xmlns:c16="http://schemas.microsoft.com/office/drawing/2014/chart" uri="{C3380CC4-5D6E-409C-BE32-E72D297353CC}">
                <c16:uniqueId val="{00000011-CE08-9A4F-9F62-F9645D7C84B3}"/>
              </c:ext>
            </c:extLst>
          </c:dPt>
          <c:dPt>
            <c:idx val="9"/>
            <c:invertIfNegative val="0"/>
            <c:bubble3D val="0"/>
            <c:spPr>
              <a:solidFill>
                <a:schemeClr val="accent4">
                  <a:lumMod val="60000"/>
                </a:schemeClr>
              </a:solidFill>
              <a:ln>
                <a:noFill/>
              </a:ln>
              <a:effectLst/>
            </c:spPr>
            <c:extLst>
              <c:ext xmlns:c16="http://schemas.microsoft.com/office/drawing/2014/chart" uri="{C3380CC4-5D6E-409C-BE32-E72D297353CC}">
                <c16:uniqueId val="{00000013-CE08-9A4F-9F62-F9645D7C84B3}"/>
              </c:ext>
            </c:extLst>
          </c:dPt>
          <c:dPt>
            <c:idx val="10"/>
            <c:invertIfNegative val="0"/>
            <c:bubble3D val="0"/>
            <c:spPr>
              <a:solidFill>
                <a:schemeClr val="accent5">
                  <a:lumMod val="60000"/>
                </a:schemeClr>
              </a:solidFill>
              <a:ln>
                <a:noFill/>
              </a:ln>
              <a:effectLst/>
            </c:spPr>
            <c:extLst>
              <c:ext xmlns:c16="http://schemas.microsoft.com/office/drawing/2014/chart" uri="{C3380CC4-5D6E-409C-BE32-E72D297353CC}">
                <c16:uniqueId val="{00000015-CE08-9A4F-9F62-F9645D7C84B3}"/>
              </c:ext>
            </c:extLst>
          </c:dPt>
          <c:dPt>
            <c:idx val="11"/>
            <c:invertIfNegative val="0"/>
            <c:bubble3D val="0"/>
            <c:spPr>
              <a:solidFill>
                <a:schemeClr val="accent6">
                  <a:lumMod val="60000"/>
                </a:schemeClr>
              </a:solidFill>
              <a:ln>
                <a:noFill/>
              </a:ln>
              <a:effectLst/>
            </c:spPr>
            <c:extLst>
              <c:ext xmlns:c16="http://schemas.microsoft.com/office/drawing/2014/chart" uri="{C3380CC4-5D6E-409C-BE32-E72D297353CC}">
                <c16:uniqueId val="{00000017-CE08-9A4F-9F62-F9645D7C84B3}"/>
              </c:ext>
            </c:extLst>
          </c:dPt>
          <c:dPt>
            <c:idx val="12"/>
            <c:invertIfNegative val="0"/>
            <c:bubble3D val="0"/>
            <c:spPr>
              <a:solidFill>
                <a:schemeClr val="accent1">
                  <a:lumMod val="80000"/>
                  <a:lumOff val="20000"/>
                </a:schemeClr>
              </a:solidFill>
              <a:ln>
                <a:noFill/>
              </a:ln>
              <a:effectLst/>
            </c:spPr>
            <c:extLst>
              <c:ext xmlns:c16="http://schemas.microsoft.com/office/drawing/2014/chart" uri="{C3380CC4-5D6E-409C-BE32-E72D297353CC}">
                <c16:uniqueId val="{00000019-CE08-9A4F-9F62-F9645D7C84B3}"/>
              </c:ext>
            </c:extLst>
          </c:dPt>
          <c:dPt>
            <c:idx val="13"/>
            <c:invertIfNegative val="0"/>
            <c:bubble3D val="0"/>
            <c:spPr>
              <a:solidFill>
                <a:schemeClr val="accent2">
                  <a:lumMod val="80000"/>
                  <a:lumOff val="20000"/>
                </a:schemeClr>
              </a:solidFill>
              <a:ln>
                <a:noFill/>
              </a:ln>
              <a:effectLst/>
            </c:spPr>
            <c:extLst>
              <c:ext xmlns:c16="http://schemas.microsoft.com/office/drawing/2014/chart" uri="{C3380CC4-5D6E-409C-BE32-E72D297353CC}">
                <c16:uniqueId val="{0000001B-CE08-9A4F-9F62-F9645D7C84B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General</c:formatCode>
                <c:ptCount val="14"/>
                <c:pt idx="0">
                  <c:v>57</c:v>
                </c:pt>
                <c:pt idx="1">
                  <c:v>92</c:v>
                </c:pt>
                <c:pt idx="2">
                  <c:v>264</c:v>
                </c:pt>
                <c:pt idx="3">
                  <c:v>43</c:v>
                </c:pt>
                <c:pt idx="4">
                  <c:v>110</c:v>
                </c:pt>
                <c:pt idx="5">
                  <c:v>190</c:v>
                </c:pt>
                <c:pt idx="6">
                  <c:v>61</c:v>
                </c:pt>
                <c:pt idx="7">
                  <c:v>16</c:v>
                </c:pt>
                <c:pt idx="8">
                  <c:v>100</c:v>
                </c:pt>
                <c:pt idx="9">
                  <c:v>45</c:v>
                </c:pt>
                <c:pt idx="10">
                  <c:v>61</c:v>
                </c:pt>
                <c:pt idx="11">
                  <c:v>30</c:v>
                </c:pt>
                <c:pt idx="12">
                  <c:v>30</c:v>
                </c:pt>
                <c:pt idx="13">
                  <c:v>71</c:v>
                </c:pt>
              </c:numCache>
            </c:numRef>
          </c:val>
          <c:extLst>
            <c:ext xmlns:c16="http://schemas.microsoft.com/office/drawing/2014/chart" uri="{C3380CC4-5D6E-409C-BE32-E72D297353CC}">
              <c16:uniqueId val="{00000002-4990-A94B-88FE-4F35F4F9183E}"/>
            </c:ext>
          </c:extLst>
        </c:ser>
        <c:dLbls>
          <c:showLegendKey val="0"/>
          <c:showVal val="0"/>
          <c:showCatName val="0"/>
          <c:showSerName val="0"/>
          <c:showPercent val="0"/>
          <c:showBubbleSize val="0"/>
        </c:dLbls>
        <c:gapWidth val="50"/>
        <c:axId val="1205897104"/>
        <c:axId val="1338991040"/>
      </c:barChart>
      <c:catAx>
        <c:axId val="1205897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8991040"/>
        <c:crosses val="autoZero"/>
        <c:auto val="1"/>
        <c:lblAlgn val="ctr"/>
        <c:lblOffset val="100"/>
        <c:noMultiLvlLbl val="0"/>
      </c:catAx>
      <c:valAx>
        <c:axId val="13389910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2058971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
          <c:y val="3.6409408366507662E-2"/>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en-US"/>
        </a:p>
      </c:txPr>
    </c:title>
    <c:autoTitleDeleted val="0"/>
    <c:plotArea>
      <c:layout>
        <c:manualLayout>
          <c:layoutTarget val="inner"/>
          <c:xMode val="edge"/>
          <c:yMode val="edge"/>
          <c:x val="0.18173021618256055"/>
          <c:y val="6.2148617167634715E-2"/>
          <c:w val="0.51429519571391469"/>
          <c:h val="0.93785138283236524"/>
        </c:manualLayout>
      </c:layout>
      <c:pieChart>
        <c:varyColors val="1"/>
        <c:ser>
          <c:idx val="0"/>
          <c:order val="0"/>
          <c:tx>
            <c:strRef>
              <c:f>Sheet1!$B$1</c:f>
              <c:strCache>
                <c:ptCount val="1"/>
                <c:pt idx="0">
                  <c:v>NUMBER OF TEAM MEMBERS</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EAD1-6B48-BAB6-3A167ABB94C4}"/>
              </c:ext>
            </c:extLst>
          </c:dPt>
          <c:dPt>
            <c:idx val="1"/>
            <c:bubble3D val="0"/>
            <c:spPr>
              <a:solidFill>
                <a:schemeClr val="accent2"/>
              </a:solidFill>
              <a:ln w="19050">
                <a:noFill/>
              </a:ln>
              <a:effectLst/>
            </c:spPr>
            <c:extLst>
              <c:ext xmlns:c16="http://schemas.microsoft.com/office/drawing/2014/chart" uri="{C3380CC4-5D6E-409C-BE32-E72D297353CC}">
                <c16:uniqueId val="{00000003-EAD1-6B48-BAB6-3A167ABB94C4}"/>
              </c:ext>
            </c:extLst>
          </c:dPt>
          <c:dPt>
            <c:idx val="2"/>
            <c:bubble3D val="0"/>
            <c:spPr>
              <a:solidFill>
                <a:schemeClr val="accent3"/>
              </a:solidFill>
              <a:ln w="19050">
                <a:noFill/>
              </a:ln>
              <a:effectLst/>
            </c:spPr>
            <c:extLst>
              <c:ext xmlns:c16="http://schemas.microsoft.com/office/drawing/2014/chart" uri="{C3380CC4-5D6E-409C-BE32-E72D297353CC}">
                <c16:uniqueId val="{00000005-EAD1-6B48-BAB6-3A167ABB94C4}"/>
              </c:ext>
            </c:extLst>
          </c:dPt>
          <c:dPt>
            <c:idx val="3"/>
            <c:bubble3D val="0"/>
            <c:spPr>
              <a:solidFill>
                <a:schemeClr val="accent4"/>
              </a:solidFill>
              <a:ln w="19050">
                <a:noFill/>
              </a:ln>
              <a:effectLst/>
            </c:spPr>
            <c:extLst>
              <c:ext xmlns:c16="http://schemas.microsoft.com/office/drawing/2014/chart" uri="{C3380CC4-5D6E-409C-BE32-E72D297353CC}">
                <c16:uniqueId val="{00000007-EAD1-6B48-BAB6-3A167ABB94C4}"/>
              </c:ext>
            </c:extLst>
          </c:dPt>
          <c:dPt>
            <c:idx val="4"/>
            <c:bubble3D val="0"/>
            <c:spPr>
              <a:solidFill>
                <a:schemeClr val="accent5"/>
              </a:solidFill>
              <a:ln w="19050">
                <a:noFill/>
              </a:ln>
              <a:effectLst/>
            </c:spPr>
            <c:extLst>
              <c:ext xmlns:c16="http://schemas.microsoft.com/office/drawing/2014/chart" uri="{C3380CC4-5D6E-409C-BE32-E72D297353CC}">
                <c16:uniqueId val="{00000009-EAD1-6B48-BAB6-3A167ABB94C4}"/>
              </c:ext>
            </c:extLst>
          </c:dPt>
          <c:dPt>
            <c:idx val="5"/>
            <c:bubble3D val="0"/>
            <c:spPr>
              <a:solidFill>
                <a:schemeClr val="accent6"/>
              </a:solidFill>
              <a:ln w="19050">
                <a:noFill/>
              </a:ln>
              <a:effectLst/>
            </c:spPr>
            <c:extLst>
              <c:ext xmlns:c16="http://schemas.microsoft.com/office/drawing/2014/chart" uri="{C3380CC4-5D6E-409C-BE32-E72D297353CC}">
                <c16:uniqueId val="{0000000B-EAD1-6B48-BAB6-3A167ABB94C4}"/>
              </c:ext>
            </c:extLst>
          </c:dPt>
          <c:dPt>
            <c:idx val="6"/>
            <c:bubble3D val="0"/>
            <c:spPr>
              <a:solidFill>
                <a:schemeClr val="accent1">
                  <a:lumMod val="60000"/>
                </a:schemeClr>
              </a:solidFill>
              <a:ln w="19050">
                <a:noFill/>
              </a:ln>
              <a:effectLst/>
            </c:spPr>
            <c:extLst>
              <c:ext xmlns:c16="http://schemas.microsoft.com/office/drawing/2014/chart" uri="{C3380CC4-5D6E-409C-BE32-E72D297353CC}">
                <c16:uniqueId val="{0000000D-EAD1-6B48-BAB6-3A167ABB94C4}"/>
              </c:ext>
            </c:extLst>
          </c:dPt>
          <c:dPt>
            <c:idx val="7"/>
            <c:bubble3D val="0"/>
            <c:spPr>
              <a:solidFill>
                <a:schemeClr val="accent2">
                  <a:lumMod val="60000"/>
                </a:schemeClr>
              </a:solidFill>
              <a:ln w="19050">
                <a:noFill/>
              </a:ln>
              <a:effectLst/>
            </c:spPr>
            <c:extLst>
              <c:ext xmlns:c16="http://schemas.microsoft.com/office/drawing/2014/chart" uri="{C3380CC4-5D6E-409C-BE32-E72D297353CC}">
                <c16:uniqueId val="{0000000F-EAD1-6B48-BAB6-3A167ABB94C4}"/>
              </c:ext>
            </c:extLst>
          </c:dPt>
          <c:dPt>
            <c:idx val="8"/>
            <c:bubble3D val="0"/>
            <c:spPr>
              <a:solidFill>
                <a:schemeClr val="accent3">
                  <a:lumMod val="60000"/>
                </a:schemeClr>
              </a:solidFill>
              <a:ln w="19050">
                <a:noFill/>
              </a:ln>
              <a:effectLst/>
            </c:spPr>
            <c:extLst>
              <c:ext xmlns:c16="http://schemas.microsoft.com/office/drawing/2014/chart" uri="{C3380CC4-5D6E-409C-BE32-E72D297353CC}">
                <c16:uniqueId val="{00000011-EAD1-6B48-BAB6-3A167ABB94C4}"/>
              </c:ext>
            </c:extLst>
          </c:dPt>
          <c:dPt>
            <c:idx val="9"/>
            <c:bubble3D val="0"/>
            <c:spPr>
              <a:solidFill>
                <a:schemeClr val="accent4">
                  <a:lumMod val="60000"/>
                </a:schemeClr>
              </a:solidFill>
              <a:ln w="19050">
                <a:noFill/>
              </a:ln>
              <a:effectLst/>
            </c:spPr>
            <c:extLst>
              <c:ext xmlns:c16="http://schemas.microsoft.com/office/drawing/2014/chart" uri="{C3380CC4-5D6E-409C-BE32-E72D297353CC}">
                <c16:uniqueId val="{00000013-EAD1-6B48-BAB6-3A167ABB94C4}"/>
              </c:ext>
            </c:extLst>
          </c:dPt>
          <c:dPt>
            <c:idx val="10"/>
            <c:bubble3D val="0"/>
            <c:spPr>
              <a:solidFill>
                <a:schemeClr val="accent5">
                  <a:lumMod val="60000"/>
                </a:schemeClr>
              </a:solidFill>
              <a:ln w="19050">
                <a:noFill/>
              </a:ln>
              <a:effectLst/>
            </c:spPr>
            <c:extLst>
              <c:ext xmlns:c16="http://schemas.microsoft.com/office/drawing/2014/chart" uri="{C3380CC4-5D6E-409C-BE32-E72D297353CC}">
                <c16:uniqueId val="{00000015-EAD1-6B48-BAB6-3A167ABB94C4}"/>
              </c:ext>
            </c:extLst>
          </c:dPt>
          <c:dPt>
            <c:idx val="11"/>
            <c:bubble3D val="0"/>
            <c:spPr>
              <a:solidFill>
                <a:schemeClr val="accent6">
                  <a:lumMod val="60000"/>
                </a:schemeClr>
              </a:solidFill>
              <a:ln w="19050">
                <a:noFill/>
              </a:ln>
              <a:effectLst/>
            </c:spPr>
            <c:extLst>
              <c:ext xmlns:c16="http://schemas.microsoft.com/office/drawing/2014/chart" uri="{C3380CC4-5D6E-409C-BE32-E72D297353CC}">
                <c16:uniqueId val="{00000017-EAD1-6B48-BAB6-3A167ABB94C4}"/>
              </c:ext>
            </c:extLst>
          </c:dPt>
          <c:dPt>
            <c:idx val="12"/>
            <c:bubble3D val="0"/>
            <c:spPr>
              <a:solidFill>
                <a:schemeClr val="accent1">
                  <a:lumMod val="80000"/>
                  <a:lumOff val="20000"/>
                </a:schemeClr>
              </a:solidFill>
              <a:ln w="19050">
                <a:noFill/>
              </a:ln>
              <a:effectLst/>
            </c:spPr>
            <c:extLst>
              <c:ext xmlns:c16="http://schemas.microsoft.com/office/drawing/2014/chart" uri="{C3380CC4-5D6E-409C-BE32-E72D297353CC}">
                <c16:uniqueId val="{00000019-EAD1-6B48-BAB6-3A167ABB94C4}"/>
              </c:ext>
            </c:extLst>
          </c:dPt>
          <c:dPt>
            <c:idx val="13"/>
            <c:bubble3D val="0"/>
            <c:spPr>
              <a:solidFill>
                <a:schemeClr val="accent2">
                  <a:lumMod val="80000"/>
                  <a:lumOff val="20000"/>
                </a:schemeClr>
              </a:solidFill>
              <a:ln w="19050">
                <a:noFill/>
              </a:ln>
              <a:effectLst/>
            </c:spPr>
            <c:extLst>
              <c:ext xmlns:c16="http://schemas.microsoft.com/office/drawing/2014/chart" uri="{C3380CC4-5D6E-409C-BE32-E72D297353CC}">
                <c16:uniqueId val="{0000001B-EAD1-6B48-BAB6-3A167ABB94C4}"/>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General</c:formatCode>
                <c:ptCount val="14"/>
                <c:pt idx="0">
                  <c:v>10</c:v>
                </c:pt>
                <c:pt idx="1">
                  <c:v>5</c:v>
                </c:pt>
                <c:pt idx="2">
                  <c:v>10</c:v>
                </c:pt>
                <c:pt idx="3">
                  <c:v>5</c:v>
                </c:pt>
                <c:pt idx="4">
                  <c:v>10</c:v>
                </c:pt>
                <c:pt idx="5">
                  <c:v>5</c:v>
                </c:pt>
                <c:pt idx="6">
                  <c:v>10</c:v>
                </c:pt>
                <c:pt idx="7">
                  <c:v>5</c:v>
                </c:pt>
                <c:pt idx="8">
                  <c:v>10</c:v>
                </c:pt>
                <c:pt idx="9">
                  <c:v>5</c:v>
                </c:pt>
                <c:pt idx="10">
                  <c:v>10</c:v>
                </c:pt>
                <c:pt idx="11">
                  <c:v>5</c:v>
                </c:pt>
                <c:pt idx="12">
                  <c:v>10</c:v>
                </c:pt>
                <c:pt idx="13">
                  <c:v>5</c:v>
                </c:pt>
              </c:numCache>
            </c:numRef>
          </c:val>
          <c:extLst>
            <c:ext xmlns:c16="http://schemas.microsoft.com/office/drawing/2014/chart" uri="{C3380CC4-5D6E-409C-BE32-E72D297353CC}">
              <c16:uniqueId val="{00000000-5D2D-454B-BE49-879E26930A16}"/>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8105278039361643"/>
          <c:y val="0.16131037443847046"/>
          <c:w val="0.11181236274452717"/>
          <c:h val="0.74553988963514028"/>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PROJECTED</c:v>
                </c:pt>
              </c:strCache>
            </c:strRef>
          </c:tx>
          <c:spPr>
            <a:solidFill>
              <a:srgbClr val="7030A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"$"#,##0</c:formatCode>
                <c:ptCount val="14"/>
                <c:pt idx="0">
                  <c:v>1000000</c:v>
                </c:pt>
                <c:pt idx="1">
                  <c:v>900000</c:v>
                </c:pt>
                <c:pt idx="2">
                  <c:v>860000</c:v>
                </c:pt>
                <c:pt idx="3">
                  <c:v>1000000</c:v>
                </c:pt>
                <c:pt idx="4">
                  <c:v>294000</c:v>
                </c:pt>
                <c:pt idx="5">
                  <c:v>123400</c:v>
                </c:pt>
                <c:pt idx="6">
                  <c:v>250500</c:v>
                </c:pt>
                <c:pt idx="7">
                  <c:v>127200</c:v>
                </c:pt>
                <c:pt idx="8">
                  <c:v>80000</c:v>
                </c:pt>
                <c:pt idx="9">
                  <c:v>77000</c:v>
                </c:pt>
                <c:pt idx="10">
                  <c:v>65000</c:v>
                </c:pt>
                <c:pt idx="11">
                  <c:v>550000</c:v>
                </c:pt>
                <c:pt idx="12">
                  <c:v>45000</c:v>
                </c:pt>
                <c:pt idx="13">
                  <c:v>32500</c:v>
                </c:pt>
              </c:numCache>
            </c:numRef>
          </c:val>
          <c:extLst>
            <c:ext xmlns:c16="http://schemas.microsoft.com/office/drawing/2014/chart" uri="{C3380CC4-5D6E-409C-BE32-E72D297353CC}">
              <c16:uniqueId val="{00000000-0709-D149-A815-135B270DDDA5}"/>
            </c:ext>
          </c:extLst>
        </c:ser>
        <c:ser>
          <c:idx val="1"/>
          <c:order val="1"/>
          <c:tx>
            <c:strRef>
              <c:f>Sheet1!$C$1</c:f>
              <c:strCache>
                <c:ptCount val="1"/>
                <c:pt idx="0">
                  <c:v>ACTUAL</c:v>
                </c:pt>
              </c:strCache>
            </c:strRef>
          </c:tx>
          <c:spPr>
            <a:solidFill>
              <a:srgbClr val="00B0F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"$"#,##0</c:formatCode>
                <c:ptCount val="14"/>
                <c:pt idx="0">
                  <c:v>880000</c:v>
                </c:pt>
                <c:pt idx="1">
                  <c:v>920000</c:v>
                </c:pt>
                <c:pt idx="2">
                  <c:v>850000</c:v>
                </c:pt>
                <c:pt idx="3">
                  <c:v>998050</c:v>
                </c:pt>
                <c:pt idx="4">
                  <c:v>280000</c:v>
                </c:pt>
                <c:pt idx="5">
                  <c:v>125000</c:v>
                </c:pt>
                <c:pt idx="6">
                  <c:v>246000</c:v>
                </c:pt>
                <c:pt idx="7">
                  <c:v>126000</c:v>
                </c:pt>
                <c:pt idx="8">
                  <c:v>79900</c:v>
                </c:pt>
                <c:pt idx="9">
                  <c:v>77000</c:v>
                </c:pt>
                <c:pt idx="10">
                  <c:v>65000</c:v>
                </c:pt>
                <c:pt idx="11">
                  <c:v>551000</c:v>
                </c:pt>
                <c:pt idx="12">
                  <c:v>42000</c:v>
                </c:pt>
                <c:pt idx="13">
                  <c:v>33000</c:v>
                </c:pt>
              </c:numCache>
            </c:numRef>
          </c:val>
          <c:extLst>
            <c:ext xmlns:c16="http://schemas.microsoft.com/office/drawing/2014/chart" uri="{C3380CC4-5D6E-409C-BE32-E72D297353CC}">
              <c16:uniqueId val="{00000001-0709-D149-A815-135B270DDDA5}"/>
            </c:ext>
          </c:extLst>
        </c:ser>
        <c:ser>
          <c:idx val="2"/>
          <c:order val="2"/>
          <c:tx>
            <c:strRef>
              <c:f>Sheet1!$D$1</c:f>
              <c:strCache>
                <c:ptCount val="1"/>
                <c:pt idx="0">
                  <c:v>REMAINDER</c:v>
                </c:pt>
              </c:strCache>
            </c:strRef>
          </c:tx>
          <c:spPr>
            <a:solidFill>
              <a:srgbClr val="92D05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"$"#,##0</c:formatCode>
                <c:ptCount val="14"/>
                <c:pt idx="0">
                  <c:v>120000</c:v>
                </c:pt>
                <c:pt idx="1">
                  <c:v>-20000</c:v>
                </c:pt>
                <c:pt idx="2">
                  <c:v>10000</c:v>
                </c:pt>
                <c:pt idx="3">
                  <c:v>1950</c:v>
                </c:pt>
                <c:pt idx="4">
                  <c:v>14000</c:v>
                </c:pt>
                <c:pt idx="5">
                  <c:v>-1600</c:v>
                </c:pt>
                <c:pt idx="6">
                  <c:v>4500</c:v>
                </c:pt>
                <c:pt idx="7">
                  <c:v>1200</c:v>
                </c:pt>
                <c:pt idx="8">
                  <c:v>100</c:v>
                </c:pt>
                <c:pt idx="9">
                  <c:v>0</c:v>
                </c:pt>
                <c:pt idx="10">
                  <c:v>0</c:v>
                </c:pt>
                <c:pt idx="11">
                  <c:v>-1000</c:v>
                </c:pt>
                <c:pt idx="12">
                  <c:v>3000</c:v>
                </c:pt>
                <c:pt idx="13">
                  <c:v>-500</c:v>
                </c:pt>
              </c:numCache>
            </c:numRef>
          </c:val>
          <c:extLst>
            <c:ext xmlns:c16="http://schemas.microsoft.com/office/drawing/2014/chart" uri="{C3380CC4-5D6E-409C-BE32-E72D297353CC}">
              <c16:uniqueId val="{00000002-0709-D149-A815-135B270DDDA5}"/>
            </c:ext>
          </c:extLst>
        </c:ser>
        <c:dLbls>
          <c:showLegendKey val="0"/>
          <c:showVal val="0"/>
          <c:showCatName val="0"/>
          <c:showSerName val="0"/>
          <c:showPercent val="0"/>
          <c:showBubbleSize val="0"/>
        </c:dLbls>
        <c:gapWidth val="150"/>
        <c:overlap val="100"/>
        <c:axId val="1341726448"/>
        <c:axId val="1341728080"/>
      </c:barChart>
      <c:catAx>
        <c:axId val="134172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41728080"/>
        <c:crosses val="autoZero"/>
        <c:auto val="1"/>
        <c:lblAlgn val="ctr"/>
        <c:lblOffset val="100"/>
        <c:noMultiLvlLbl val="0"/>
      </c:catAx>
      <c:valAx>
        <c:axId val="1341728080"/>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41726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a:latin typeface="Century Gothic" panose="020B0502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HIGH</c:v>
                </c:pt>
              </c:strCache>
            </c:strRef>
          </c:tx>
          <c:spPr>
            <a:solidFill>
              <a:srgbClr val="FF000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0</c:formatCode>
                <c:ptCount val="14"/>
                <c:pt idx="0">
                  <c:v>1</c:v>
                </c:pt>
                <c:pt idx="1">
                  <c:v>2</c:v>
                </c:pt>
                <c:pt idx="2">
                  <c:v>3</c:v>
                </c:pt>
                <c:pt idx="3">
                  <c:v>5</c:v>
                </c:pt>
                <c:pt idx="4">
                  <c:v>8</c:v>
                </c:pt>
                <c:pt idx="5">
                  <c:v>5</c:v>
                </c:pt>
                <c:pt idx="6">
                  <c:v>6</c:v>
                </c:pt>
                <c:pt idx="7">
                  <c:v>7</c:v>
                </c:pt>
                <c:pt idx="8">
                  <c:v>0</c:v>
                </c:pt>
                <c:pt idx="9">
                  <c:v>4</c:v>
                </c:pt>
                <c:pt idx="10">
                  <c:v>3</c:v>
                </c:pt>
                <c:pt idx="11">
                  <c:v>2</c:v>
                </c:pt>
                <c:pt idx="12">
                  <c:v>1</c:v>
                </c:pt>
                <c:pt idx="13">
                  <c:v>5</c:v>
                </c:pt>
              </c:numCache>
            </c:numRef>
          </c:val>
          <c:extLst>
            <c:ext xmlns:c16="http://schemas.microsoft.com/office/drawing/2014/chart" uri="{C3380CC4-5D6E-409C-BE32-E72D297353CC}">
              <c16:uniqueId val="{00000000-B988-8F4C-A649-01258F210CE5}"/>
            </c:ext>
          </c:extLst>
        </c:ser>
        <c:ser>
          <c:idx val="1"/>
          <c:order val="1"/>
          <c:tx>
            <c:strRef>
              <c:f>Sheet1!$C$1</c:f>
              <c:strCache>
                <c:ptCount val="1"/>
                <c:pt idx="0">
                  <c:v>MEDIUM</c:v>
                </c:pt>
              </c:strCache>
            </c:strRef>
          </c:tx>
          <c:spPr>
            <a:solidFill>
              <a:srgbClr val="FFC00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0</c:formatCode>
                <c:ptCount val="14"/>
                <c:pt idx="0">
                  <c:v>0</c:v>
                </c:pt>
                <c:pt idx="1">
                  <c:v>3</c:v>
                </c:pt>
                <c:pt idx="2">
                  <c:v>4</c:v>
                </c:pt>
                <c:pt idx="3">
                  <c:v>8</c:v>
                </c:pt>
                <c:pt idx="4">
                  <c:v>6</c:v>
                </c:pt>
                <c:pt idx="5">
                  <c:v>0</c:v>
                </c:pt>
                <c:pt idx="6">
                  <c:v>4</c:v>
                </c:pt>
                <c:pt idx="7">
                  <c:v>3</c:v>
                </c:pt>
                <c:pt idx="8">
                  <c:v>2</c:v>
                </c:pt>
                <c:pt idx="9">
                  <c:v>4</c:v>
                </c:pt>
                <c:pt idx="10">
                  <c:v>6</c:v>
                </c:pt>
                <c:pt idx="11">
                  <c:v>3</c:v>
                </c:pt>
                <c:pt idx="12">
                  <c:v>1</c:v>
                </c:pt>
                <c:pt idx="13">
                  <c:v>0</c:v>
                </c:pt>
              </c:numCache>
            </c:numRef>
          </c:val>
          <c:extLst>
            <c:ext xmlns:c16="http://schemas.microsoft.com/office/drawing/2014/chart" uri="{C3380CC4-5D6E-409C-BE32-E72D297353CC}">
              <c16:uniqueId val="{00000001-B988-8F4C-A649-01258F210CE5}"/>
            </c:ext>
          </c:extLst>
        </c:ser>
        <c:ser>
          <c:idx val="2"/>
          <c:order val="2"/>
          <c:tx>
            <c:strRef>
              <c:f>Sheet1!$D$1</c:f>
              <c:strCache>
                <c:ptCount val="1"/>
                <c:pt idx="0">
                  <c:v>LOW</c:v>
                </c:pt>
              </c:strCache>
            </c:strRef>
          </c:tx>
          <c:spPr>
            <a:solidFill>
              <a:srgbClr val="00B0F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0</c:formatCode>
                <c:ptCount val="14"/>
                <c:pt idx="0">
                  <c:v>4</c:v>
                </c:pt>
                <c:pt idx="1">
                  <c:v>5</c:v>
                </c:pt>
                <c:pt idx="2">
                  <c:v>3</c:v>
                </c:pt>
                <c:pt idx="3">
                  <c:v>1</c:v>
                </c:pt>
                <c:pt idx="4">
                  <c:v>4</c:v>
                </c:pt>
                <c:pt idx="5">
                  <c:v>0</c:v>
                </c:pt>
                <c:pt idx="6">
                  <c:v>0</c:v>
                </c:pt>
                <c:pt idx="7">
                  <c:v>3</c:v>
                </c:pt>
                <c:pt idx="8">
                  <c:v>4</c:v>
                </c:pt>
                <c:pt idx="9">
                  <c:v>5</c:v>
                </c:pt>
                <c:pt idx="10">
                  <c:v>4</c:v>
                </c:pt>
                <c:pt idx="11">
                  <c:v>6</c:v>
                </c:pt>
                <c:pt idx="12">
                  <c:v>7</c:v>
                </c:pt>
                <c:pt idx="13">
                  <c:v>2</c:v>
                </c:pt>
              </c:numCache>
            </c:numRef>
          </c:val>
          <c:extLst>
            <c:ext xmlns:c16="http://schemas.microsoft.com/office/drawing/2014/chart" uri="{C3380CC4-5D6E-409C-BE32-E72D297353CC}">
              <c16:uniqueId val="{00000002-B988-8F4C-A649-01258F210CE5}"/>
            </c:ext>
          </c:extLst>
        </c:ser>
        <c:dLbls>
          <c:showLegendKey val="0"/>
          <c:showVal val="0"/>
          <c:showCatName val="0"/>
          <c:showSerName val="0"/>
          <c:showPercent val="0"/>
          <c:showBubbleSize val="0"/>
        </c:dLbls>
        <c:gapWidth val="219"/>
        <c:axId val="1351869264"/>
        <c:axId val="1352386960"/>
      </c:barChart>
      <c:catAx>
        <c:axId val="135186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2386960"/>
        <c:crosses val="autoZero"/>
        <c:auto val="1"/>
        <c:lblAlgn val="ctr"/>
        <c:lblOffset val="100"/>
        <c:noMultiLvlLbl val="0"/>
      </c:catAx>
      <c:valAx>
        <c:axId val="13523869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HIGH</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Sheet1!$B$16</c:f>
              <c:numCache>
                <c:formatCode>0</c:formatCode>
                <c:ptCount val="1"/>
                <c:pt idx="0">
                  <c:v>52</c:v>
                </c:pt>
              </c:numCache>
            </c:numRef>
          </c:val>
          <c:extLst>
            <c:ext xmlns:c16="http://schemas.microsoft.com/office/drawing/2014/chart" uri="{C3380CC4-5D6E-409C-BE32-E72D297353CC}">
              <c16:uniqueId val="{00000000-7037-C24A-99EA-58485CA54310}"/>
            </c:ext>
          </c:extLst>
        </c:ser>
        <c:ser>
          <c:idx val="1"/>
          <c:order val="1"/>
          <c:tx>
            <c:strRef>
              <c:f>Sheet1!$C$1</c:f>
              <c:strCache>
                <c:ptCount val="1"/>
                <c:pt idx="0">
                  <c:v>MEDIUM</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Sheet1!$C$16</c:f>
              <c:numCache>
                <c:formatCode>0</c:formatCode>
                <c:ptCount val="1"/>
                <c:pt idx="0">
                  <c:v>44</c:v>
                </c:pt>
              </c:numCache>
            </c:numRef>
          </c:val>
          <c:extLst>
            <c:ext xmlns:c16="http://schemas.microsoft.com/office/drawing/2014/chart" uri="{C3380CC4-5D6E-409C-BE32-E72D297353CC}">
              <c16:uniqueId val="{00000001-7037-C24A-99EA-58485CA54310}"/>
            </c:ext>
          </c:extLst>
        </c:ser>
        <c:ser>
          <c:idx val="2"/>
          <c:order val="2"/>
          <c:tx>
            <c:strRef>
              <c:f>Sheet1!$D$1</c:f>
              <c:strCache>
                <c:ptCount val="1"/>
                <c:pt idx="0">
                  <c:v>LOW</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Sheet1!$D$16</c:f>
              <c:numCache>
                <c:formatCode>0</c:formatCode>
                <c:ptCount val="1"/>
                <c:pt idx="0">
                  <c:v>48</c:v>
                </c:pt>
              </c:numCache>
            </c:numRef>
          </c:val>
          <c:extLst>
            <c:ext xmlns:c16="http://schemas.microsoft.com/office/drawing/2014/chart" uri="{C3380CC4-5D6E-409C-BE32-E72D297353CC}">
              <c16:uniqueId val="{00000002-7037-C24A-99EA-58485CA54310}"/>
            </c:ext>
          </c:extLst>
        </c:ser>
        <c:dLbls>
          <c:showLegendKey val="0"/>
          <c:showVal val="0"/>
          <c:showCatName val="0"/>
          <c:showSerName val="0"/>
          <c:showPercent val="0"/>
          <c:showBubbleSize val="0"/>
        </c:dLbls>
        <c:gapWidth val="0"/>
        <c:overlap val="-50"/>
        <c:axId val="1351869264"/>
        <c:axId val="1352386960"/>
      </c:barChart>
      <c:catAx>
        <c:axId val="1351869264"/>
        <c:scaling>
          <c:orientation val="minMax"/>
        </c:scaling>
        <c:delete val="1"/>
        <c:axPos val="l"/>
        <c:numFmt formatCode="General" sourceLinked="1"/>
        <c:majorTickMark val="none"/>
        <c:minorTickMark val="none"/>
        <c:tickLblPos val="nextTo"/>
        <c:crossAx val="1352386960"/>
        <c:crosses val="autoZero"/>
        <c:auto val="1"/>
        <c:lblAlgn val="ctr"/>
        <c:lblOffset val="100"/>
        <c:noMultiLvlLbl val="0"/>
      </c:catAx>
      <c:valAx>
        <c:axId val="1352386960"/>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OPEN ISSUES</c:v>
                </c:pt>
              </c:strCache>
            </c:strRef>
          </c:tx>
          <c:spPr>
            <a:solidFill>
              <a:schemeClr val="accent4"/>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0</c:formatCode>
                <c:ptCount val="14"/>
                <c:pt idx="0">
                  <c:v>2</c:v>
                </c:pt>
                <c:pt idx="1">
                  <c:v>1</c:v>
                </c:pt>
                <c:pt idx="2">
                  <c:v>2</c:v>
                </c:pt>
                <c:pt idx="3">
                  <c:v>1</c:v>
                </c:pt>
                <c:pt idx="4">
                  <c:v>0</c:v>
                </c:pt>
                <c:pt idx="5">
                  <c:v>2</c:v>
                </c:pt>
                <c:pt idx="6">
                  <c:v>1</c:v>
                </c:pt>
                <c:pt idx="7">
                  <c:v>0</c:v>
                </c:pt>
                <c:pt idx="8">
                  <c:v>1</c:v>
                </c:pt>
                <c:pt idx="9">
                  <c:v>2</c:v>
                </c:pt>
                <c:pt idx="10">
                  <c:v>3</c:v>
                </c:pt>
                <c:pt idx="11">
                  <c:v>0</c:v>
                </c:pt>
                <c:pt idx="12">
                  <c:v>1</c:v>
                </c:pt>
                <c:pt idx="13">
                  <c:v>2</c:v>
                </c:pt>
              </c:numCache>
            </c:numRef>
          </c:val>
          <c:extLst>
            <c:ext xmlns:c16="http://schemas.microsoft.com/office/drawing/2014/chart" uri="{C3380CC4-5D6E-409C-BE32-E72D297353CC}">
              <c16:uniqueId val="{00000000-6807-274F-B39D-BEE7D96E6E79}"/>
            </c:ext>
          </c:extLst>
        </c:ser>
        <c:ser>
          <c:idx val="1"/>
          <c:order val="1"/>
          <c:tx>
            <c:strRef>
              <c:f>Sheet1!$C$1</c:f>
              <c:strCache>
                <c:ptCount val="1"/>
                <c:pt idx="0">
                  <c:v>OPEN REVISIONS</c:v>
                </c:pt>
              </c:strCache>
            </c:strRef>
          </c:tx>
          <c:spPr>
            <a:solidFill>
              <a:srgbClr val="92D05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0</c:formatCode>
                <c:ptCount val="14"/>
                <c:pt idx="0">
                  <c:v>0</c:v>
                </c:pt>
                <c:pt idx="1">
                  <c:v>2</c:v>
                </c:pt>
                <c:pt idx="2">
                  <c:v>1</c:v>
                </c:pt>
                <c:pt idx="3">
                  <c:v>0</c:v>
                </c:pt>
                <c:pt idx="4">
                  <c:v>3</c:v>
                </c:pt>
                <c:pt idx="5">
                  <c:v>0</c:v>
                </c:pt>
                <c:pt idx="6">
                  <c:v>2</c:v>
                </c:pt>
                <c:pt idx="7">
                  <c:v>1</c:v>
                </c:pt>
                <c:pt idx="8">
                  <c:v>3</c:v>
                </c:pt>
                <c:pt idx="9">
                  <c:v>0</c:v>
                </c:pt>
                <c:pt idx="10">
                  <c:v>2</c:v>
                </c:pt>
                <c:pt idx="11">
                  <c:v>1</c:v>
                </c:pt>
                <c:pt idx="12">
                  <c:v>0</c:v>
                </c:pt>
                <c:pt idx="13">
                  <c:v>1</c:v>
                </c:pt>
              </c:numCache>
            </c:numRef>
          </c:val>
          <c:extLst>
            <c:ext xmlns:c16="http://schemas.microsoft.com/office/drawing/2014/chart" uri="{C3380CC4-5D6E-409C-BE32-E72D297353CC}">
              <c16:uniqueId val="{00000001-6807-274F-B39D-BEE7D96E6E79}"/>
            </c:ext>
          </c:extLst>
        </c:ser>
        <c:ser>
          <c:idx val="2"/>
          <c:order val="2"/>
          <c:tx>
            <c:strRef>
              <c:f>Sheet1!$D$1</c:f>
              <c:strCache>
                <c:ptCount val="1"/>
                <c:pt idx="0">
                  <c:v>PENDING ACTIONS</c:v>
                </c:pt>
              </c:strCache>
            </c:strRef>
          </c:tx>
          <c:spPr>
            <a:solidFill>
              <a:srgbClr val="00B0F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0</c:formatCode>
                <c:ptCount val="14"/>
                <c:pt idx="0">
                  <c:v>4</c:v>
                </c:pt>
                <c:pt idx="1">
                  <c:v>3</c:v>
                </c:pt>
                <c:pt idx="2">
                  <c:v>2</c:v>
                </c:pt>
                <c:pt idx="3">
                  <c:v>0</c:v>
                </c:pt>
                <c:pt idx="4">
                  <c:v>1</c:v>
                </c:pt>
                <c:pt idx="5">
                  <c:v>2</c:v>
                </c:pt>
                <c:pt idx="6">
                  <c:v>3</c:v>
                </c:pt>
                <c:pt idx="7">
                  <c:v>4</c:v>
                </c:pt>
                <c:pt idx="8">
                  <c:v>2</c:v>
                </c:pt>
                <c:pt idx="9">
                  <c:v>0</c:v>
                </c:pt>
                <c:pt idx="10">
                  <c:v>0</c:v>
                </c:pt>
                <c:pt idx="11">
                  <c:v>1</c:v>
                </c:pt>
                <c:pt idx="12">
                  <c:v>2</c:v>
                </c:pt>
                <c:pt idx="13">
                  <c:v>3</c:v>
                </c:pt>
              </c:numCache>
            </c:numRef>
          </c:val>
          <c:extLst>
            <c:ext xmlns:c16="http://schemas.microsoft.com/office/drawing/2014/chart" uri="{C3380CC4-5D6E-409C-BE32-E72D297353CC}">
              <c16:uniqueId val="{00000002-6807-274F-B39D-BEE7D96E6E79}"/>
            </c:ext>
          </c:extLst>
        </c:ser>
        <c:dLbls>
          <c:showLegendKey val="0"/>
          <c:showVal val="0"/>
          <c:showCatName val="0"/>
          <c:showSerName val="0"/>
          <c:showPercent val="0"/>
          <c:showBubbleSize val="0"/>
        </c:dLbls>
        <c:gapWidth val="219"/>
        <c:axId val="1351869264"/>
        <c:axId val="1352386960"/>
      </c:barChart>
      <c:catAx>
        <c:axId val="135186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2386960"/>
        <c:crosses val="autoZero"/>
        <c:auto val="1"/>
        <c:lblAlgn val="ctr"/>
        <c:lblOffset val="100"/>
        <c:noMultiLvlLbl val="0"/>
      </c:catAx>
      <c:valAx>
        <c:axId val="1352386960"/>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OPEN ISSUES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Sheet1!$B$16</c:f>
              <c:numCache>
                <c:formatCode>0</c:formatCode>
                <c:ptCount val="1"/>
                <c:pt idx="0">
                  <c:v>18</c:v>
                </c:pt>
              </c:numCache>
            </c:numRef>
          </c:val>
          <c:extLst>
            <c:ext xmlns:c16="http://schemas.microsoft.com/office/drawing/2014/chart" uri="{C3380CC4-5D6E-409C-BE32-E72D297353CC}">
              <c16:uniqueId val="{00000000-4943-754E-87E3-1DCCFC531B50}"/>
            </c:ext>
          </c:extLst>
        </c:ser>
        <c:ser>
          <c:idx val="1"/>
          <c:order val="1"/>
          <c:tx>
            <c:strRef>
              <c:f>Sheet1!$C$1</c:f>
              <c:strCache>
                <c:ptCount val="1"/>
                <c:pt idx="0">
                  <c:v>OPEN REVISIONS</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Sheet1!$C$16</c:f>
              <c:numCache>
                <c:formatCode>0</c:formatCode>
                <c:ptCount val="1"/>
                <c:pt idx="0">
                  <c:v>16</c:v>
                </c:pt>
              </c:numCache>
            </c:numRef>
          </c:val>
          <c:extLst>
            <c:ext xmlns:c16="http://schemas.microsoft.com/office/drawing/2014/chart" uri="{C3380CC4-5D6E-409C-BE32-E72D297353CC}">
              <c16:uniqueId val="{00000001-4943-754E-87E3-1DCCFC531B50}"/>
            </c:ext>
          </c:extLst>
        </c:ser>
        <c:ser>
          <c:idx val="2"/>
          <c:order val="2"/>
          <c:tx>
            <c:strRef>
              <c:f>Sheet1!$D$1</c:f>
              <c:strCache>
                <c:ptCount val="1"/>
                <c:pt idx="0">
                  <c:v>PENDING ACTIONS</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Sheet1!$D$16</c:f>
              <c:numCache>
                <c:formatCode>0</c:formatCode>
                <c:ptCount val="1"/>
                <c:pt idx="0">
                  <c:v>27</c:v>
                </c:pt>
              </c:numCache>
            </c:numRef>
          </c:val>
          <c:extLst>
            <c:ext xmlns:c16="http://schemas.microsoft.com/office/drawing/2014/chart" uri="{C3380CC4-5D6E-409C-BE32-E72D297353CC}">
              <c16:uniqueId val="{00000002-4943-754E-87E3-1DCCFC531B50}"/>
            </c:ext>
          </c:extLst>
        </c:ser>
        <c:dLbls>
          <c:showLegendKey val="0"/>
          <c:showVal val="0"/>
          <c:showCatName val="0"/>
          <c:showSerName val="0"/>
          <c:showPercent val="0"/>
          <c:showBubbleSize val="0"/>
        </c:dLbls>
        <c:gapWidth val="0"/>
        <c:overlap val="-50"/>
        <c:axId val="1351869264"/>
        <c:axId val="1352386960"/>
      </c:barChart>
      <c:catAx>
        <c:axId val="1351869264"/>
        <c:scaling>
          <c:orientation val="minMax"/>
        </c:scaling>
        <c:delete val="1"/>
        <c:axPos val="l"/>
        <c:numFmt formatCode="General" sourceLinked="1"/>
        <c:majorTickMark val="none"/>
        <c:minorTickMark val="none"/>
        <c:tickLblPos val="nextTo"/>
        <c:crossAx val="1352386960"/>
        <c:crosses val="autoZero"/>
        <c:auto val="1"/>
        <c:lblAlgn val="ctr"/>
        <c:lblOffset val="100"/>
        <c:noMultiLvlLbl val="0"/>
      </c:catAx>
      <c:valAx>
        <c:axId val="1352386960"/>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4/19/22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331472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918175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4188251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541261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02881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4/19/22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4/19/22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4/19/22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362&amp;utm_source=integrated+content&amp;utm_campaign=/content/multiple-project-dashboards-templates&amp;utm_medium=Multiple+Project+Timeline+powerpoint+11362&amp;lpa=Multiple+Project+Timeline+powerpoint+11362&amp;lx=PFpZZjisDNTS-Ddigi3MyABAgeTPLDIL8TQRu558b7w"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chart" Target="../charts/char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MULTIPLE PROJECT TIMELINE</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299865" y="307317"/>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926287"/>
            <a:ext cx="11221474" cy="923330"/>
          </a:xfrm>
          <a:prstGeom prst="rect">
            <a:avLst/>
          </a:prstGeom>
          <a:noFill/>
        </p:spPr>
        <p:txBody>
          <a:bodyPr wrap="square" rtlCol="0">
            <a:spAutoFit/>
          </a:bodyPr>
          <a:lstStyle/>
          <a:p>
            <a:r>
              <a:rPr lang="en-US" sz="5400" dirty="0">
                <a:latin typeface="Century Gothic" panose="020B0502020202020204" pitchFamily="34" charset="0"/>
              </a:rPr>
              <a:t>MULTIPLE PROJECT TIMELINE</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347150"/>
            <a:ext cx="8138087" cy="224676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COMPANY NAME</a:t>
            </a:r>
          </a:p>
          <a:p>
            <a:r>
              <a:rPr lang="en-US" sz="20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00/00/0000</a:t>
            </a:r>
          </a:p>
          <a:p>
            <a:r>
              <a:rPr lang="en-US" sz="14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Address</a:t>
            </a:r>
          </a:p>
          <a:p>
            <a:r>
              <a:rPr lang="en-US" sz="1400" dirty="0">
                <a:solidFill>
                  <a:schemeClr val="tx2"/>
                </a:solidFill>
                <a:latin typeface="Century Gothic" panose="020B0502020202020204" pitchFamily="34" charset="0"/>
              </a:rPr>
              <a:t>Contact Phone</a:t>
            </a:r>
          </a:p>
          <a:p>
            <a:r>
              <a:rPr lang="en-US" sz="1400" dirty="0">
                <a:solidFill>
                  <a:schemeClr val="tx2"/>
                </a:solidFill>
                <a:latin typeface="Century Gothic" panose="020B0502020202020204" pitchFamily="34" charset="0"/>
              </a:rPr>
              <a:t>Web Address</a:t>
            </a:r>
          </a:p>
          <a:p>
            <a:r>
              <a:rPr lang="en-US" sz="1400" dirty="0">
                <a:solidFill>
                  <a:schemeClr val="tx2"/>
                </a:solidFill>
                <a:latin typeface="Century Gothic" panose="020B0502020202020204" pitchFamily="34" charset="0"/>
              </a:rPr>
              <a:t>Email Address</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graphicFrame>
        <p:nvGraphicFramePr>
          <p:cNvPr id="2" name="Table 1">
            <a:extLst>
              <a:ext uri="{FF2B5EF4-FFF2-40B4-BE49-F238E27FC236}">
                <a16:creationId xmlns:a16="http://schemas.microsoft.com/office/drawing/2014/main" id="{192FE157-1C86-3441-A861-8D9B293C6111}"/>
              </a:ext>
            </a:extLst>
          </p:cNvPr>
          <p:cNvGraphicFramePr>
            <a:graphicFrameLocks noGrp="1"/>
          </p:cNvGraphicFramePr>
          <p:nvPr>
            <p:extLst>
              <p:ext uri="{D42A27DB-BD31-4B8C-83A1-F6EECF244321}">
                <p14:modId xmlns:p14="http://schemas.microsoft.com/office/powerpoint/2010/main" val="2635750005"/>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PREPARED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APPROVED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fontAlgn="b"/>
                      <a:r>
                        <a:rPr lang="en-US" sz="1400" b="1" u="none" strike="noStrike" dirty="0">
                          <a:solidFill>
                            <a:schemeClr val="bg1"/>
                          </a:solidFill>
                          <a:effectLst/>
                          <a:latin typeface="Century Gothic" panose="020B0502020202020204" pitchFamily="34" charset="0"/>
                        </a:rPr>
                        <a:t>TABLE</a:t>
                      </a:r>
                    </a:p>
                    <a:p>
                      <a:pPr algn="l" fontAlgn="b"/>
                      <a:r>
                        <a:rPr lang="en-US" sz="1400" b="1" i="0" u="none" strike="noStrike" dirty="0">
                          <a:solidFill>
                            <a:schemeClr val="bg1"/>
                          </a:solidFill>
                          <a:effectLst/>
                          <a:latin typeface="Century Gothic" panose="020B0502020202020204" pitchFamily="34" charset="0"/>
                        </a:rPr>
                        <a:t>OF</a:t>
                      </a:r>
                    </a:p>
                    <a:p>
                      <a:pPr algn="l" fontAlgn="b"/>
                      <a:r>
                        <a:rPr lang="en-US" sz="1400" b="1" i="0" u="none" strike="noStrike" dirty="0">
                          <a:solidFill>
                            <a:schemeClr val="bg1"/>
                          </a:solidFill>
                          <a:effectLst/>
                          <a:latin typeface="Century Gothic" panose="020B0502020202020204" pitchFamily="34" charset="0"/>
                        </a:rPr>
                        <a:t>CONTENTS</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MULTIPLE PROJECT TIMELINE | TABLE OF CONTENTS</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905987"/>
            <a:ext cx="8363952" cy="3727111"/>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2000" dirty="0">
                <a:latin typeface="Century Gothic" panose="020B0502020202020204" pitchFamily="34" charset="0"/>
              </a:rPr>
              <a:t>Delivery Timeline</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Days per Project </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Resource Allocation</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Project Financials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Risk Analysis &amp; Risk Total</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Open &amp; Pending Actions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Project Report</a:t>
            </a:r>
          </a:p>
          <a:p>
            <a:pPr marL="342900" indent="-342900">
              <a:lnSpc>
                <a:spcPct val="150000"/>
              </a:lnSpc>
              <a:buFont typeface="Arial" panose="020B0604020202020204" pitchFamily="34" charset="0"/>
              <a:buChar char="•"/>
            </a:pPr>
            <a:endParaRPr lang="en-US" sz="2000" dirty="0">
              <a:latin typeface="Century Gothic" panose="020B0502020202020204" pitchFamily="34" charset="0"/>
            </a:endParaRP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DELIVERY TIMELINE</a:t>
            </a:r>
          </a:p>
        </p:txBody>
      </p:sp>
      <p:graphicFrame>
        <p:nvGraphicFramePr>
          <p:cNvPr id="2" name="Chart 1">
            <a:extLst>
              <a:ext uri="{FF2B5EF4-FFF2-40B4-BE49-F238E27FC236}">
                <a16:creationId xmlns:a16="http://schemas.microsoft.com/office/drawing/2014/main" id="{166F07E2-2AE6-F44A-85D5-3E05BE8E95E2}"/>
              </a:ext>
            </a:extLst>
          </p:cNvPr>
          <p:cNvGraphicFramePr/>
          <p:nvPr>
            <p:extLst>
              <p:ext uri="{D42A27DB-BD31-4B8C-83A1-F6EECF244321}">
                <p14:modId xmlns:p14="http://schemas.microsoft.com/office/powerpoint/2010/main" val="3514633029"/>
              </p:ext>
            </p:extLst>
          </p:nvPr>
        </p:nvGraphicFramePr>
        <p:xfrm>
          <a:off x="320842" y="368969"/>
          <a:ext cx="11325726" cy="571098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DAYS PER PROJECT</a:t>
            </a:r>
          </a:p>
        </p:txBody>
      </p:sp>
      <p:graphicFrame>
        <p:nvGraphicFramePr>
          <p:cNvPr id="2" name="Chart 1">
            <a:extLst>
              <a:ext uri="{FF2B5EF4-FFF2-40B4-BE49-F238E27FC236}">
                <a16:creationId xmlns:a16="http://schemas.microsoft.com/office/drawing/2014/main" id="{B0C6BBAC-887C-CB4C-8B5D-B2106F18D00A}"/>
              </a:ext>
            </a:extLst>
          </p:cNvPr>
          <p:cNvGraphicFramePr/>
          <p:nvPr>
            <p:extLst>
              <p:ext uri="{D42A27DB-BD31-4B8C-83A1-F6EECF244321}">
                <p14:modId xmlns:p14="http://schemas.microsoft.com/office/powerpoint/2010/main" val="3713321693"/>
              </p:ext>
            </p:extLst>
          </p:nvPr>
        </p:nvGraphicFramePr>
        <p:xfrm>
          <a:off x="417095" y="208548"/>
          <a:ext cx="11309683" cy="59297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24029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RESOURCE ALLOCATION</a:t>
            </a:r>
          </a:p>
        </p:txBody>
      </p:sp>
      <p:graphicFrame>
        <p:nvGraphicFramePr>
          <p:cNvPr id="3" name="Chart 2">
            <a:extLst>
              <a:ext uri="{FF2B5EF4-FFF2-40B4-BE49-F238E27FC236}">
                <a16:creationId xmlns:a16="http://schemas.microsoft.com/office/drawing/2014/main" id="{7EF28078-BC53-1A47-AA53-3974765DCFE2}"/>
              </a:ext>
            </a:extLst>
          </p:cNvPr>
          <p:cNvGraphicFramePr/>
          <p:nvPr>
            <p:extLst>
              <p:ext uri="{D42A27DB-BD31-4B8C-83A1-F6EECF244321}">
                <p14:modId xmlns:p14="http://schemas.microsoft.com/office/powerpoint/2010/main" val="2917576824"/>
              </p:ext>
            </p:extLst>
          </p:nvPr>
        </p:nvGraphicFramePr>
        <p:xfrm>
          <a:off x="657726" y="208548"/>
          <a:ext cx="10956758" cy="59297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43605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FINANCIALS</a:t>
            </a:r>
          </a:p>
        </p:txBody>
      </p:sp>
      <p:graphicFrame>
        <p:nvGraphicFramePr>
          <p:cNvPr id="2" name="Chart 1">
            <a:extLst>
              <a:ext uri="{FF2B5EF4-FFF2-40B4-BE49-F238E27FC236}">
                <a16:creationId xmlns:a16="http://schemas.microsoft.com/office/drawing/2014/main" id="{15F335FF-EF70-B441-AA1A-82E2F2698B8D}"/>
              </a:ext>
            </a:extLst>
          </p:cNvPr>
          <p:cNvGraphicFramePr/>
          <p:nvPr>
            <p:extLst>
              <p:ext uri="{D42A27DB-BD31-4B8C-83A1-F6EECF244321}">
                <p14:modId xmlns:p14="http://schemas.microsoft.com/office/powerpoint/2010/main" val="2922649090"/>
              </p:ext>
            </p:extLst>
          </p:nvPr>
        </p:nvGraphicFramePr>
        <p:xfrm>
          <a:off x="304801" y="288758"/>
          <a:ext cx="11454062" cy="58495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390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RISK ANALYSIS &amp; RISK TOTAL</a:t>
            </a:r>
          </a:p>
        </p:txBody>
      </p:sp>
      <p:graphicFrame>
        <p:nvGraphicFramePr>
          <p:cNvPr id="2" name="Chart 1">
            <a:extLst>
              <a:ext uri="{FF2B5EF4-FFF2-40B4-BE49-F238E27FC236}">
                <a16:creationId xmlns:a16="http://schemas.microsoft.com/office/drawing/2014/main" id="{E1EA4EDD-BEEA-6743-9EB8-8F586D7D0F8A}"/>
              </a:ext>
            </a:extLst>
          </p:cNvPr>
          <p:cNvGraphicFramePr/>
          <p:nvPr>
            <p:extLst>
              <p:ext uri="{D42A27DB-BD31-4B8C-83A1-F6EECF244321}">
                <p14:modId xmlns:p14="http://schemas.microsoft.com/office/powerpoint/2010/main" val="570035334"/>
              </p:ext>
            </p:extLst>
          </p:nvPr>
        </p:nvGraphicFramePr>
        <p:xfrm>
          <a:off x="304799" y="336884"/>
          <a:ext cx="11502189" cy="26629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3CA01BC8-751F-E144-B2A8-AA6AF7AC30D7}"/>
              </a:ext>
            </a:extLst>
          </p:cNvPr>
          <p:cNvGraphicFramePr/>
          <p:nvPr>
            <p:extLst>
              <p:ext uri="{D42A27DB-BD31-4B8C-83A1-F6EECF244321}">
                <p14:modId xmlns:p14="http://schemas.microsoft.com/office/powerpoint/2010/main" val="1333548766"/>
              </p:ext>
            </p:extLst>
          </p:nvPr>
        </p:nvGraphicFramePr>
        <p:xfrm>
          <a:off x="304798" y="3429000"/>
          <a:ext cx="11502189" cy="2662991"/>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708D6937-B4CB-734D-A59F-CC81741556E4}"/>
              </a:ext>
            </a:extLst>
          </p:cNvPr>
          <p:cNvSpPr txBox="1"/>
          <p:nvPr/>
        </p:nvSpPr>
        <p:spPr>
          <a:xfrm>
            <a:off x="304799" y="3048001"/>
            <a:ext cx="1497526" cy="400110"/>
          </a:xfrm>
          <a:prstGeom prst="rect">
            <a:avLst/>
          </a:prstGeom>
          <a:noFill/>
        </p:spPr>
        <p:txBody>
          <a:bodyPr wrap="none" rtlCol="0">
            <a:spAutoFit/>
          </a:bodyPr>
          <a:lstStyle/>
          <a:p>
            <a:r>
              <a:rPr lang="en-US" sz="2000" dirty="0">
                <a:latin typeface="Century Gothic" panose="020B0502020202020204" pitchFamily="34" charset="0"/>
              </a:rPr>
              <a:t>RISK TOTAL</a:t>
            </a:r>
          </a:p>
        </p:txBody>
      </p:sp>
    </p:spTree>
    <p:extLst>
      <p:ext uri="{BB962C8B-B14F-4D97-AF65-F5344CB8AC3E}">
        <p14:creationId xmlns:p14="http://schemas.microsoft.com/office/powerpoint/2010/main" val="2678152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OPEN &amp; PENDING ACTIONS</a:t>
            </a:r>
          </a:p>
        </p:txBody>
      </p:sp>
      <p:graphicFrame>
        <p:nvGraphicFramePr>
          <p:cNvPr id="5" name="Chart 4">
            <a:extLst>
              <a:ext uri="{FF2B5EF4-FFF2-40B4-BE49-F238E27FC236}">
                <a16:creationId xmlns:a16="http://schemas.microsoft.com/office/drawing/2014/main" id="{E132E569-F8CA-E54F-BCAC-077A58435970}"/>
              </a:ext>
            </a:extLst>
          </p:cNvPr>
          <p:cNvGraphicFramePr/>
          <p:nvPr>
            <p:extLst>
              <p:ext uri="{D42A27DB-BD31-4B8C-83A1-F6EECF244321}">
                <p14:modId xmlns:p14="http://schemas.microsoft.com/office/powerpoint/2010/main" val="1438974693"/>
              </p:ext>
            </p:extLst>
          </p:nvPr>
        </p:nvGraphicFramePr>
        <p:xfrm>
          <a:off x="304799" y="336884"/>
          <a:ext cx="11502189" cy="26629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E87E6ADF-DFBB-9248-90F2-44A25809308E}"/>
              </a:ext>
            </a:extLst>
          </p:cNvPr>
          <p:cNvGraphicFramePr/>
          <p:nvPr>
            <p:extLst>
              <p:ext uri="{D42A27DB-BD31-4B8C-83A1-F6EECF244321}">
                <p14:modId xmlns:p14="http://schemas.microsoft.com/office/powerpoint/2010/main" val="698687814"/>
              </p:ext>
            </p:extLst>
          </p:nvPr>
        </p:nvGraphicFramePr>
        <p:xfrm>
          <a:off x="304798" y="3429000"/>
          <a:ext cx="11502189" cy="2662991"/>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a:extLst>
              <a:ext uri="{FF2B5EF4-FFF2-40B4-BE49-F238E27FC236}">
                <a16:creationId xmlns:a16="http://schemas.microsoft.com/office/drawing/2014/main" id="{32D1C10B-D0CA-D94B-943E-0E22FA55896E}"/>
              </a:ext>
            </a:extLst>
          </p:cNvPr>
          <p:cNvSpPr txBox="1"/>
          <p:nvPr/>
        </p:nvSpPr>
        <p:spPr>
          <a:xfrm>
            <a:off x="304799" y="3048001"/>
            <a:ext cx="1980029" cy="400110"/>
          </a:xfrm>
          <a:prstGeom prst="rect">
            <a:avLst/>
          </a:prstGeom>
          <a:noFill/>
        </p:spPr>
        <p:txBody>
          <a:bodyPr wrap="none" rtlCol="0">
            <a:spAutoFit/>
          </a:bodyPr>
          <a:lstStyle/>
          <a:p>
            <a:r>
              <a:rPr lang="en-US" sz="2000" dirty="0">
                <a:latin typeface="Century Gothic" panose="020B0502020202020204" pitchFamily="34" charset="0"/>
              </a:rPr>
              <a:t>ACTION TOTAL</a:t>
            </a:r>
          </a:p>
        </p:txBody>
      </p:sp>
    </p:spTree>
    <p:extLst>
      <p:ext uri="{BB962C8B-B14F-4D97-AF65-F5344CB8AC3E}">
        <p14:creationId xmlns:p14="http://schemas.microsoft.com/office/powerpoint/2010/main" val="439307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2628110326"/>
              </p:ext>
            </p:extLst>
          </p:nvPr>
        </p:nvGraphicFramePr>
        <p:xfrm>
          <a:off x="473710" y="497305"/>
          <a:ext cx="11230609" cy="534342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884937">
                  <a:extLst>
                    <a:ext uri="{9D8B030D-6E8A-4147-A177-3AD203B41FA5}">
                      <a16:colId xmlns:a16="http://schemas.microsoft.com/office/drawing/2014/main" val="155532388"/>
                    </a:ext>
                  </a:extLst>
                </a:gridCol>
                <a:gridCol w="981973">
                  <a:extLst>
                    <a:ext uri="{9D8B030D-6E8A-4147-A177-3AD203B41FA5}">
                      <a16:colId xmlns:a16="http://schemas.microsoft.com/office/drawing/2014/main" val="4205413144"/>
                    </a:ext>
                  </a:extLst>
                </a:gridCol>
                <a:gridCol w="1083556">
                  <a:extLst>
                    <a:ext uri="{9D8B030D-6E8A-4147-A177-3AD203B41FA5}">
                      <a16:colId xmlns:a16="http://schemas.microsoft.com/office/drawing/2014/main" val="970060697"/>
                    </a:ext>
                  </a:extLst>
                </a:gridCol>
                <a:gridCol w="1083556">
                  <a:extLst>
                    <a:ext uri="{9D8B030D-6E8A-4147-A177-3AD203B41FA5}">
                      <a16:colId xmlns:a16="http://schemas.microsoft.com/office/drawing/2014/main" val="1721292086"/>
                    </a:ext>
                  </a:extLst>
                </a:gridCol>
                <a:gridCol w="1083556">
                  <a:extLst>
                    <a:ext uri="{9D8B030D-6E8A-4147-A177-3AD203B41FA5}">
                      <a16:colId xmlns:a16="http://schemas.microsoft.com/office/drawing/2014/main" val="3311123816"/>
                    </a:ext>
                  </a:extLst>
                </a:gridCol>
                <a:gridCol w="1083556">
                  <a:extLst>
                    <a:ext uri="{9D8B030D-6E8A-4147-A177-3AD203B41FA5}">
                      <a16:colId xmlns:a16="http://schemas.microsoft.com/office/drawing/2014/main" val="80167640"/>
                    </a:ext>
                  </a:extLst>
                </a:gridCol>
                <a:gridCol w="4029475">
                  <a:extLst>
                    <a:ext uri="{9D8B030D-6E8A-4147-A177-3AD203B41FA5}">
                      <a16:colId xmlns:a16="http://schemas.microsoft.com/office/drawing/2014/main" val="2195344063"/>
                    </a:ext>
                  </a:extLst>
                </a:gridCol>
              </a:tblGrid>
              <a:tr h="356228">
                <a:tc>
                  <a:txBody>
                    <a:bodyPr/>
                    <a:lstStyle/>
                    <a:p>
                      <a:pPr algn="l" fontAlgn="ctr"/>
                      <a:r>
                        <a:rPr lang="en-US" sz="1100" u="none" strike="noStrike" dirty="0">
                          <a:effectLst/>
                          <a:latin typeface="Century Gothic" panose="020B0502020202020204" pitchFamily="34" charset="0"/>
                        </a:rPr>
                        <a:t>PROJECT NAME</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SCHEDULE</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BUDGET</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RESOURCES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RISKS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ISSUES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COMMENTS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2846645468"/>
                  </a:ext>
                </a:extLst>
              </a:tr>
              <a:tr h="356228">
                <a:tc>
                  <a:txBody>
                    <a:bodyPr/>
                    <a:lstStyle/>
                    <a:p>
                      <a:pPr algn="l" fontAlgn="ctr"/>
                      <a:r>
                        <a:rPr lang="en-US" sz="1100" u="none" strike="noStrike" dirty="0">
                          <a:effectLst/>
                          <a:latin typeface="Century Gothic" panose="020B0502020202020204" pitchFamily="34" charset="0"/>
                        </a:rPr>
                        <a:t>Project A</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939416"/>
                  </a:ext>
                </a:extLst>
              </a:tr>
              <a:tr h="356228">
                <a:tc>
                  <a:txBody>
                    <a:bodyPr/>
                    <a:lstStyle/>
                    <a:p>
                      <a:pPr algn="l" fontAlgn="ctr"/>
                      <a:r>
                        <a:rPr lang="en-US" sz="1100" u="none" strike="noStrike" dirty="0">
                          <a:effectLst/>
                          <a:latin typeface="Century Gothic" panose="020B0502020202020204" pitchFamily="34" charset="0"/>
                        </a:rPr>
                        <a:t>Project B</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3995216"/>
                  </a:ext>
                </a:extLst>
              </a:tr>
              <a:tr h="356228">
                <a:tc>
                  <a:txBody>
                    <a:bodyPr/>
                    <a:lstStyle/>
                    <a:p>
                      <a:pPr algn="l" fontAlgn="ctr"/>
                      <a:r>
                        <a:rPr lang="en-US" sz="1100" u="none" strike="noStrike" dirty="0">
                          <a:effectLst/>
                          <a:latin typeface="Century Gothic" panose="020B0502020202020204" pitchFamily="34" charset="0"/>
                        </a:rPr>
                        <a:t>Project C</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197412"/>
                  </a:ext>
                </a:extLst>
              </a:tr>
              <a:tr h="356228">
                <a:tc>
                  <a:txBody>
                    <a:bodyPr/>
                    <a:lstStyle/>
                    <a:p>
                      <a:pPr algn="l" fontAlgn="ctr"/>
                      <a:r>
                        <a:rPr lang="en-US" sz="1100" u="none" strike="noStrike" dirty="0">
                          <a:effectLst/>
                          <a:latin typeface="Century Gothic" panose="020B0502020202020204" pitchFamily="34" charset="0"/>
                        </a:rPr>
                        <a:t>Project D</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7193600"/>
                  </a:ext>
                </a:extLst>
              </a:tr>
              <a:tr h="356228">
                <a:tc>
                  <a:txBody>
                    <a:bodyPr/>
                    <a:lstStyle/>
                    <a:p>
                      <a:pPr algn="l" fontAlgn="ctr"/>
                      <a:r>
                        <a:rPr lang="en-US" sz="1100" u="none" strike="noStrike" dirty="0">
                          <a:effectLst/>
                          <a:latin typeface="Century Gothic" panose="020B0502020202020204" pitchFamily="34" charset="0"/>
                        </a:rPr>
                        <a:t>Project E</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65444574"/>
                  </a:ext>
                </a:extLst>
              </a:tr>
              <a:tr h="356228">
                <a:tc>
                  <a:txBody>
                    <a:bodyPr/>
                    <a:lstStyle/>
                    <a:p>
                      <a:pPr algn="l" fontAlgn="ctr"/>
                      <a:r>
                        <a:rPr lang="en-US" sz="1100" u="none" strike="noStrike">
                          <a:effectLst/>
                          <a:latin typeface="Century Gothic" panose="020B0502020202020204" pitchFamily="34" charset="0"/>
                        </a:rPr>
                        <a:t>Project F</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8373141"/>
                  </a:ext>
                </a:extLst>
              </a:tr>
              <a:tr h="356228">
                <a:tc>
                  <a:txBody>
                    <a:bodyPr/>
                    <a:lstStyle/>
                    <a:p>
                      <a:pPr algn="l" fontAlgn="ctr"/>
                      <a:r>
                        <a:rPr lang="en-US" sz="1100" u="none" strike="noStrike" dirty="0">
                          <a:effectLst/>
                          <a:latin typeface="Century Gothic" panose="020B0502020202020204" pitchFamily="34" charset="0"/>
                        </a:rPr>
                        <a:t>Project G</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43111382"/>
                  </a:ext>
                </a:extLst>
              </a:tr>
              <a:tr h="356228">
                <a:tc>
                  <a:txBody>
                    <a:bodyPr/>
                    <a:lstStyle/>
                    <a:p>
                      <a:pPr algn="l" fontAlgn="ctr"/>
                      <a:r>
                        <a:rPr lang="en-US" sz="1100" u="none" strike="noStrike" dirty="0">
                          <a:effectLst/>
                          <a:latin typeface="Century Gothic" panose="020B0502020202020204" pitchFamily="34" charset="0"/>
                        </a:rPr>
                        <a:t>Project H</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87728724"/>
                  </a:ext>
                </a:extLst>
              </a:tr>
              <a:tr h="356228">
                <a:tc>
                  <a:txBody>
                    <a:bodyPr/>
                    <a:lstStyle/>
                    <a:p>
                      <a:pPr algn="l" fontAlgn="ctr"/>
                      <a:r>
                        <a:rPr lang="en-US" sz="1100" u="none" strike="noStrike" dirty="0">
                          <a:effectLst/>
                          <a:latin typeface="Century Gothic" panose="020B0502020202020204" pitchFamily="34" charset="0"/>
                        </a:rPr>
                        <a:t>Project J</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70123409"/>
                  </a:ext>
                </a:extLst>
              </a:tr>
              <a:tr h="356228">
                <a:tc>
                  <a:txBody>
                    <a:bodyPr/>
                    <a:lstStyle/>
                    <a:p>
                      <a:pPr algn="l" fontAlgn="ctr"/>
                      <a:r>
                        <a:rPr lang="en-US" sz="1100" u="none" strike="noStrike" dirty="0">
                          <a:effectLst/>
                          <a:latin typeface="Century Gothic" panose="020B0502020202020204" pitchFamily="34" charset="0"/>
                        </a:rPr>
                        <a:t>Project K</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5120555"/>
                  </a:ext>
                </a:extLst>
              </a:tr>
              <a:tr h="356228">
                <a:tc>
                  <a:txBody>
                    <a:bodyPr/>
                    <a:lstStyle/>
                    <a:p>
                      <a:pPr algn="l" fontAlgn="ctr"/>
                      <a:r>
                        <a:rPr lang="en-US" sz="1100" u="none" strike="noStrike" dirty="0">
                          <a:effectLst/>
                          <a:latin typeface="Century Gothic" panose="020B0502020202020204" pitchFamily="34" charset="0"/>
                        </a:rPr>
                        <a:t>Project L</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40440070"/>
                  </a:ext>
                </a:extLst>
              </a:tr>
              <a:tr h="356228">
                <a:tc>
                  <a:txBody>
                    <a:bodyPr/>
                    <a:lstStyle/>
                    <a:p>
                      <a:pPr algn="l" fontAlgn="ctr"/>
                      <a:r>
                        <a:rPr lang="en-US" sz="1100" u="none" strike="noStrike" dirty="0">
                          <a:effectLst/>
                          <a:latin typeface="Century Gothic" panose="020B0502020202020204" pitchFamily="34" charset="0"/>
                        </a:rPr>
                        <a:t>Project M</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52784783"/>
                  </a:ext>
                </a:extLst>
              </a:tr>
              <a:tr h="356228">
                <a:tc>
                  <a:txBody>
                    <a:bodyPr/>
                    <a:lstStyle/>
                    <a:p>
                      <a:pPr algn="l" fontAlgn="ctr"/>
                      <a:r>
                        <a:rPr lang="en-US" sz="1100" u="none" strike="noStrike" dirty="0">
                          <a:effectLst/>
                          <a:latin typeface="Century Gothic" panose="020B0502020202020204" pitchFamily="34" charset="0"/>
                        </a:rPr>
                        <a:t>Project N</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50760268"/>
                  </a:ext>
                </a:extLst>
              </a:tr>
              <a:tr h="356228">
                <a:tc>
                  <a:txBody>
                    <a:bodyPr/>
                    <a:lstStyle/>
                    <a:p>
                      <a:pPr algn="l" fontAlgn="ctr"/>
                      <a:r>
                        <a:rPr lang="en-US" sz="1100" u="none" strike="noStrike" dirty="0">
                          <a:effectLst/>
                          <a:latin typeface="Century Gothic" panose="020B0502020202020204" pitchFamily="34" charset="0"/>
                        </a:rPr>
                        <a:t>Project P</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9534357"/>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Tree>
    <p:extLst>
      <p:ext uri="{BB962C8B-B14F-4D97-AF65-F5344CB8AC3E}">
        <p14:creationId xmlns:p14="http://schemas.microsoft.com/office/powerpoint/2010/main" val="82252439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owerpoint-Project-Portfolio-Template_PowerPoint" id="{142E078B-A042-074B-8163-B9BCA83ECAF9}" vid="{40391161-FBBD-074C-B241-DC9FCCEA85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IC-Powerpoint-Project-Portfolio-Template_PowerPoint</Template>
  <TotalTime>1</TotalTime>
  <Words>318</Words>
  <Application>Microsoft Macintosh PowerPoint</Application>
  <PresentationFormat>Widescreen</PresentationFormat>
  <Paragraphs>164</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 Unicode MS</vt: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3</cp:revision>
  <dcterms:created xsi:type="dcterms:W3CDTF">2021-07-14T20:04:13Z</dcterms:created>
  <dcterms:modified xsi:type="dcterms:W3CDTF">2022-04-19T21:16:17Z</dcterms:modified>
</cp:coreProperties>
</file>