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66" r:id="rId5"/>
    <p:sldId id="367" r:id="rId6"/>
    <p:sldId id="370" r:id="rId7"/>
    <p:sldId id="369"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A58C"/>
    <a:srgbClr val="CBD6B5"/>
    <a:srgbClr val="EBD9B6"/>
    <a:srgbClr val="654105"/>
    <a:srgbClr val="7C5008"/>
    <a:srgbClr val="0098C6"/>
    <a:srgbClr val="02B9F0"/>
    <a:srgbClr val="D5A601"/>
    <a:srgbClr val="EDBA02"/>
    <a:srgbClr val="CBD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5/31/22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54504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089001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777881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17884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30&amp;utm_source=integrated+content&amp;utm_campaign=/content/change-management-communication-plan-templates&amp;utm_medium=PowerPoint+Change+Communication+Plan+powerpoint+11430&amp;lpa=PowerPoint+Change+Communication+Plan+powerpoint+11430&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CHANGE COMMUNICATION PLAN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304207"/>
            <a:ext cx="10254708" cy="830997"/>
          </a:xfrm>
          <a:prstGeom prst="rect">
            <a:avLst/>
          </a:prstGeom>
          <a:noFill/>
        </p:spPr>
        <p:txBody>
          <a:bodyPr wrap="square" rtlCol="0">
            <a:spAutoFit/>
          </a:bodyPr>
          <a:lstStyle/>
          <a:p>
            <a:r>
              <a:rPr lang="en-US" sz="4800" dirty="0">
                <a:solidFill>
                  <a:schemeClr val="tx1">
                    <a:lumMod val="50000"/>
                    <a:lumOff val="50000"/>
                  </a:schemeClr>
                </a:solidFill>
                <a:latin typeface="Century Gothic" panose="020B0502020202020204" pitchFamily="34" charset="0"/>
              </a:rPr>
              <a:t>CHANGE COMMUNICATION PLAN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479025"/>
            <a:ext cx="6012908" cy="769441"/>
          </a:xfrm>
          <a:prstGeom prst="rect">
            <a:avLst/>
          </a:prstGeom>
          <a:noFill/>
        </p:spPr>
        <p:txBody>
          <a:bodyPr wrap="square" rtlCol="0">
            <a:spAutoFit/>
          </a:bodyPr>
          <a:lstStyle/>
          <a:p>
            <a:r>
              <a:rPr lang="en-US" sz="4400" dirty="0">
                <a:solidFill>
                  <a:schemeClr val="tx1">
                    <a:lumMod val="75000"/>
                    <a:lumOff val="25000"/>
                  </a:schemeClr>
                </a:solidFill>
                <a:latin typeface="Century Gothic" panose="020B0502020202020204" pitchFamily="34" charset="0"/>
              </a:rPr>
              <a:t>[ PROJECT NAME ]</a:t>
            </a:r>
            <a:endParaRPr lang="en-US" dirty="0">
              <a:solidFill>
                <a:schemeClr val="bg1">
                  <a:lumMod val="50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5094285"/>
            <a:ext cx="8138087" cy="1446550"/>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PROJECT MANAGER NAME</a:t>
            </a:r>
          </a:p>
          <a:p>
            <a:r>
              <a:rPr lang="en-US" sz="1400" dirty="0">
                <a:solidFill>
                  <a:schemeClr val="tx1">
                    <a:lumMod val="50000"/>
                    <a:lumOff val="50000"/>
                  </a:schemeClr>
                </a:solidFill>
                <a:latin typeface="Century Gothic" panose="020B0502020202020204" pitchFamily="34" charset="0"/>
              </a:rPr>
              <a:t>PROJECT MANAGER</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pic>
        <p:nvPicPr>
          <p:cNvPr id="8" name="Picture 7" descr="A picture containing decorated&#10;&#10;Description automatically generated">
            <a:extLst>
              <a:ext uri="{FF2B5EF4-FFF2-40B4-BE49-F238E27FC236}">
                <a16:creationId xmlns:a16="http://schemas.microsoft.com/office/drawing/2014/main" id="{5AFC1D0A-F978-FEB9-3A00-F70ED22BA0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6931" y="3066442"/>
            <a:ext cx="4507046" cy="364611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350000"/>
            <a:ext cx="6152646" cy="830997"/>
          </a:xfrm>
          <a:prstGeom prst="rect">
            <a:avLst/>
          </a:prstGeom>
          <a:noFill/>
        </p:spPr>
        <p:txBody>
          <a:bodyPr wrap="none" rtlCol="0">
            <a:spAutoFit/>
          </a:bodyPr>
          <a:lstStyle/>
          <a:p>
            <a:r>
              <a:rPr lang="en-US" sz="48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779219" y="1624482"/>
            <a:ext cx="5329704" cy="3897157"/>
          </a:xfrm>
          <a:prstGeom prst="rect">
            <a:avLst/>
          </a:prstGeom>
          <a:noFill/>
        </p:spPr>
        <p:txBody>
          <a:bodyPr wrap="square" numCol="1" rtlCol="0">
            <a:spAutoFit/>
          </a:bodyPr>
          <a:lstStyle/>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Situation Statement</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Change Details</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Stakeholder Roles</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Timeline + Reporting</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Conclusion</a:t>
            </a:r>
            <a:endParaRPr lang="en-US" sz="2800" dirty="0">
              <a:latin typeface="Century Gothic" panose="020B0502020202020204" pitchFamily="34" charset="0"/>
            </a:endParaRPr>
          </a:p>
        </p:txBody>
      </p:sp>
      <p:pic>
        <p:nvPicPr>
          <p:cNvPr id="6" name="Picture 5" descr="A picture containing lumber, businesscard&#10;&#10;Description automatically generated">
            <a:extLst>
              <a:ext uri="{FF2B5EF4-FFF2-40B4-BE49-F238E27FC236}">
                <a16:creationId xmlns:a16="http://schemas.microsoft.com/office/drawing/2014/main" id="{F9D08BB1-DB23-36DD-31DD-2A8D991B1C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9346">
            <a:off x="6790700" y="2740144"/>
            <a:ext cx="5295900" cy="397510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985012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6545382"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SITUATION STATEMENT</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611729"/>
            <a:ext cx="9827944" cy="646331"/>
          </a:xfrm>
          <a:prstGeom prst="rect">
            <a:avLst/>
          </a:prstGeom>
          <a:noFill/>
        </p:spPr>
        <p:txBody>
          <a:bodyPr wrap="square" rtlCol="0">
            <a:spAutoFit/>
          </a:bodyPr>
          <a:lstStyle/>
          <a:p>
            <a:r>
              <a:rPr lang="en-US" dirty="0">
                <a:latin typeface="Century Gothic" panose="020B0502020202020204" pitchFamily="34" charset="0"/>
              </a:rPr>
              <a:t>Enter information about the current project status, the nature of changes being made, the reasons for the changes, and what parties will be directly affected.</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text, room, gambling house&#10;&#10;Description automatically generated">
            <a:extLst>
              <a:ext uri="{FF2B5EF4-FFF2-40B4-BE49-F238E27FC236}">
                <a16:creationId xmlns:a16="http://schemas.microsoft.com/office/drawing/2014/main" id="{E1B3D257-DC32-B905-E80D-A13F5B2D5075}"/>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9941560" y="0"/>
            <a:ext cx="2250440" cy="1508760"/>
          </a:xfrm>
          <a:prstGeom prst="rect">
            <a:avLst/>
          </a:prstGeom>
        </p:spPr>
      </p:pic>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664598531"/>
              </p:ext>
            </p:extLst>
          </p:nvPr>
        </p:nvGraphicFramePr>
        <p:xfrm>
          <a:off x="367748" y="2361029"/>
          <a:ext cx="11379752" cy="4061136"/>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1015284">
                <a:tc>
                  <a:txBody>
                    <a:bodyPr/>
                    <a:lstStyle/>
                    <a:p>
                      <a:r>
                        <a:rPr lang="en-US" sz="1800" b="0" dirty="0">
                          <a:solidFill>
                            <a:schemeClr val="tx1"/>
                          </a:solidFill>
                          <a:latin typeface="Century Gothic" panose="020B0502020202020204" pitchFamily="34" charset="0"/>
                        </a:rPr>
                        <a:t>CURRENT STANDING</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r h="1015284">
                <a:tc>
                  <a:txBody>
                    <a:bodyPr/>
                    <a:lstStyle/>
                    <a:p>
                      <a:r>
                        <a:rPr lang="en-US" sz="1800" b="0" dirty="0">
                          <a:solidFill>
                            <a:schemeClr val="tx1"/>
                          </a:solidFill>
                          <a:latin typeface="Century Gothic" panose="020B0502020202020204" pitchFamily="34" charset="0"/>
                        </a:rPr>
                        <a:t>TYPE OF CHANGES BEING MADE</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321134262"/>
                  </a:ext>
                </a:extLst>
              </a:tr>
              <a:tr h="1015284">
                <a:tc>
                  <a:txBody>
                    <a:bodyPr/>
                    <a:lstStyle/>
                    <a:p>
                      <a:r>
                        <a:rPr lang="en-US" sz="1800" b="0" dirty="0">
                          <a:solidFill>
                            <a:schemeClr val="tx1"/>
                          </a:solidFill>
                          <a:latin typeface="Century Gothic" panose="020B0502020202020204" pitchFamily="34" charset="0"/>
                        </a:rPr>
                        <a:t>REASON </a:t>
                      </a:r>
                    </a:p>
                    <a:p>
                      <a:r>
                        <a:rPr lang="en-US" sz="1800" b="0" dirty="0">
                          <a:solidFill>
                            <a:schemeClr val="tx1"/>
                          </a:solidFill>
                          <a:latin typeface="Century Gothic" panose="020B0502020202020204" pitchFamily="34" charset="0"/>
                        </a:rPr>
                        <a:t>FOR CHANGE</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858879241"/>
                  </a:ext>
                </a:extLst>
              </a:tr>
              <a:tr h="1015284">
                <a:tc>
                  <a:txBody>
                    <a:bodyPr/>
                    <a:lstStyle/>
                    <a:p>
                      <a:r>
                        <a:rPr lang="en-US" sz="1800" b="0" dirty="0">
                          <a:solidFill>
                            <a:schemeClr val="tx1"/>
                          </a:solidFill>
                          <a:latin typeface="Century Gothic" panose="020B0502020202020204" pitchFamily="34" charset="0"/>
                        </a:rPr>
                        <a:t>AFFECTED PARTIES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217001627"/>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0015" y="0"/>
            <a:ext cx="9824240" cy="1508760"/>
          </a:xfrm>
          <a:prstGeom prst="rect">
            <a:avLst/>
          </a:prstGeom>
          <a:gradFill>
            <a:gsLst>
              <a:gs pos="0">
                <a:srgbClr val="D5A601"/>
              </a:gs>
              <a:gs pos="100000">
                <a:srgbClr val="EDBA0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5288627"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CHANGE DETAILS</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611729"/>
            <a:ext cx="8661952" cy="646331"/>
          </a:xfrm>
          <a:prstGeom prst="rect">
            <a:avLst/>
          </a:prstGeom>
          <a:noFill/>
        </p:spPr>
        <p:txBody>
          <a:bodyPr wrap="square" rtlCol="0">
            <a:spAutoFit/>
          </a:bodyPr>
          <a:lstStyle/>
          <a:p>
            <a:r>
              <a:rPr lang="en-US" dirty="0">
                <a:latin typeface="Century Gothic" panose="020B0502020202020204" pitchFamily="34" charset="0"/>
              </a:rPr>
              <a:t>List the stakeholder or group with responsibility for a specific change, describe the change, list any costs or risks associated with the change plan.</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D5A6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564039277"/>
              </p:ext>
            </p:extLst>
          </p:nvPr>
        </p:nvGraphicFramePr>
        <p:xfrm>
          <a:off x="367748" y="2361029"/>
          <a:ext cx="11379752" cy="4061136"/>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1015284">
                <a:tc>
                  <a:txBody>
                    <a:bodyPr/>
                    <a:lstStyle/>
                    <a:p>
                      <a:r>
                        <a:rPr lang="en-US" sz="1800" b="0" dirty="0">
                          <a:solidFill>
                            <a:schemeClr val="tx1"/>
                          </a:solidFill>
                          <a:latin typeface="Century Gothic" panose="020B0502020202020204" pitchFamily="34" charset="0"/>
                        </a:rPr>
                        <a:t>STAKEHOLDER</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r h="1015284">
                <a:tc>
                  <a:txBody>
                    <a:bodyPr/>
                    <a:lstStyle/>
                    <a:p>
                      <a:r>
                        <a:rPr lang="en-US" sz="1800" b="0" dirty="0">
                          <a:solidFill>
                            <a:schemeClr val="tx1"/>
                          </a:solidFill>
                          <a:latin typeface="Century Gothic" panose="020B0502020202020204" pitchFamily="34" charset="0"/>
                        </a:rPr>
                        <a:t>SPECIFIC CHANGE</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321134262"/>
                  </a:ext>
                </a:extLst>
              </a:tr>
              <a:tr h="1015284">
                <a:tc>
                  <a:txBody>
                    <a:bodyPr/>
                    <a:lstStyle/>
                    <a:p>
                      <a:r>
                        <a:rPr lang="en-US" sz="1800" b="0" dirty="0">
                          <a:solidFill>
                            <a:schemeClr val="tx1"/>
                          </a:solidFill>
                          <a:latin typeface="Century Gothic" panose="020B0502020202020204" pitchFamily="34" charset="0"/>
                        </a:rPr>
                        <a:t>COSTS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858879241"/>
                  </a:ext>
                </a:extLst>
              </a:tr>
              <a:tr h="1015284">
                <a:tc>
                  <a:txBody>
                    <a:bodyPr/>
                    <a:lstStyle/>
                    <a:p>
                      <a:r>
                        <a:rPr lang="en-US" sz="1800" b="0" dirty="0">
                          <a:solidFill>
                            <a:schemeClr val="tx1"/>
                          </a:solidFill>
                          <a:latin typeface="Century Gothic" panose="020B0502020202020204" pitchFamily="34" charset="0"/>
                        </a:rPr>
                        <a:t>RISK ASSESSMENT</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217001627"/>
                  </a:ext>
                </a:extLst>
              </a:tr>
            </a:tbl>
          </a:graphicData>
        </a:graphic>
      </p:graphicFrame>
      <p:pic>
        <p:nvPicPr>
          <p:cNvPr id="9" name="Picture 8" descr="A picture containing jigsaw puzzle&#10;&#10;Description automatically generated">
            <a:extLst>
              <a:ext uri="{FF2B5EF4-FFF2-40B4-BE49-F238E27FC236}">
                <a16:creationId xmlns:a16="http://schemas.microsoft.com/office/drawing/2014/main" id="{B96716C9-2B2F-D037-C31E-7787DD3EF6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14255" y="0"/>
            <a:ext cx="2277745" cy="1508760"/>
          </a:xfrm>
          <a:prstGeom prst="rect">
            <a:avLst/>
          </a:prstGeom>
        </p:spPr>
      </p:pic>
    </p:spTree>
    <p:extLst>
      <p:ext uri="{BB962C8B-B14F-4D97-AF65-F5344CB8AC3E}">
        <p14:creationId xmlns:p14="http://schemas.microsoft.com/office/powerpoint/2010/main" val="2652893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0015" y="0"/>
            <a:ext cx="8374812" cy="1508760"/>
          </a:xfrm>
          <a:prstGeom prst="rect">
            <a:avLst/>
          </a:prstGeom>
          <a:gradFill>
            <a:gsLst>
              <a:gs pos="0">
                <a:srgbClr val="0098C6"/>
              </a:gs>
              <a:gs pos="100000">
                <a:srgbClr val="02B9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6303329"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STAKEHOLDER ROLES</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611729"/>
            <a:ext cx="8097078" cy="646331"/>
          </a:xfrm>
          <a:prstGeom prst="rect">
            <a:avLst/>
          </a:prstGeom>
          <a:noFill/>
        </p:spPr>
        <p:txBody>
          <a:bodyPr wrap="square" rtlCol="0">
            <a:spAutoFit/>
          </a:bodyPr>
          <a:lstStyle/>
          <a:p>
            <a:r>
              <a:rPr lang="en-US" dirty="0">
                <a:latin typeface="Century Gothic" panose="020B0502020202020204" pitchFamily="34" charset="0"/>
              </a:rPr>
              <a:t>On this slide, list the party responsible for a specific change and provide details on specific actions, changes to duties or roles.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00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275527642"/>
              </p:ext>
            </p:extLst>
          </p:nvPr>
        </p:nvGraphicFramePr>
        <p:xfrm>
          <a:off x="367748" y="2361029"/>
          <a:ext cx="11379752" cy="4039054"/>
        </p:xfrm>
        <a:graphic>
          <a:graphicData uri="http://schemas.openxmlformats.org/drawingml/2006/table">
            <a:tbl>
              <a:tblPr firstRow="1" bandRow="1">
                <a:tableStyleId>{5C22544A-7EE6-4342-B048-85BDC9FD1C3A}</a:tableStyleId>
              </a:tblPr>
              <a:tblGrid>
                <a:gridCol w="2870752">
                  <a:extLst>
                    <a:ext uri="{9D8B030D-6E8A-4147-A177-3AD203B41FA5}">
                      <a16:colId xmlns:a16="http://schemas.microsoft.com/office/drawing/2014/main" val="1906043701"/>
                    </a:ext>
                  </a:extLst>
                </a:gridCol>
                <a:gridCol w="8509000">
                  <a:extLst>
                    <a:ext uri="{9D8B030D-6E8A-4147-A177-3AD203B41FA5}">
                      <a16:colId xmlns:a16="http://schemas.microsoft.com/office/drawing/2014/main" val="3114900823"/>
                    </a:ext>
                  </a:extLst>
                </a:gridCol>
              </a:tblGrid>
              <a:tr h="496471">
                <a:tc>
                  <a:txBody>
                    <a:bodyPr/>
                    <a:lstStyle/>
                    <a:p>
                      <a:r>
                        <a:rPr lang="en-US" sz="1800" b="0" dirty="0">
                          <a:solidFill>
                            <a:schemeClr val="tx1"/>
                          </a:solidFill>
                          <a:latin typeface="Century Gothic" panose="020B0502020202020204" pitchFamily="34" charset="0"/>
                        </a:rPr>
                        <a:t>RESPONSIBLE PARTY</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SPECIFIC CHANGES TO DUTIES OR ROLES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4153797"/>
                  </a:ext>
                </a:extLst>
              </a:tr>
              <a:tr h="1180861">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321134262"/>
                  </a:ext>
                </a:extLst>
              </a:tr>
              <a:tr h="1180861">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858879241"/>
                  </a:ext>
                </a:extLst>
              </a:tr>
              <a:tr h="1180861">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217001627"/>
                  </a:ext>
                </a:extLst>
              </a:tr>
            </a:tbl>
          </a:graphicData>
        </a:graphic>
      </p:graphicFrame>
      <p:pic>
        <p:nvPicPr>
          <p:cNvPr id="10" name="Picture 9" descr="A picture containing qr code&#10;&#10;Description automatically generated">
            <a:extLst>
              <a:ext uri="{FF2B5EF4-FFF2-40B4-BE49-F238E27FC236}">
                <a16:creationId xmlns:a16="http://schemas.microsoft.com/office/drawing/2014/main" id="{03AA84D7-0C7C-A02C-0846-2F46D469DE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4826" y="-2540"/>
            <a:ext cx="3721100" cy="1511300"/>
          </a:xfrm>
          <a:prstGeom prst="rect">
            <a:avLst/>
          </a:prstGeom>
        </p:spPr>
      </p:pic>
    </p:spTree>
    <p:extLst>
      <p:ext uri="{BB962C8B-B14F-4D97-AF65-F5344CB8AC3E}">
        <p14:creationId xmlns:p14="http://schemas.microsoft.com/office/powerpoint/2010/main" val="637278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6EEBEE9-9413-319F-DD28-3176FFC8923F}"/>
              </a:ext>
            </a:extLst>
          </p:cNvPr>
          <p:cNvPicPr>
            <a:picLocks noChangeAspect="1"/>
          </p:cNvPicPr>
          <p:nvPr/>
        </p:nvPicPr>
        <p:blipFill>
          <a:blip r:embed="rId3"/>
          <a:stretch>
            <a:fillRect/>
          </a:stretch>
        </p:blipFill>
        <p:spPr>
          <a:xfrm>
            <a:off x="9912625" y="-2540"/>
            <a:ext cx="2273300" cy="1511300"/>
          </a:xfrm>
          <a:prstGeom prst="rect">
            <a:avLst/>
          </a:prstGeom>
        </p:spPr>
      </p:pic>
      <p:sp>
        <p:nvSpPr>
          <p:cNvPr id="7" name="Rectangle 6">
            <a:extLst>
              <a:ext uri="{FF2B5EF4-FFF2-40B4-BE49-F238E27FC236}">
                <a16:creationId xmlns:a16="http://schemas.microsoft.com/office/drawing/2014/main" id="{08AFF872-5BE7-B98A-AFA0-51684E522ECA}"/>
              </a:ext>
            </a:extLst>
          </p:cNvPr>
          <p:cNvSpPr/>
          <p:nvPr/>
        </p:nvSpPr>
        <p:spPr>
          <a:xfrm>
            <a:off x="90015" y="0"/>
            <a:ext cx="9822610" cy="1508760"/>
          </a:xfrm>
          <a:prstGeom prst="rect">
            <a:avLst/>
          </a:prstGeom>
          <a:gradFill>
            <a:gsLst>
              <a:gs pos="0">
                <a:srgbClr val="654105"/>
              </a:gs>
              <a:gs pos="100000">
                <a:srgbClr val="7C500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6776214"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TIMELINE + REPORTING</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6541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3">
            <a:extLst>
              <a:ext uri="{FF2B5EF4-FFF2-40B4-BE49-F238E27FC236}">
                <a16:creationId xmlns:a16="http://schemas.microsoft.com/office/drawing/2014/main" id="{8E5489D5-5057-E5CD-E824-EADCCA24759C}"/>
              </a:ext>
            </a:extLst>
          </p:cNvPr>
          <p:cNvGraphicFramePr>
            <a:graphicFrameLocks noGrp="1"/>
          </p:cNvGraphicFramePr>
          <p:nvPr>
            <p:extLst>
              <p:ext uri="{D42A27DB-BD31-4B8C-83A1-F6EECF244321}">
                <p14:modId xmlns:p14="http://schemas.microsoft.com/office/powerpoint/2010/main" val="3894233296"/>
              </p:ext>
            </p:extLst>
          </p:nvPr>
        </p:nvGraphicFramePr>
        <p:xfrm>
          <a:off x="367748" y="1765300"/>
          <a:ext cx="11379753" cy="4635501"/>
        </p:xfrm>
        <a:graphic>
          <a:graphicData uri="http://schemas.openxmlformats.org/drawingml/2006/table">
            <a:tbl>
              <a:tblPr firstRow="1" bandRow="1">
                <a:tableStyleId>{5C22544A-7EE6-4342-B048-85BDC9FD1C3A}</a:tableStyleId>
              </a:tblPr>
              <a:tblGrid>
                <a:gridCol w="2213617">
                  <a:extLst>
                    <a:ext uri="{9D8B030D-6E8A-4147-A177-3AD203B41FA5}">
                      <a16:colId xmlns:a16="http://schemas.microsoft.com/office/drawing/2014/main" val="1906043701"/>
                    </a:ext>
                  </a:extLst>
                </a:gridCol>
                <a:gridCol w="2291534">
                  <a:extLst>
                    <a:ext uri="{9D8B030D-6E8A-4147-A177-3AD203B41FA5}">
                      <a16:colId xmlns:a16="http://schemas.microsoft.com/office/drawing/2014/main" val="3114900823"/>
                    </a:ext>
                  </a:extLst>
                </a:gridCol>
                <a:gridCol w="2291534">
                  <a:extLst>
                    <a:ext uri="{9D8B030D-6E8A-4147-A177-3AD203B41FA5}">
                      <a16:colId xmlns:a16="http://schemas.microsoft.com/office/drawing/2014/main" val="1625332821"/>
                    </a:ext>
                  </a:extLst>
                </a:gridCol>
                <a:gridCol w="2291534">
                  <a:extLst>
                    <a:ext uri="{9D8B030D-6E8A-4147-A177-3AD203B41FA5}">
                      <a16:colId xmlns:a16="http://schemas.microsoft.com/office/drawing/2014/main" val="700570450"/>
                    </a:ext>
                  </a:extLst>
                </a:gridCol>
                <a:gridCol w="2291534">
                  <a:extLst>
                    <a:ext uri="{9D8B030D-6E8A-4147-A177-3AD203B41FA5}">
                      <a16:colId xmlns:a16="http://schemas.microsoft.com/office/drawing/2014/main" val="3213737288"/>
                    </a:ext>
                  </a:extLst>
                </a:gridCol>
              </a:tblGrid>
              <a:tr h="464925">
                <a:tc>
                  <a:txBody>
                    <a:bodyPr/>
                    <a:lstStyle/>
                    <a:p>
                      <a:r>
                        <a:rPr lang="en-US" sz="1800" b="0" dirty="0">
                          <a:solidFill>
                            <a:schemeClr val="tx1"/>
                          </a:solidFill>
                          <a:latin typeface="Century Gothic" panose="020B0502020202020204" pitchFamily="34" charset="0"/>
                        </a:rPr>
                        <a:t>ACTIVITY</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STAKEHOLDER</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CHANNELS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REPORTING</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TIMING</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4153797"/>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321134262"/>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858879241"/>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3179101203"/>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217001627"/>
                  </a:ext>
                </a:extLst>
              </a:tr>
            </a:tbl>
          </a:graphicData>
        </a:graphic>
      </p:graphicFrame>
    </p:spTree>
    <p:extLst>
      <p:ext uri="{BB962C8B-B14F-4D97-AF65-F5344CB8AC3E}">
        <p14:creationId xmlns:p14="http://schemas.microsoft.com/office/powerpoint/2010/main" val="2485842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0015" y="0"/>
            <a:ext cx="10629420" cy="1508760"/>
          </a:xfrm>
          <a:prstGeom prst="rect">
            <a:avLst/>
          </a:prstGeom>
          <a:gradFill>
            <a:gsLst>
              <a:gs pos="0">
                <a:srgbClr val="9CA58C"/>
              </a:gs>
              <a:gs pos="100000">
                <a:srgbClr val="CBD6B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297971"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CONCLUSION</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858760"/>
            <a:ext cx="8661952" cy="369332"/>
          </a:xfrm>
          <a:prstGeom prst="rect">
            <a:avLst/>
          </a:prstGeom>
          <a:noFill/>
        </p:spPr>
        <p:txBody>
          <a:bodyPr wrap="square" rtlCol="0">
            <a:spAutoFit/>
          </a:bodyPr>
          <a:lstStyle/>
          <a:p>
            <a:r>
              <a:rPr lang="en-US" dirty="0">
                <a:latin typeface="Century Gothic" panose="020B0502020202020204" pitchFamily="34" charset="0"/>
              </a:rPr>
              <a:t>Enter closing information, encouragement, or summary statement. </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9CA5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picture containing text&#10;&#10;Description automatically generated">
            <a:extLst>
              <a:ext uri="{FF2B5EF4-FFF2-40B4-BE49-F238E27FC236}">
                <a16:creationId xmlns:a16="http://schemas.microsoft.com/office/drawing/2014/main" id="{1D84757F-5E69-DB62-7DEB-6C1EA3F080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19435" y="0"/>
            <a:ext cx="1472565" cy="1508760"/>
          </a:xfrm>
          <a:prstGeom prst="rect">
            <a:avLst/>
          </a:prstGeom>
        </p:spPr>
      </p:pic>
      <p:pic>
        <p:nvPicPr>
          <p:cNvPr id="11" name="Picture 10" descr="A picture containing decorated&#10;&#10;Description automatically generated">
            <a:extLst>
              <a:ext uri="{FF2B5EF4-FFF2-40B4-BE49-F238E27FC236}">
                <a16:creationId xmlns:a16="http://schemas.microsoft.com/office/drawing/2014/main" id="{F0D754B6-11C4-2E67-45CC-3052C5C6A5AD}"/>
              </a:ext>
            </a:extLst>
          </p:cNvPr>
          <p:cNvPicPr>
            <a:picLocks noChangeAspect="1"/>
          </p:cNvPicPr>
          <p:nvPr/>
        </p:nvPicPr>
        <p:blipFill>
          <a:blip r:embed="rId4">
            <a:alphaModFix/>
            <a:extLst>
              <a:ext uri="{28A0092B-C50C-407E-A947-70E740481C1C}">
                <a14:useLocalDpi xmlns:a14="http://schemas.microsoft.com/office/drawing/2010/main" val="0"/>
              </a:ext>
            </a:extLst>
          </a:blip>
          <a:stretch>
            <a:fillRect/>
          </a:stretch>
        </p:blipFill>
        <p:spPr>
          <a:xfrm>
            <a:off x="7632700" y="3066442"/>
            <a:ext cx="4559300" cy="3646116"/>
          </a:xfrm>
          <a:prstGeom prst="rect">
            <a:avLst/>
          </a:prstGeom>
        </p:spPr>
      </p:pic>
    </p:spTree>
    <p:extLst>
      <p:ext uri="{BB962C8B-B14F-4D97-AF65-F5344CB8AC3E}">
        <p14:creationId xmlns:p14="http://schemas.microsoft.com/office/powerpoint/2010/main" val="426276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59</TotalTime>
  <Words>265</Words>
  <Application>Microsoft Macintosh PowerPoint</Application>
  <PresentationFormat>Widescreen</PresentationFormat>
  <Paragraphs>50</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7</cp:revision>
  <dcterms:created xsi:type="dcterms:W3CDTF">2022-05-22T18:55:25Z</dcterms:created>
  <dcterms:modified xsi:type="dcterms:W3CDTF">2022-05-31T21:24:16Z</dcterms:modified>
</cp:coreProperties>
</file>