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4E4"/>
    <a:srgbClr val="EBD9B6"/>
    <a:srgbClr val="F7F9FB"/>
    <a:srgbClr val="EAEEF3"/>
    <a:srgbClr val="9CA58C"/>
    <a:srgbClr val="CBD6B5"/>
    <a:srgbClr val="654105"/>
    <a:srgbClr val="7C5008"/>
    <a:srgbClr val="0098C6"/>
    <a:srgbClr val="02B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67" autoAdjust="0"/>
    <p:restoredTop sz="86447"/>
  </p:normalViewPr>
  <p:slideViewPr>
    <p:cSldViewPr snapToGrid="0" snapToObjects="1">
      <p:cViewPr varScale="1">
        <p:scale>
          <a:sx n="128" d="100"/>
          <a:sy n="128" d="100"/>
        </p:scale>
        <p:origin x="73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432&amp;utm_source=integrated+content&amp;utm_campaign=/content/assumption-templates&amp;utm_medium=Assumptions+Mapping+powerpoint+11432&amp;lpa=Assumptions+Mapping+powerpoint+11432&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7384507"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ASSUMPTIONS MAPPING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304207"/>
            <a:ext cx="10254708" cy="830997"/>
          </a:xfrm>
          <a:prstGeom prst="rect">
            <a:avLst/>
          </a:prstGeom>
          <a:noFill/>
        </p:spPr>
        <p:txBody>
          <a:bodyPr wrap="square" rtlCol="0">
            <a:spAutoFit/>
          </a:bodyPr>
          <a:lstStyle/>
          <a:p>
            <a:r>
              <a:rPr lang="en-US" sz="4800" dirty="0">
                <a:solidFill>
                  <a:schemeClr val="tx1">
                    <a:lumMod val="50000"/>
                    <a:lumOff val="50000"/>
                  </a:schemeClr>
                </a:solidFill>
                <a:latin typeface="Century Gothic" panose="020B0502020202020204" pitchFamily="34" charset="0"/>
              </a:rPr>
              <a:t>ASSUMPTIONS MAPPING</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3" y="2479025"/>
            <a:ext cx="6012908" cy="769441"/>
          </a:xfrm>
          <a:prstGeom prst="rect">
            <a:avLst/>
          </a:prstGeom>
          <a:noFill/>
        </p:spPr>
        <p:txBody>
          <a:bodyPr wrap="square" rtlCol="0">
            <a:spAutoFit/>
          </a:bodyPr>
          <a:lstStyle/>
          <a:p>
            <a:r>
              <a:rPr lang="en-US" sz="4400" dirty="0">
                <a:solidFill>
                  <a:schemeClr val="tx1">
                    <a:lumMod val="75000"/>
                    <a:lumOff val="25000"/>
                  </a:schemeClr>
                </a:solidFill>
                <a:latin typeface="Century Gothic" panose="020B0502020202020204" pitchFamily="34" charset="0"/>
              </a:rPr>
              <a:t>[ PROJECT NAME ]</a:t>
            </a:r>
            <a:endParaRPr lang="en-US" dirty="0">
              <a:solidFill>
                <a:schemeClr val="bg1">
                  <a:lumMod val="50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337A3371-9EA4-4C46-A817-F8A47B8962FF}"/>
              </a:ext>
            </a:extLst>
          </p:cNvPr>
          <p:cNvSpPr txBox="1"/>
          <p:nvPr/>
        </p:nvSpPr>
        <p:spPr>
          <a:xfrm>
            <a:off x="552991" y="4324844"/>
            <a:ext cx="8138087" cy="2215991"/>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CLIENT NAME</a:t>
            </a:r>
          </a:p>
          <a:p>
            <a:r>
              <a:rPr lang="en-US" sz="1400" dirty="0">
                <a:solidFill>
                  <a:schemeClr val="tx1">
                    <a:lumMod val="50000"/>
                    <a:lumOff val="50000"/>
                  </a:schemeClr>
                </a:solidFill>
                <a:latin typeface="Century Gothic" panose="020B0502020202020204" pitchFamily="34" charset="0"/>
              </a:rPr>
              <a:t>CLIENT</a:t>
            </a:r>
          </a:p>
          <a:p>
            <a:endParaRPr lang="en-US" dirty="0">
              <a:solidFill>
                <a:schemeClr val="tx1">
                  <a:lumMod val="75000"/>
                  <a:lumOff val="25000"/>
                </a:schemeClr>
              </a:solidFill>
              <a:latin typeface="Century Gothic" panose="020B0502020202020204" pitchFamily="34" charset="0"/>
            </a:endParaRPr>
          </a:p>
          <a:p>
            <a:r>
              <a:rPr lang="en-US" dirty="0">
                <a:solidFill>
                  <a:schemeClr val="tx1">
                    <a:lumMod val="75000"/>
                    <a:lumOff val="25000"/>
                  </a:schemeClr>
                </a:solidFill>
                <a:latin typeface="Century Gothic" panose="020B0502020202020204" pitchFamily="34" charset="0"/>
              </a:rPr>
              <a:t>RESPONSIBLE PARTY NAME</a:t>
            </a:r>
          </a:p>
          <a:p>
            <a:r>
              <a:rPr lang="en-US" sz="1400" dirty="0">
                <a:solidFill>
                  <a:schemeClr val="tx1">
                    <a:lumMod val="50000"/>
                    <a:lumOff val="50000"/>
                  </a:schemeClr>
                </a:solidFill>
                <a:latin typeface="Century Gothic" panose="020B0502020202020204" pitchFamily="34" charset="0"/>
              </a:rPr>
              <a:t>PROJECT MANAGER</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pic>
        <p:nvPicPr>
          <p:cNvPr id="3" name="Picture 2" descr="Shape, background pattern&#10;&#10;Description automatically generated">
            <a:extLst>
              <a:ext uri="{FF2B5EF4-FFF2-40B4-BE49-F238E27FC236}">
                <a16:creationId xmlns:a16="http://schemas.microsoft.com/office/drawing/2014/main" id="{27A77D92-ADF8-F44D-9286-5DE858374455}"/>
              </a:ext>
            </a:extLst>
          </p:cNvPr>
          <p:cNvPicPr>
            <a:picLocks noChangeAspect="1"/>
          </p:cNvPicPr>
          <p:nvPr/>
        </p:nvPicPr>
        <p:blipFill>
          <a:blip r:embed="rId4"/>
          <a:stretch>
            <a:fillRect/>
          </a:stretch>
        </p:blipFill>
        <p:spPr>
          <a:xfrm>
            <a:off x="7466636" y="1304207"/>
            <a:ext cx="4548116" cy="5498648"/>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0B8CA9A-4FB7-740D-23C4-4EA0AB6DA107}"/>
              </a:ext>
            </a:extLst>
          </p:cNvPr>
          <p:cNvGraphicFramePr>
            <a:graphicFrameLocks noGrp="1"/>
          </p:cNvGraphicFramePr>
          <p:nvPr>
            <p:extLst>
              <p:ext uri="{D42A27DB-BD31-4B8C-83A1-F6EECF244321}">
                <p14:modId xmlns:p14="http://schemas.microsoft.com/office/powerpoint/2010/main" val="1259492985"/>
              </p:ext>
            </p:extLst>
          </p:nvPr>
        </p:nvGraphicFramePr>
        <p:xfrm>
          <a:off x="427044" y="888469"/>
          <a:ext cx="11360765" cy="5383124"/>
        </p:xfrm>
        <a:graphic>
          <a:graphicData uri="http://schemas.openxmlformats.org/drawingml/2006/table">
            <a:tbl>
              <a:tblPr>
                <a:tableStyleId>{5C22544A-7EE6-4342-B048-85BDC9FD1C3A}</a:tableStyleId>
              </a:tblPr>
              <a:tblGrid>
                <a:gridCol w="1083704">
                  <a:extLst>
                    <a:ext uri="{9D8B030D-6E8A-4147-A177-3AD203B41FA5}">
                      <a16:colId xmlns:a16="http://schemas.microsoft.com/office/drawing/2014/main" val="3115491188"/>
                    </a:ext>
                  </a:extLst>
                </a:gridCol>
                <a:gridCol w="3906078">
                  <a:extLst>
                    <a:ext uri="{9D8B030D-6E8A-4147-A177-3AD203B41FA5}">
                      <a16:colId xmlns:a16="http://schemas.microsoft.com/office/drawing/2014/main" val="1048425594"/>
                    </a:ext>
                  </a:extLst>
                </a:gridCol>
                <a:gridCol w="1102454">
                  <a:extLst>
                    <a:ext uri="{9D8B030D-6E8A-4147-A177-3AD203B41FA5}">
                      <a16:colId xmlns:a16="http://schemas.microsoft.com/office/drawing/2014/main" val="3600758237"/>
                    </a:ext>
                  </a:extLst>
                </a:gridCol>
                <a:gridCol w="1640746">
                  <a:extLst>
                    <a:ext uri="{9D8B030D-6E8A-4147-A177-3AD203B41FA5}">
                      <a16:colId xmlns:a16="http://schemas.microsoft.com/office/drawing/2014/main" val="3858988388"/>
                    </a:ext>
                  </a:extLst>
                </a:gridCol>
                <a:gridCol w="3627783">
                  <a:extLst>
                    <a:ext uri="{9D8B030D-6E8A-4147-A177-3AD203B41FA5}">
                      <a16:colId xmlns:a16="http://schemas.microsoft.com/office/drawing/2014/main" val="2716951862"/>
                    </a:ext>
                  </a:extLst>
                </a:gridCol>
              </a:tblGrid>
              <a:tr h="464048">
                <a:tc>
                  <a:txBody>
                    <a:bodyPr/>
                    <a:lstStyle/>
                    <a:p>
                      <a:pPr algn="ctr" fontAlgn="ctr"/>
                      <a:r>
                        <a:rPr lang="en-US" sz="1000" u="none" strike="noStrike" dirty="0">
                          <a:effectLst/>
                          <a:latin typeface="Century Gothic" panose="020B0502020202020204" pitchFamily="34" charset="0"/>
                        </a:rPr>
                        <a:t>DATE</a:t>
                      </a:r>
                      <a:endParaRPr lang="en-US" sz="10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ASSUMPTION DESCRIPTION</a:t>
                      </a:r>
                      <a:endParaRPr lang="en-US" sz="10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VALIDATION </a:t>
                      </a:r>
                    </a:p>
                    <a:p>
                      <a:pPr algn="ctr" fontAlgn="ctr"/>
                      <a:r>
                        <a:rPr lang="en-US" sz="1000" u="none" strike="noStrike" dirty="0">
                          <a:effectLst/>
                          <a:latin typeface="Century Gothic" panose="020B0502020202020204" pitchFamily="34" charset="0"/>
                        </a:rPr>
                        <a:t>DUE DATE</a:t>
                      </a:r>
                      <a:endParaRPr lang="en-US" sz="10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VALIDATION </a:t>
                      </a:r>
                    </a:p>
                    <a:p>
                      <a:pPr algn="l" fontAlgn="ctr"/>
                      <a:r>
                        <a:rPr lang="en-US" sz="1000" u="none" strike="noStrike" dirty="0">
                          <a:effectLst/>
                          <a:latin typeface="Century Gothic" panose="020B0502020202020204" pitchFamily="34" charset="0"/>
                        </a:rPr>
                        <a:t>ASSIGNED TO</a:t>
                      </a:r>
                      <a:endParaRPr lang="en-US" sz="10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COMMENTS</a:t>
                      </a:r>
                      <a:endParaRPr lang="en-US" sz="10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D9B6"/>
                    </a:solidFill>
                  </a:tcPr>
                </a:tc>
                <a:extLst>
                  <a:ext uri="{0D108BD9-81ED-4DB2-BD59-A6C34878D82A}">
                    <a16:rowId xmlns:a16="http://schemas.microsoft.com/office/drawing/2014/main" val="2148293320"/>
                  </a:ext>
                </a:extLst>
              </a:tr>
              <a:tr h="819846">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4E4"/>
                    </a:solidFill>
                  </a:tcPr>
                </a:tc>
                <a:extLst>
                  <a:ext uri="{0D108BD9-81ED-4DB2-BD59-A6C34878D82A}">
                    <a16:rowId xmlns:a16="http://schemas.microsoft.com/office/drawing/2014/main" val="2925576917"/>
                  </a:ext>
                </a:extLst>
              </a:tr>
              <a:tr h="819846">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4E4"/>
                    </a:solidFill>
                  </a:tcPr>
                </a:tc>
                <a:extLst>
                  <a:ext uri="{0D108BD9-81ED-4DB2-BD59-A6C34878D82A}">
                    <a16:rowId xmlns:a16="http://schemas.microsoft.com/office/drawing/2014/main" val="990710414"/>
                  </a:ext>
                </a:extLst>
              </a:tr>
              <a:tr h="819846">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4E4"/>
                    </a:solidFill>
                  </a:tcPr>
                </a:tc>
                <a:extLst>
                  <a:ext uri="{0D108BD9-81ED-4DB2-BD59-A6C34878D82A}">
                    <a16:rowId xmlns:a16="http://schemas.microsoft.com/office/drawing/2014/main" val="1783378800"/>
                  </a:ext>
                </a:extLst>
              </a:tr>
              <a:tr h="819846">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4E4"/>
                    </a:solidFill>
                  </a:tcPr>
                </a:tc>
                <a:extLst>
                  <a:ext uri="{0D108BD9-81ED-4DB2-BD59-A6C34878D82A}">
                    <a16:rowId xmlns:a16="http://schemas.microsoft.com/office/drawing/2014/main" val="1775328496"/>
                  </a:ext>
                </a:extLst>
              </a:tr>
              <a:tr h="819846">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4E4"/>
                    </a:solidFill>
                  </a:tcPr>
                </a:tc>
                <a:extLst>
                  <a:ext uri="{0D108BD9-81ED-4DB2-BD59-A6C34878D82A}">
                    <a16:rowId xmlns:a16="http://schemas.microsoft.com/office/drawing/2014/main" val="169827767"/>
                  </a:ext>
                </a:extLst>
              </a:tr>
              <a:tr h="819846">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00/00/0000</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0775" marR="7864" marT="7864"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4E4"/>
                    </a:solidFill>
                  </a:tcPr>
                </a:tc>
                <a:extLst>
                  <a:ext uri="{0D108BD9-81ED-4DB2-BD59-A6C34878D82A}">
                    <a16:rowId xmlns:a16="http://schemas.microsoft.com/office/drawing/2014/main" val="3323787135"/>
                  </a:ext>
                </a:extLst>
              </a:tr>
            </a:tbl>
          </a:graphicData>
        </a:graphic>
      </p:graphicFrame>
      <p:sp>
        <p:nvSpPr>
          <p:cNvPr id="7" name="TextBox 6">
            <a:extLst>
              <a:ext uri="{FF2B5EF4-FFF2-40B4-BE49-F238E27FC236}">
                <a16:creationId xmlns:a16="http://schemas.microsoft.com/office/drawing/2014/main" id="{EA266C89-4FFE-F657-8B16-E817E480A129}"/>
              </a:ext>
            </a:extLst>
          </p:cNvPr>
          <p:cNvSpPr txBox="1"/>
          <p:nvPr/>
        </p:nvSpPr>
        <p:spPr>
          <a:xfrm>
            <a:off x="300447" y="317165"/>
            <a:ext cx="7384507" cy="461665"/>
          </a:xfrm>
          <a:prstGeom prst="rect">
            <a:avLst/>
          </a:prstGeom>
          <a:noFill/>
        </p:spPr>
        <p:txBody>
          <a:bodyPr wrap="square" rtlCol="0">
            <a:spAutoFit/>
          </a:bodyPr>
          <a:lstStyle/>
          <a:p>
            <a:r>
              <a:rPr lang="en-US" sz="2400" dirty="0">
                <a:solidFill>
                  <a:schemeClr val="tx1">
                    <a:lumMod val="75000"/>
                    <a:lumOff val="25000"/>
                  </a:schemeClr>
                </a:solidFill>
                <a:latin typeface="Century Gothic" panose="020B0502020202020204" pitchFamily="34" charset="0"/>
              </a:rPr>
              <a:t>ASSUMPTIONS MAPPING</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68</TotalTime>
  <Words>156</Words>
  <Application>Microsoft Macintosh PowerPoint</Application>
  <PresentationFormat>Widescreen</PresentationFormat>
  <Paragraphs>53</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10</cp:revision>
  <dcterms:created xsi:type="dcterms:W3CDTF">2022-05-22T18:55:25Z</dcterms:created>
  <dcterms:modified xsi:type="dcterms:W3CDTF">2022-06-02T18:11:12Z</dcterms:modified>
</cp:coreProperties>
</file>