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4" r:id="rId3"/>
    <p:sldId id="35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3" autoAdjust="0"/>
    <p:restoredTop sz="86447"/>
  </p:normalViewPr>
  <p:slideViewPr>
    <p:cSldViewPr snapToGrid="0" snapToObjects="1">
      <p:cViewPr varScale="1">
        <p:scale>
          <a:sx n="128" d="100"/>
          <a:sy n="128" d="100"/>
        </p:scale>
        <p:origin x="952"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0649&amp;utm_source=integrated+content&amp;utm_campaign=/content/project-timeline-templates&amp;utm_medium=Project+Timeline+Presentation+powerpoint+10649&amp;lpa=Project+Timeline+Presentation+powerpoint+10649&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TIMELINE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FFBCD825-1A00-420E-8DD2-42590BC37144}"/>
              </a:ext>
            </a:extLst>
          </p:cNvPr>
          <p:cNvSpPr txBox="1"/>
          <p:nvPr/>
        </p:nvSpPr>
        <p:spPr>
          <a:xfrm>
            <a:off x="365018" y="2627467"/>
            <a:ext cx="6856177" cy="2805096"/>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To use the Project Timeline Template, review the example timeline on the following slide. Next, enter project data, dates and information, and manipulate fields on the Timeline Template to build your Project Timeline.</a:t>
            </a:r>
          </a:p>
          <a:p>
            <a:pPr>
              <a:lnSpc>
                <a:spcPct val="150000"/>
              </a:lnSpc>
            </a:pPr>
            <a:r>
              <a:rPr lang="en-US" sz="2000" dirty="0">
                <a:latin typeface="Century Gothic" panose="020B0502020202020204" pitchFamily="34" charset="0"/>
              </a:rPr>
              <a:t> </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PRESENTATION  |  EXAMPLE</a:t>
            </a:r>
            <a:endParaRPr lang="en-US" dirty="0">
              <a:solidFill>
                <a:schemeClr val="bg1"/>
              </a:solidFill>
              <a:latin typeface="Century Gothic" panose="020B0502020202020204" pitchFamily="34" charset="0"/>
              <a:ea typeface="Arial" charset="0"/>
              <a:cs typeface="Arial" charset="0"/>
            </a:endParaRPr>
          </a:p>
        </p:txBody>
      </p:sp>
      <p:pic>
        <p:nvPicPr>
          <p:cNvPr id="3" name="Picture 2" descr="A screenshot of a computer&#10;&#10;Description automatically generated with medium confidence">
            <a:extLst>
              <a:ext uri="{FF2B5EF4-FFF2-40B4-BE49-F238E27FC236}">
                <a16:creationId xmlns:a16="http://schemas.microsoft.com/office/drawing/2014/main" id="{14B0F2F5-CB38-4833-B683-6AB0B9297D25}"/>
              </a:ext>
            </a:extLst>
          </p:cNvPr>
          <p:cNvPicPr>
            <a:picLocks noChangeAspect="1"/>
          </p:cNvPicPr>
          <p:nvPr/>
        </p:nvPicPr>
        <p:blipFill>
          <a:blip r:embed="rId3"/>
          <a:stretch>
            <a:fillRect/>
          </a:stretch>
        </p:blipFill>
        <p:spPr>
          <a:xfrm>
            <a:off x="101641" y="757084"/>
            <a:ext cx="11963400" cy="5094093"/>
          </a:xfrm>
          <a:prstGeom prst="rect">
            <a:avLst/>
          </a:prstGeom>
        </p:spPr>
      </p:pic>
      <p:sp>
        <p:nvSpPr>
          <p:cNvPr id="12" name="TextBox 11">
            <a:extLst>
              <a:ext uri="{FF2B5EF4-FFF2-40B4-BE49-F238E27FC236}">
                <a16:creationId xmlns:a16="http://schemas.microsoft.com/office/drawing/2014/main" id="{37F9C9F3-1D77-4C6D-B019-D3E152959A4E}"/>
              </a:ext>
            </a:extLst>
          </p:cNvPr>
          <p:cNvSpPr txBox="1"/>
          <p:nvPr/>
        </p:nvSpPr>
        <p:spPr>
          <a:xfrm>
            <a:off x="48829" y="47628"/>
            <a:ext cx="649889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TIMELINE PRESENTATION</a:t>
            </a:r>
            <a:r>
              <a:rPr lang="en-US" sz="2400" b="1" dirty="0">
                <a:solidFill>
                  <a:schemeClr val="tx1">
                    <a:lumMod val="75000"/>
                    <a:lumOff val="25000"/>
                  </a:schemeClr>
                </a:solidFill>
                <a:latin typeface="Century Gothic" panose="020B0502020202020204" pitchFamily="34" charset="0"/>
              </a:rPr>
              <a:t> </a:t>
            </a:r>
            <a:r>
              <a:rPr lang="en-US" sz="2400"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PRESENTATION   |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265C5ABF-7D99-426E-B903-562947AF67F9}"/>
              </a:ext>
            </a:extLst>
          </p:cNvPr>
          <p:cNvGraphicFramePr>
            <a:graphicFrameLocks noGrp="1"/>
          </p:cNvGraphicFramePr>
          <p:nvPr>
            <p:extLst>
              <p:ext uri="{D42A27DB-BD31-4B8C-83A1-F6EECF244321}">
                <p14:modId xmlns:p14="http://schemas.microsoft.com/office/powerpoint/2010/main" val="2160740303"/>
              </p:ext>
            </p:extLst>
          </p:nvPr>
        </p:nvGraphicFramePr>
        <p:xfrm>
          <a:off x="48829" y="514352"/>
          <a:ext cx="12017329" cy="5910912"/>
        </p:xfrm>
        <a:graphic>
          <a:graphicData uri="http://schemas.openxmlformats.org/drawingml/2006/table">
            <a:tbl>
              <a:tblPr>
                <a:tableStyleId>{5C22544A-7EE6-4342-B048-85BDC9FD1C3A}</a:tableStyleId>
              </a:tblPr>
              <a:tblGrid>
                <a:gridCol w="652429">
                  <a:extLst>
                    <a:ext uri="{9D8B030D-6E8A-4147-A177-3AD203B41FA5}">
                      <a16:colId xmlns:a16="http://schemas.microsoft.com/office/drawing/2014/main" val="1066086281"/>
                    </a:ext>
                  </a:extLst>
                </a:gridCol>
                <a:gridCol w="189415">
                  <a:extLst>
                    <a:ext uri="{9D8B030D-6E8A-4147-A177-3AD203B41FA5}">
                      <a16:colId xmlns:a16="http://schemas.microsoft.com/office/drawing/2014/main" val="268487365"/>
                    </a:ext>
                  </a:extLst>
                </a:gridCol>
                <a:gridCol w="189415">
                  <a:extLst>
                    <a:ext uri="{9D8B030D-6E8A-4147-A177-3AD203B41FA5}">
                      <a16:colId xmlns:a16="http://schemas.microsoft.com/office/drawing/2014/main" val="1943190027"/>
                    </a:ext>
                  </a:extLst>
                </a:gridCol>
                <a:gridCol w="189415">
                  <a:extLst>
                    <a:ext uri="{9D8B030D-6E8A-4147-A177-3AD203B41FA5}">
                      <a16:colId xmlns:a16="http://schemas.microsoft.com/office/drawing/2014/main" val="2176231098"/>
                    </a:ext>
                  </a:extLst>
                </a:gridCol>
                <a:gridCol w="189415">
                  <a:extLst>
                    <a:ext uri="{9D8B030D-6E8A-4147-A177-3AD203B41FA5}">
                      <a16:colId xmlns:a16="http://schemas.microsoft.com/office/drawing/2014/main" val="1058739709"/>
                    </a:ext>
                  </a:extLst>
                </a:gridCol>
                <a:gridCol w="189415">
                  <a:extLst>
                    <a:ext uri="{9D8B030D-6E8A-4147-A177-3AD203B41FA5}">
                      <a16:colId xmlns:a16="http://schemas.microsoft.com/office/drawing/2014/main" val="3051747225"/>
                    </a:ext>
                  </a:extLst>
                </a:gridCol>
                <a:gridCol w="189415">
                  <a:extLst>
                    <a:ext uri="{9D8B030D-6E8A-4147-A177-3AD203B41FA5}">
                      <a16:colId xmlns:a16="http://schemas.microsoft.com/office/drawing/2014/main" val="3779309867"/>
                    </a:ext>
                  </a:extLst>
                </a:gridCol>
                <a:gridCol w="189415">
                  <a:extLst>
                    <a:ext uri="{9D8B030D-6E8A-4147-A177-3AD203B41FA5}">
                      <a16:colId xmlns:a16="http://schemas.microsoft.com/office/drawing/2014/main" val="3925187995"/>
                    </a:ext>
                  </a:extLst>
                </a:gridCol>
                <a:gridCol w="189415">
                  <a:extLst>
                    <a:ext uri="{9D8B030D-6E8A-4147-A177-3AD203B41FA5}">
                      <a16:colId xmlns:a16="http://schemas.microsoft.com/office/drawing/2014/main" val="855962133"/>
                    </a:ext>
                  </a:extLst>
                </a:gridCol>
                <a:gridCol w="189415">
                  <a:extLst>
                    <a:ext uri="{9D8B030D-6E8A-4147-A177-3AD203B41FA5}">
                      <a16:colId xmlns:a16="http://schemas.microsoft.com/office/drawing/2014/main" val="3786605548"/>
                    </a:ext>
                  </a:extLst>
                </a:gridCol>
                <a:gridCol w="189415">
                  <a:extLst>
                    <a:ext uri="{9D8B030D-6E8A-4147-A177-3AD203B41FA5}">
                      <a16:colId xmlns:a16="http://schemas.microsoft.com/office/drawing/2014/main" val="2812285672"/>
                    </a:ext>
                  </a:extLst>
                </a:gridCol>
                <a:gridCol w="189415">
                  <a:extLst>
                    <a:ext uri="{9D8B030D-6E8A-4147-A177-3AD203B41FA5}">
                      <a16:colId xmlns:a16="http://schemas.microsoft.com/office/drawing/2014/main" val="4285918668"/>
                    </a:ext>
                  </a:extLst>
                </a:gridCol>
                <a:gridCol w="189415">
                  <a:extLst>
                    <a:ext uri="{9D8B030D-6E8A-4147-A177-3AD203B41FA5}">
                      <a16:colId xmlns:a16="http://schemas.microsoft.com/office/drawing/2014/main" val="2029914770"/>
                    </a:ext>
                  </a:extLst>
                </a:gridCol>
                <a:gridCol w="189415">
                  <a:extLst>
                    <a:ext uri="{9D8B030D-6E8A-4147-A177-3AD203B41FA5}">
                      <a16:colId xmlns:a16="http://schemas.microsoft.com/office/drawing/2014/main" val="107758171"/>
                    </a:ext>
                  </a:extLst>
                </a:gridCol>
                <a:gridCol w="189415">
                  <a:extLst>
                    <a:ext uri="{9D8B030D-6E8A-4147-A177-3AD203B41FA5}">
                      <a16:colId xmlns:a16="http://schemas.microsoft.com/office/drawing/2014/main" val="542873087"/>
                    </a:ext>
                  </a:extLst>
                </a:gridCol>
                <a:gridCol w="189415">
                  <a:extLst>
                    <a:ext uri="{9D8B030D-6E8A-4147-A177-3AD203B41FA5}">
                      <a16:colId xmlns:a16="http://schemas.microsoft.com/office/drawing/2014/main" val="1996078827"/>
                    </a:ext>
                  </a:extLst>
                </a:gridCol>
                <a:gridCol w="189415">
                  <a:extLst>
                    <a:ext uri="{9D8B030D-6E8A-4147-A177-3AD203B41FA5}">
                      <a16:colId xmlns:a16="http://schemas.microsoft.com/office/drawing/2014/main" val="1225210315"/>
                    </a:ext>
                  </a:extLst>
                </a:gridCol>
                <a:gridCol w="189415">
                  <a:extLst>
                    <a:ext uri="{9D8B030D-6E8A-4147-A177-3AD203B41FA5}">
                      <a16:colId xmlns:a16="http://schemas.microsoft.com/office/drawing/2014/main" val="2094181217"/>
                    </a:ext>
                  </a:extLst>
                </a:gridCol>
                <a:gridCol w="189415">
                  <a:extLst>
                    <a:ext uri="{9D8B030D-6E8A-4147-A177-3AD203B41FA5}">
                      <a16:colId xmlns:a16="http://schemas.microsoft.com/office/drawing/2014/main" val="3371814571"/>
                    </a:ext>
                  </a:extLst>
                </a:gridCol>
                <a:gridCol w="189415">
                  <a:extLst>
                    <a:ext uri="{9D8B030D-6E8A-4147-A177-3AD203B41FA5}">
                      <a16:colId xmlns:a16="http://schemas.microsoft.com/office/drawing/2014/main" val="4092981094"/>
                    </a:ext>
                  </a:extLst>
                </a:gridCol>
                <a:gridCol w="189415">
                  <a:extLst>
                    <a:ext uri="{9D8B030D-6E8A-4147-A177-3AD203B41FA5}">
                      <a16:colId xmlns:a16="http://schemas.microsoft.com/office/drawing/2014/main" val="3313476894"/>
                    </a:ext>
                  </a:extLst>
                </a:gridCol>
                <a:gridCol w="189415">
                  <a:extLst>
                    <a:ext uri="{9D8B030D-6E8A-4147-A177-3AD203B41FA5}">
                      <a16:colId xmlns:a16="http://schemas.microsoft.com/office/drawing/2014/main" val="3049537334"/>
                    </a:ext>
                  </a:extLst>
                </a:gridCol>
                <a:gridCol w="112102">
                  <a:extLst>
                    <a:ext uri="{9D8B030D-6E8A-4147-A177-3AD203B41FA5}">
                      <a16:colId xmlns:a16="http://schemas.microsoft.com/office/drawing/2014/main" val="3921431516"/>
                    </a:ext>
                  </a:extLst>
                </a:gridCol>
                <a:gridCol w="266728">
                  <a:extLst>
                    <a:ext uri="{9D8B030D-6E8A-4147-A177-3AD203B41FA5}">
                      <a16:colId xmlns:a16="http://schemas.microsoft.com/office/drawing/2014/main" val="1008060076"/>
                    </a:ext>
                  </a:extLst>
                </a:gridCol>
                <a:gridCol w="189415">
                  <a:extLst>
                    <a:ext uri="{9D8B030D-6E8A-4147-A177-3AD203B41FA5}">
                      <a16:colId xmlns:a16="http://schemas.microsoft.com/office/drawing/2014/main" val="3971138348"/>
                    </a:ext>
                  </a:extLst>
                </a:gridCol>
                <a:gridCol w="189415">
                  <a:extLst>
                    <a:ext uri="{9D8B030D-6E8A-4147-A177-3AD203B41FA5}">
                      <a16:colId xmlns:a16="http://schemas.microsoft.com/office/drawing/2014/main" val="3612981189"/>
                    </a:ext>
                  </a:extLst>
                </a:gridCol>
                <a:gridCol w="189415">
                  <a:extLst>
                    <a:ext uri="{9D8B030D-6E8A-4147-A177-3AD203B41FA5}">
                      <a16:colId xmlns:a16="http://schemas.microsoft.com/office/drawing/2014/main" val="770954999"/>
                    </a:ext>
                  </a:extLst>
                </a:gridCol>
                <a:gridCol w="189415">
                  <a:extLst>
                    <a:ext uri="{9D8B030D-6E8A-4147-A177-3AD203B41FA5}">
                      <a16:colId xmlns:a16="http://schemas.microsoft.com/office/drawing/2014/main" val="3379297596"/>
                    </a:ext>
                  </a:extLst>
                </a:gridCol>
                <a:gridCol w="189415">
                  <a:extLst>
                    <a:ext uri="{9D8B030D-6E8A-4147-A177-3AD203B41FA5}">
                      <a16:colId xmlns:a16="http://schemas.microsoft.com/office/drawing/2014/main" val="1550423089"/>
                    </a:ext>
                  </a:extLst>
                </a:gridCol>
                <a:gridCol w="189415">
                  <a:extLst>
                    <a:ext uri="{9D8B030D-6E8A-4147-A177-3AD203B41FA5}">
                      <a16:colId xmlns:a16="http://schemas.microsoft.com/office/drawing/2014/main" val="549126294"/>
                    </a:ext>
                  </a:extLst>
                </a:gridCol>
                <a:gridCol w="189415">
                  <a:extLst>
                    <a:ext uri="{9D8B030D-6E8A-4147-A177-3AD203B41FA5}">
                      <a16:colId xmlns:a16="http://schemas.microsoft.com/office/drawing/2014/main" val="1060800686"/>
                    </a:ext>
                  </a:extLst>
                </a:gridCol>
                <a:gridCol w="189415">
                  <a:extLst>
                    <a:ext uri="{9D8B030D-6E8A-4147-A177-3AD203B41FA5}">
                      <a16:colId xmlns:a16="http://schemas.microsoft.com/office/drawing/2014/main" val="473524104"/>
                    </a:ext>
                  </a:extLst>
                </a:gridCol>
                <a:gridCol w="189415">
                  <a:extLst>
                    <a:ext uri="{9D8B030D-6E8A-4147-A177-3AD203B41FA5}">
                      <a16:colId xmlns:a16="http://schemas.microsoft.com/office/drawing/2014/main" val="2280596741"/>
                    </a:ext>
                  </a:extLst>
                </a:gridCol>
                <a:gridCol w="189415">
                  <a:extLst>
                    <a:ext uri="{9D8B030D-6E8A-4147-A177-3AD203B41FA5}">
                      <a16:colId xmlns:a16="http://schemas.microsoft.com/office/drawing/2014/main" val="3433323147"/>
                    </a:ext>
                  </a:extLst>
                </a:gridCol>
                <a:gridCol w="189415">
                  <a:extLst>
                    <a:ext uri="{9D8B030D-6E8A-4147-A177-3AD203B41FA5}">
                      <a16:colId xmlns:a16="http://schemas.microsoft.com/office/drawing/2014/main" val="891704106"/>
                    </a:ext>
                  </a:extLst>
                </a:gridCol>
                <a:gridCol w="189415">
                  <a:extLst>
                    <a:ext uri="{9D8B030D-6E8A-4147-A177-3AD203B41FA5}">
                      <a16:colId xmlns:a16="http://schemas.microsoft.com/office/drawing/2014/main" val="3314189886"/>
                    </a:ext>
                  </a:extLst>
                </a:gridCol>
                <a:gridCol w="189415">
                  <a:extLst>
                    <a:ext uri="{9D8B030D-6E8A-4147-A177-3AD203B41FA5}">
                      <a16:colId xmlns:a16="http://schemas.microsoft.com/office/drawing/2014/main" val="123469908"/>
                    </a:ext>
                  </a:extLst>
                </a:gridCol>
                <a:gridCol w="189415">
                  <a:extLst>
                    <a:ext uri="{9D8B030D-6E8A-4147-A177-3AD203B41FA5}">
                      <a16:colId xmlns:a16="http://schemas.microsoft.com/office/drawing/2014/main" val="343777463"/>
                    </a:ext>
                  </a:extLst>
                </a:gridCol>
                <a:gridCol w="189415">
                  <a:extLst>
                    <a:ext uri="{9D8B030D-6E8A-4147-A177-3AD203B41FA5}">
                      <a16:colId xmlns:a16="http://schemas.microsoft.com/office/drawing/2014/main" val="3877245921"/>
                    </a:ext>
                  </a:extLst>
                </a:gridCol>
                <a:gridCol w="189415">
                  <a:extLst>
                    <a:ext uri="{9D8B030D-6E8A-4147-A177-3AD203B41FA5}">
                      <a16:colId xmlns:a16="http://schemas.microsoft.com/office/drawing/2014/main" val="1143281995"/>
                    </a:ext>
                  </a:extLst>
                </a:gridCol>
                <a:gridCol w="189415">
                  <a:extLst>
                    <a:ext uri="{9D8B030D-6E8A-4147-A177-3AD203B41FA5}">
                      <a16:colId xmlns:a16="http://schemas.microsoft.com/office/drawing/2014/main" val="3119034932"/>
                    </a:ext>
                  </a:extLst>
                </a:gridCol>
                <a:gridCol w="189415">
                  <a:extLst>
                    <a:ext uri="{9D8B030D-6E8A-4147-A177-3AD203B41FA5}">
                      <a16:colId xmlns:a16="http://schemas.microsoft.com/office/drawing/2014/main" val="3756560500"/>
                    </a:ext>
                  </a:extLst>
                </a:gridCol>
                <a:gridCol w="189415">
                  <a:extLst>
                    <a:ext uri="{9D8B030D-6E8A-4147-A177-3AD203B41FA5}">
                      <a16:colId xmlns:a16="http://schemas.microsoft.com/office/drawing/2014/main" val="15516669"/>
                    </a:ext>
                  </a:extLst>
                </a:gridCol>
                <a:gridCol w="189415">
                  <a:extLst>
                    <a:ext uri="{9D8B030D-6E8A-4147-A177-3AD203B41FA5}">
                      <a16:colId xmlns:a16="http://schemas.microsoft.com/office/drawing/2014/main" val="3437691017"/>
                    </a:ext>
                  </a:extLst>
                </a:gridCol>
                <a:gridCol w="189415">
                  <a:extLst>
                    <a:ext uri="{9D8B030D-6E8A-4147-A177-3AD203B41FA5}">
                      <a16:colId xmlns:a16="http://schemas.microsoft.com/office/drawing/2014/main" val="3965130171"/>
                    </a:ext>
                  </a:extLst>
                </a:gridCol>
                <a:gridCol w="189415">
                  <a:extLst>
                    <a:ext uri="{9D8B030D-6E8A-4147-A177-3AD203B41FA5}">
                      <a16:colId xmlns:a16="http://schemas.microsoft.com/office/drawing/2014/main" val="3428778157"/>
                    </a:ext>
                  </a:extLst>
                </a:gridCol>
                <a:gridCol w="189415">
                  <a:extLst>
                    <a:ext uri="{9D8B030D-6E8A-4147-A177-3AD203B41FA5}">
                      <a16:colId xmlns:a16="http://schemas.microsoft.com/office/drawing/2014/main" val="196946214"/>
                    </a:ext>
                  </a:extLst>
                </a:gridCol>
                <a:gridCol w="189415">
                  <a:extLst>
                    <a:ext uri="{9D8B030D-6E8A-4147-A177-3AD203B41FA5}">
                      <a16:colId xmlns:a16="http://schemas.microsoft.com/office/drawing/2014/main" val="3004654755"/>
                    </a:ext>
                  </a:extLst>
                </a:gridCol>
                <a:gridCol w="189415">
                  <a:extLst>
                    <a:ext uri="{9D8B030D-6E8A-4147-A177-3AD203B41FA5}">
                      <a16:colId xmlns:a16="http://schemas.microsoft.com/office/drawing/2014/main" val="1851142944"/>
                    </a:ext>
                  </a:extLst>
                </a:gridCol>
                <a:gridCol w="189415">
                  <a:extLst>
                    <a:ext uri="{9D8B030D-6E8A-4147-A177-3AD203B41FA5}">
                      <a16:colId xmlns:a16="http://schemas.microsoft.com/office/drawing/2014/main" val="3878561926"/>
                    </a:ext>
                  </a:extLst>
                </a:gridCol>
                <a:gridCol w="189415">
                  <a:extLst>
                    <a:ext uri="{9D8B030D-6E8A-4147-A177-3AD203B41FA5}">
                      <a16:colId xmlns:a16="http://schemas.microsoft.com/office/drawing/2014/main" val="3232708214"/>
                    </a:ext>
                  </a:extLst>
                </a:gridCol>
                <a:gridCol w="189415">
                  <a:extLst>
                    <a:ext uri="{9D8B030D-6E8A-4147-A177-3AD203B41FA5}">
                      <a16:colId xmlns:a16="http://schemas.microsoft.com/office/drawing/2014/main" val="3667003153"/>
                    </a:ext>
                  </a:extLst>
                </a:gridCol>
                <a:gridCol w="189415">
                  <a:extLst>
                    <a:ext uri="{9D8B030D-6E8A-4147-A177-3AD203B41FA5}">
                      <a16:colId xmlns:a16="http://schemas.microsoft.com/office/drawing/2014/main" val="3926997517"/>
                    </a:ext>
                  </a:extLst>
                </a:gridCol>
                <a:gridCol w="189415">
                  <a:extLst>
                    <a:ext uri="{9D8B030D-6E8A-4147-A177-3AD203B41FA5}">
                      <a16:colId xmlns:a16="http://schemas.microsoft.com/office/drawing/2014/main" val="1001926796"/>
                    </a:ext>
                  </a:extLst>
                </a:gridCol>
                <a:gridCol w="189415">
                  <a:extLst>
                    <a:ext uri="{9D8B030D-6E8A-4147-A177-3AD203B41FA5}">
                      <a16:colId xmlns:a16="http://schemas.microsoft.com/office/drawing/2014/main" val="3480061588"/>
                    </a:ext>
                  </a:extLst>
                </a:gridCol>
                <a:gridCol w="189415">
                  <a:extLst>
                    <a:ext uri="{9D8B030D-6E8A-4147-A177-3AD203B41FA5}">
                      <a16:colId xmlns:a16="http://schemas.microsoft.com/office/drawing/2014/main" val="2953396145"/>
                    </a:ext>
                  </a:extLst>
                </a:gridCol>
                <a:gridCol w="189415">
                  <a:extLst>
                    <a:ext uri="{9D8B030D-6E8A-4147-A177-3AD203B41FA5}">
                      <a16:colId xmlns:a16="http://schemas.microsoft.com/office/drawing/2014/main" val="2228251499"/>
                    </a:ext>
                  </a:extLst>
                </a:gridCol>
                <a:gridCol w="189415">
                  <a:extLst>
                    <a:ext uri="{9D8B030D-6E8A-4147-A177-3AD203B41FA5}">
                      <a16:colId xmlns:a16="http://schemas.microsoft.com/office/drawing/2014/main" val="220392135"/>
                    </a:ext>
                  </a:extLst>
                </a:gridCol>
                <a:gridCol w="189415">
                  <a:extLst>
                    <a:ext uri="{9D8B030D-6E8A-4147-A177-3AD203B41FA5}">
                      <a16:colId xmlns:a16="http://schemas.microsoft.com/office/drawing/2014/main" val="436084025"/>
                    </a:ext>
                  </a:extLst>
                </a:gridCol>
                <a:gridCol w="189415">
                  <a:extLst>
                    <a:ext uri="{9D8B030D-6E8A-4147-A177-3AD203B41FA5}">
                      <a16:colId xmlns:a16="http://schemas.microsoft.com/office/drawing/2014/main" val="675699741"/>
                    </a:ext>
                  </a:extLst>
                </a:gridCol>
                <a:gridCol w="189415">
                  <a:extLst>
                    <a:ext uri="{9D8B030D-6E8A-4147-A177-3AD203B41FA5}">
                      <a16:colId xmlns:a16="http://schemas.microsoft.com/office/drawing/2014/main" val="2520814739"/>
                    </a:ext>
                  </a:extLst>
                </a:gridCol>
              </a:tblGrid>
              <a:tr h="196512">
                <a:tc rowSpan="3">
                  <a:txBody>
                    <a:bodyPr/>
                    <a:lstStyle/>
                    <a:p>
                      <a:pPr algn="l" fontAlgn="ctr"/>
                      <a:r>
                        <a:rPr lang="en-US" sz="400" u="none" strike="noStrike" dirty="0">
                          <a:effectLst/>
                          <a:latin typeface="Century Gothic" panose="020B0502020202020204" pitchFamily="34" charset="0"/>
                        </a:rPr>
                        <a:t>Enter the date </a:t>
                      </a:r>
                      <a:br>
                        <a:rPr lang="en-US" sz="400" u="none" strike="noStrike" dirty="0">
                          <a:effectLst/>
                          <a:latin typeface="Century Gothic" panose="020B0502020202020204" pitchFamily="34" charset="0"/>
                        </a:rPr>
                      </a:br>
                      <a:r>
                        <a:rPr lang="en-US" sz="400" u="none" strike="noStrike" dirty="0">
                          <a:effectLst/>
                          <a:latin typeface="Century Gothic" panose="020B0502020202020204" pitchFamily="34" charset="0"/>
                        </a:rPr>
                        <a:t>of the first Monday </a:t>
                      </a:r>
                      <a:br>
                        <a:rPr lang="en-US" sz="400" u="none" strike="noStrike" dirty="0">
                          <a:effectLst/>
                          <a:latin typeface="Century Gothic" panose="020B0502020202020204" pitchFamily="34" charset="0"/>
                        </a:rPr>
                      </a:br>
                      <a:r>
                        <a:rPr lang="en-US" sz="400" u="none" strike="noStrike" dirty="0">
                          <a:effectLst/>
                          <a:latin typeface="Century Gothic" panose="020B0502020202020204" pitchFamily="34" charset="0"/>
                        </a:rPr>
                        <a:t>of each month ----&gt;</a:t>
                      </a:r>
                      <a:r>
                        <a:rPr lang="en-US" sz="200" u="none" strike="noStrike" dirty="0">
                          <a:effectLst/>
                          <a:latin typeface="Century Gothic" panose="020B0502020202020204" pitchFamily="34" charset="0"/>
                        </a:rPr>
                        <a:t> </a:t>
                      </a:r>
                      <a:endParaRPr lang="en-US" sz="400" b="0" i="1" u="none" strike="noStrike" dirty="0">
                        <a:solidFill>
                          <a:srgbClr val="000000"/>
                        </a:solidFill>
                        <a:effectLst/>
                        <a:latin typeface="Century Gothic" panose="020B0502020202020204" pitchFamily="34" charset="0"/>
                      </a:endParaRPr>
                    </a:p>
                  </a:txBody>
                  <a:tcPr marL="62154" marR="0" marT="0" marB="0" anchor="ctr"/>
                </a:tc>
                <a:tc gridSpan="15">
                  <a:txBody>
                    <a:bodyPr/>
                    <a:lstStyle/>
                    <a:p>
                      <a:pPr algn="ctr" fontAlgn="b"/>
                      <a:r>
                        <a:rPr lang="en-US" sz="400" b="1" u="none" strike="noStrike" dirty="0">
                          <a:solidFill>
                            <a:schemeClr val="bg1"/>
                          </a:solidFill>
                          <a:effectLst/>
                          <a:latin typeface="Century Gothic" panose="020B0502020202020204" pitchFamily="34" charset="0"/>
                        </a:rPr>
                        <a:t>Q1</a:t>
                      </a:r>
                      <a:endParaRPr lang="en-US" sz="400" b="1" i="0" u="none" strike="noStrike" dirty="0">
                        <a:solidFill>
                          <a:schemeClr val="bg1"/>
                        </a:solidFill>
                        <a:effectLst/>
                        <a:latin typeface="Century Gothic" panose="020B0502020202020204" pitchFamily="34" charset="0"/>
                      </a:endParaRPr>
                    </a:p>
                  </a:txBody>
                  <a:tcPr marL="0" marR="0" marT="0" marB="0" anchor="ctr">
                    <a:solidFill>
                      <a:schemeClr val="tx2">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400" b="1" u="none" strike="noStrike" dirty="0">
                          <a:solidFill>
                            <a:schemeClr val="bg1"/>
                          </a:solidFill>
                          <a:effectLst/>
                          <a:latin typeface="Century Gothic" panose="020B0502020202020204" pitchFamily="34" charset="0"/>
                        </a:rPr>
                        <a:t>Q2</a:t>
                      </a:r>
                      <a:endParaRPr lang="en-US" sz="400" b="1" i="0" u="none" strike="noStrike" dirty="0">
                        <a:solidFill>
                          <a:schemeClr val="bg1"/>
                        </a:solidFill>
                        <a:effectLst/>
                        <a:latin typeface="Century Gothic" panose="020B0502020202020204" pitchFamily="34" charset="0"/>
                      </a:endParaRPr>
                    </a:p>
                  </a:txBody>
                  <a:tcPr marL="0" marR="0" marT="0" marB="0" anchor="ctr">
                    <a:solidFill>
                      <a:schemeClr val="accent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400" b="1" u="none" strike="noStrike" dirty="0">
                          <a:solidFill>
                            <a:schemeClr val="bg1"/>
                          </a:solidFill>
                          <a:effectLst/>
                          <a:latin typeface="Century Gothic" panose="020B0502020202020204" pitchFamily="34" charset="0"/>
                        </a:rPr>
                        <a:t>Q3</a:t>
                      </a:r>
                      <a:endParaRPr lang="en-US" sz="400" b="1" i="0" u="none" strike="noStrike" dirty="0">
                        <a:solidFill>
                          <a:schemeClr val="bg1"/>
                        </a:solidFill>
                        <a:effectLst/>
                        <a:latin typeface="Century Gothic" panose="020B0502020202020204" pitchFamily="34" charset="0"/>
                      </a:endParaRPr>
                    </a:p>
                  </a:txBody>
                  <a:tcPr marL="0" marR="0" marT="0" marB="0" anchor="ctr">
                    <a:solidFill>
                      <a:schemeClr val="tx1">
                        <a:lumMod val="65000"/>
                        <a:lumOff val="3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400" b="1" u="none" strike="noStrike" dirty="0">
                          <a:solidFill>
                            <a:schemeClr val="bg1"/>
                          </a:solidFill>
                          <a:effectLst/>
                          <a:latin typeface="Century Gothic" panose="020B0502020202020204" pitchFamily="34" charset="0"/>
                        </a:rPr>
                        <a:t>Q4</a:t>
                      </a:r>
                      <a:endParaRPr lang="en-US" sz="400" b="1" i="0" u="none" strike="noStrike" dirty="0">
                        <a:solidFill>
                          <a:schemeClr val="bg1"/>
                        </a:solidFill>
                        <a:effectLst/>
                        <a:latin typeface="Century Gothic" panose="020B0502020202020204" pitchFamily="34" charset="0"/>
                      </a:endParaRPr>
                    </a:p>
                  </a:txBody>
                  <a:tcPr marL="0" marR="0" marT="0" marB="0" anchor="ctr">
                    <a:solidFill>
                      <a:schemeClr val="accent4">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7344956"/>
                  </a:ext>
                </a:extLst>
              </a:tr>
              <a:tr h="114288">
                <a:tc v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JANUARY</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FEBRUARY</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MARCH</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APRIL</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MAY</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JUNE</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JULY</a:t>
                      </a:r>
                      <a:endParaRPr lang="en-US" sz="400" b="1" i="0" u="none" strike="noStrike" dirty="0">
                        <a:solidFill>
                          <a:srgbClr val="FFFFFF"/>
                        </a:solidFill>
                        <a:effectLst/>
                        <a:latin typeface="Century Gothic" panose="020B0502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AUGUST</a:t>
                      </a:r>
                      <a:endParaRPr lang="en-US" sz="400" b="1" i="0" u="none" strike="noStrike" dirty="0">
                        <a:solidFill>
                          <a:srgbClr val="FFFFFF"/>
                        </a:solidFill>
                        <a:effectLst/>
                        <a:latin typeface="Century Gothic" panose="020B0502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SEPTEMBER</a:t>
                      </a:r>
                      <a:endParaRPr lang="en-US" sz="400" b="1" i="0" u="none" strike="noStrike" dirty="0">
                        <a:solidFill>
                          <a:srgbClr val="FFFFFF"/>
                        </a:solidFill>
                        <a:effectLst/>
                        <a:latin typeface="Century Gothic" panose="020B0502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OCTOBER</a:t>
                      </a:r>
                      <a:endParaRPr lang="en-US" sz="400" b="1" i="0" u="none" strike="noStrike" dirty="0">
                        <a:solidFill>
                          <a:srgbClr val="FFFFFF"/>
                        </a:solidFill>
                        <a:effectLst/>
                        <a:latin typeface="Century Gothic" panose="020B0502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NOVEMBER</a:t>
                      </a:r>
                      <a:endParaRPr lang="en-US" sz="400" b="1" i="0" u="none" strike="noStrike" dirty="0">
                        <a:solidFill>
                          <a:srgbClr val="FFFFFF"/>
                        </a:solidFill>
                        <a:effectLst/>
                        <a:latin typeface="Century Gothic" panose="020B0502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DECEMBER</a:t>
                      </a:r>
                      <a:endParaRPr lang="en-US" sz="400" b="1" i="0" u="none" strike="noStrike" dirty="0">
                        <a:solidFill>
                          <a:srgbClr val="FFFFFF"/>
                        </a:solidFill>
                        <a:effectLst/>
                        <a:latin typeface="Century Gothic" panose="020B0502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78010247"/>
                  </a:ext>
                </a:extLst>
              </a:tr>
              <a:tr h="114288">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2</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9</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16</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30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6</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27</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34</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6</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27</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17</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24</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8</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15</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22</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29</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5</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12</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19</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26</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17</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24</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31</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7</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14</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21</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28</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4</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11</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18</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25</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9</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16</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30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6</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27</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4</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11</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18</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25</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686501526"/>
                  </a:ext>
                </a:extLst>
              </a:tr>
              <a:tr h="228576">
                <a:tc>
                  <a:txBody>
                    <a:bodyPr/>
                    <a:lstStyle/>
                    <a:p>
                      <a:pPr algn="ctr" fontAlgn="ctr"/>
                      <a:r>
                        <a:rPr lang="en-US" sz="400" u="none" strike="noStrike" dirty="0">
                          <a:effectLst/>
                          <a:latin typeface="Century Gothic" panose="020B0502020202020204" pitchFamily="34" charset="0"/>
                        </a:rPr>
                        <a:t>PROJECT WEEK</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3</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4</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5</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6</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7</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8</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9</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10</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11</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12</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13</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14</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15</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16</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17</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18</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19</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20</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21</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22</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23</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24</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25</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26</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extLst>
                  <a:ext uri="{0D108BD9-81ED-4DB2-BD59-A6C34878D82A}">
                    <a16:rowId xmlns:a16="http://schemas.microsoft.com/office/drawing/2014/main" val="2583963146"/>
                  </a:ext>
                </a:extLst>
              </a:tr>
              <a:tr h="228576">
                <a:tc>
                  <a:txBody>
                    <a:bodyPr/>
                    <a:lstStyle/>
                    <a:p>
                      <a:pPr algn="ctr" fontAlgn="ctr"/>
                      <a:r>
                        <a:rPr lang="en-US" sz="400" u="none" strike="noStrike" dirty="0">
                          <a:effectLst/>
                          <a:latin typeface="Century Gothic" panose="020B0502020202020204" pitchFamily="34" charset="0"/>
                        </a:rPr>
                        <a:t>PHASE ONE</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1">
                        <a:lumMod val="75000"/>
                      </a:schemeClr>
                    </a:solidFill>
                  </a:tcPr>
                </a:tc>
                <a:tc>
                  <a:txBody>
                    <a:bodyPr/>
                    <a:lstStyle/>
                    <a:p>
                      <a:pPr algn="l" fontAlgn="b"/>
                      <a:r>
                        <a:rPr lang="en-US" sz="400" u="none" strike="noStrike" dirty="0">
                          <a:effectLst/>
                          <a:latin typeface="Century Gothic" panose="020B0502020202020204" pitchFamily="34" charset="0"/>
                        </a:rPr>
                        <a:t> </a:t>
                      </a:r>
                      <a:endParaRPr lang="en-US" sz="4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790619069"/>
                  </a:ext>
                </a:extLst>
              </a:tr>
              <a:tr h="228576">
                <a:tc rowSpan="3">
                  <a:txBody>
                    <a:bodyPr/>
                    <a:lstStyle/>
                    <a:p>
                      <a:pPr algn="ctr" fontAlgn="ctr"/>
                      <a:r>
                        <a:rPr lang="en-US" sz="400" u="none" strike="noStrike" dirty="0">
                          <a:effectLst/>
                          <a:latin typeface="Century Gothic" panose="020B0502020202020204" pitchFamily="34" charset="0"/>
                        </a:rPr>
                        <a:t>Project Conception and Initiation</a:t>
                      </a:r>
                      <a:endParaRPr lang="en-US" sz="4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2259745879"/>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543859218"/>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l"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l"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l"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706704070"/>
                  </a:ext>
                </a:extLst>
              </a:tr>
              <a:tr h="228576">
                <a:tc>
                  <a:txBody>
                    <a:bodyPr/>
                    <a:lstStyle/>
                    <a:p>
                      <a:pPr algn="ctr" fontAlgn="ctr"/>
                      <a:r>
                        <a:rPr lang="en-US" sz="400" u="none" strike="noStrike" dirty="0">
                          <a:effectLst/>
                          <a:latin typeface="Century Gothic" panose="020B0502020202020204" pitchFamily="34" charset="0"/>
                        </a:rPr>
                        <a:t>PHASE TWO</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2">
                        <a:lumMod val="75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912858273"/>
                  </a:ext>
                </a:extLst>
              </a:tr>
              <a:tr h="228576">
                <a:tc rowSpan="5">
                  <a:txBody>
                    <a:bodyPr/>
                    <a:lstStyle/>
                    <a:p>
                      <a:pPr algn="ctr" fontAlgn="ctr"/>
                      <a:r>
                        <a:rPr lang="en-US" sz="400" u="none" strike="noStrike" dirty="0">
                          <a:effectLst/>
                          <a:latin typeface="Century Gothic" panose="020B0502020202020204" pitchFamily="34" charset="0"/>
                        </a:rPr>
                        <a:t>Project Definition and Planning</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accent2">
                        <a:lumMod val="40000"/>
                        <a:lumOff val="6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686162599"/>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713987855"/>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874702740"/>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630934541"/>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552726660"/>
                  </a:ext>
                </a:extLst>
              </a:tr>
              <a:tr h="228576">
                <a:tc>
                  <a:txBody>
                    <a:bodyPr/>
                    <a:lstStyle/>
                    <a:p>
                      <a:pPr algn="ctr" fontAlgn="ctr"/>
                      <a:r>
                        <a:rPr lang="en-US" sz="400" u="none" strike="noStrike" dirty="0">
                          <a:solidFill>
                            <a:schemeClr val="bg1"/>
                          </a:solidFill>
                          <a:effectLst/>
                          <a:latin typeface="Century Gothic" panose="020B0502020202020204" pitchFamily="34" charset="0"/>
                        </a:rPr>
                        <a:t>PHASE THREE</a:t>
                      </a:r>
                      <a:endParaRPr lang="en-US" sz="400" b="1" i="0" u="none" strike="noStrike" dirty="0">
                        <a:solidFill>
                          <a:schemeClr val="bg1"/>
                        </a:solidFill>
                        <a:effectLst/>
                        <a:latin typeface="Century Gothic" panose="020B0502020202020204" pitchFamily="34" charset="0"/>
                      </a:endParaRPr>
                    </a:p>
                  </a:txBody>
                  <a:tcPr marL="0" marR="0" marT="0" marB="0" anchor="ctr">
                    <a:solidFill>
                      <a:schemeClr val="tx1">
                        <a:lumMod val="65000"/>
                        <a:lumOff val="35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82597069"/>
                  </a:ext>
                </a:extLst>
              </a:tr>
              <a:tr h="228576">
                <a:tc rowSpan="4">
                  <a:txBody>
                    <a:bodyPr/>
                    <a:lstStyle/>
                    <a:p>
                      <a:pPr algn="ctr" fontAlgn="ctr"/>
                      <a:r>
                        <a:rPr lang="en-US" sz="400" u="none" strike="noStrike" dirty="0">
                          <a:effectLst/>
                          <a:latin typeface="Century Gothic" panose="020B0502020202020204" pitchFamily="34" charset="0"/>
                        </a:rPr>
                        <a:t>Project Launch of Execution</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675800196"/>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875624896"/>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799974786"/>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201870009"/>
                  </a:ext>
                </a:extLst>
              </a:tr>
              <a:tr h="228576">
                <a:tc>
                  <a:txBody>
                    <a:bodyPr/>
                    <a:lstStyle/>
                    <a:p>
                      <a:pPr algn="ctr" fontAlgn="ctr"/>
                      <a:r>
                        <a:rPr lang="en-US" sz="400" u="none" strike="noStrike" dirty="0">
                          <a:effectLst/>
                          <a:latin typeface="Century Gothic" panose="020B0502020202020204" pitchFamily="34" charset="0"/>
                        </a:rPr>
                        <a:t>PHASE FOUR</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4">
                        <a:lumMod val="75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953875282"/>
                  </a:ext>
                </a:extLst>
              </a:tr>
              <a:tr h="228576">
                <a:tc rowSpan="3">
                  <a:txBody>
                    <a:bodyPr/>
                    <a:lstStyle/>
                    <a:p>
                      <a:pPr algn="ctr" fontAlgn="ctr"/>
                      <a:r>
                        <a:rPr lang="en-US" sz="400" u="none" strike="noStrike" dirty="0">
                          <a:effectLst/>
                          <a:latin typeface="Century Gothic" panose="020B0502020202020204" pitchFamily="34" charset="0"/>
                        </a:rPr>
                        <a:t>Project Performance and Control</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accent4">
                        <a:lumMod val="20000"/>
                        <a:lumOff val="8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68990570"/>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114243183"/>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504826762"/>
                  </a:ext>
                </a:extLst>
              </a:tr>
              <a:tr h="228576">
                <a:tc>
                  <a:txBody>
                    <a:bodyPr/>
                    <a:lstStyle/>
                    <a:p>
                      <a:pPr algn="ctr" fontAlgn="ctr"/>
                      <a:r>
                        <a:rPr lang="en-US" sz="400" u="none" strike="noStrike" dirty="0">
                          <a:effectLst/>
                          <a:latin typeface="Century Gothic" panose="020B0502020202020204" pitchFamily="34" charset="0"/>
                        </a:rPr>
                        <a:t>PHASE FIVE</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1">
                        <a:lumMod val="60000"/>
                        <a:lumOff val="4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2407640007"/>
                  </a:ext>
                </a:extLst>
              </a:tr>
              <a:tr h="228576">
                <a:tc rowSpan="3">
                  <a:txBody>
                    <a:bodyPr/>
                    <a:lstStyle/>
                    <a:p>
                      <a:pPr algn="ctr" fontAlgn="ctr"/>
                      <a:r>
                        <a:rPr lang="en-US" sz="400" u="none" strike="noStrike" dirty="0">
                          <a:effectLst/>
                          <a:latin typeface="Century Gothic" panose="020B0502020202020204" pitchFamily="34" charset="0"/>
                        </a:rPr>
                        <a:t>Project Close</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accent1">
                        <a:lumMod val="20000"/>
                        <a:lumOff val="8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029080947"/>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468500776"/>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026729588"/>
                  </a:ext>
                </a:extLst>
              </a:tr>
            </a:tbl>
          </a:graphicData>
        </a:graphic>
      </p:graphicFrame>
      <p:grpSp>
        <p:nvGrpSpPr>
          <p:cNvPr id="58" name="Group 57">
            <a:extLst>
              <a:ext uri="{FF2B5EF4-FFF2-40B4-BE49-F238E27FC236}">
                <a16:creationId xmlns:a16="http://schemas.microsoft.com/office/drawing/2014/main" id="{870ACD84-68D2-43B5-AB78-4C3C4AB55340}"/>
              </a:ext>
            </a:extLst>
          </p:cNvPr>
          <p:cNvGrpSpPr/>
          <p:nvPr/>
        </p:nvGrpSpPr>
        <p:grpSpPr>
          <a:xfrm>
            <a:off x="2646231" y="788988"/>
            <a:ext cx="771788" cy="5535549"/>
            <a:chOff x="-2993814" y="353146"/>
            <a:chExt cx="1164736" cy="6665141"/>
          </a:xfrm>
        </p:grpSpPr>
        <p:cxnSp>
          <p:nvCxnSpPr>
            <p:cNvPr id="59" name="Straight Connector 58">
              <a:extLst>
                <a:ext uri="{FF2B5EF4-FFF2-40B4-BE49-F238E27FC236}">
                  <a16:creationId xmlns:a16="http://schemas.microsoft.com/office/drawing/2014/main" id="{00000000-0008-0000-0100-000004000000}"/>
                </a:ext>
              </a:extLst>
            </p:cNvPr>
            <p:cNvCxnSpPr>
              <a:cxnSpLocks/>
            </p:cNvCxnSpPr>
            <p:nvPr/>
          </p:nvCxnSpPr>
          <p:spPr>
            <a:xfrm>
              <a:off x="-2908684" y="407686"/>
              <a:ext cx="0" cy="6610601"/>
            </a:xfrm>
            <a:prstGeom prst="line">
              <a:avLst/>
            </a:prstGeom>
            <a:ln w="76200">
              <a:gradFill flip="none" rotWithShape="1">
                <a:gsLst>
                  <a:gs pos="100000">
                    <a:schemeClr val="accent2">
                      <a:lumMod val="67000"/>
                      <a:alpha val="51000"/>
                    </a:schemeClr>
                  </a:gs>
                  <a:gs pos="0">
                    <a:schemeClr val="accent2">
                      <a:lumMod val="97000"/>
                      <a:lumOff val="3000"/>
                    </a:schemeClr>
                  </a:gs>
                </a:gsLst>
                <a:lin ang="16200000" scaled="1"/>
                <a:tileRect/>
              </a:gradFill>
              <a:tailEnd type="none" w="lg" len="med"/>
            </a:ln>
          </p:spPr>
          <p:style>
            <a:lnRef idx="1">
              <a:schemeClr val="accent1"/>
            </a:lnRef>
            <a:fillRef idx="0">
              <a:schemeClr val="accent1"/>
            </a:fillRef>
            <a:effectRef idx="0">
              <a:schemeClr val="accent1"/>
            </a:effectRef>
            <a:fontRef idx="minor">
              <a:schemeClr val="tx1"/>
            </a:fontRef>
          </p:style>
        </p:cxnSp>
        <p:sp>
          <p:nvSpPr>
            <p:cNvPr id="60" name="Round Diagonal Corner Rectangle 4">
              <a:extLst>
                <a:ext uri="{FF2B5EF4-FFF2-40B4-BE49-F238E27FC236}">
                  <a16:creationId xmlns:a16="http://schemas.microsoft.com/office/drawing/2014/main" id="{00000000-0008-0000-0100-000005000000}"/>
                </a:ext>
              </a:extLst>
            </p:cNvPr>
            <p:cNvSpPr>
              <a:spLocks noChangeAspect="1"/>
            </p:cNvSpPr>
            <p:nvPr/>
          </p:nvSpPr>
          <p:spPr>
            <a:xfrm>
              <a:off x="-2993814" y="353146"/>
              <a:ext cx="1164736" cy="342900"/>
            </a:xfrm>
            <a:prstGeom prst="round2Diag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bg1"/>
                  </a:solidFill>
                  <a:latin typeface="Century Gothic" panose="020B0502020202020204" pitchFamily="34" charset="0"/>
                  <a:ea typeface="Arial" charset="0"/>
                  <a:cs typeface="Arial" charset="0"/>
                </a:rPr>
                <a:t>TODAY</a:t>
              </a:r>
            </a:p>
          </p:txBody>
        </p:sp>
      </p:grpSp>
      <p:sp>
        <p:nvSpPr>
          <p:cNvPr id="61" name="Rectangle 60">
            <a:extLst>
              <a:ext uri="{FF2B5EF4-FFF2-40B4-BE49-F238E27FC236}">
                <a16:creationId xmlns:a16="http://schemas.microsoft.com/office/drawing/2014/main" id="{00000000-0008-0000-0100-000007000000}"/>
              </a:ext>
            </a:extLst>
          </p:cNvPr>
          <p:cNvSpPr/>
          <p:nvPr/>
        </p:nvSpPr>
        <p:spPr>
          <a:xfrm>
            <a:off x="727651" y="1215171"/>
            <a:ext cx="1776412" cy="141408"/>
          </a:xfrm>
          <a:prstGeom prst="rec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dirty="0">
                <a:latin typeface="Century Gothic" panose="020B0502020202020204" pitchFamily="34" charset="0"/>
              </a:rPr>
              <a:t>Project Charter</a:t>
            </a:r>
          </a:p>
        </p:txBody>
      </p:sp>
      <p:sp>
        <p:nvSpPr>
          <p:cNvPr id="62" name="Rectangle 61">
            <a:extLst>
              <a:ext uri="{FF2B5EF4-FFF2-40B4-BE49-F238E27FC236}">
                <a16:creationId xmlns:a16="http://schemas.microsoft.com/office/drawing/2014/main" id="{00000000-0008-0000-0100-000008000000}"/>
              </a:ext>
            </a:extLst>
          </p:cNvPr>
          <p:cNvSpPr/>
          <p:nvPr/>
        </p:nvSpPr>
        <p:spPr>
          <a:xfrm>
            <a:off x="727651" y="1428386"/>
            <a:ext cx="1776412" cy="141954"/>
          </a:xfrm>
          <a:prstGeom prst="rec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dirty="0">
                <a:latin typeface="Century Gothic" panose="020B0502020202020204" pitchFamily="34" charset="0"/>
              </a:rPr>
              <a:t>Plan</a:t>
            </a:r>
            <a:r>
              <a:rPr lang="en-US" sz="500" baseline="0" dirty="0">
                <a:latin typeface="Century Gothic" panose="020B0502020202020204" pitchFamily="34" charset="0"/>
              </a:rPr>
              <a:t> Review</a:t>
            </a:r>
          </a:p>
        </p:txBody>
      </p:sp>
      <p:sp>
        <p:nvSpPr>
          <p:cNvPr id="63" name="Rectangle 62">
            <a:extLst>
              <a:ext uri="{FF2B5EF4-FFF2-40B4-BE49-F238E27FC236}">
                <a16:creationId xmlns:a16="http://schemas.microsoft.com/office/drawing/2014/main" id="{00000000-0008-0000-0100-000009000000}"/>
              </a:ext>
            </a:extLst>
          </p:cNvPr>
          <p:cNvSpPr/>
          <p:nvPr/>
        </p:nvSpPr>
        <p:spPr>
          <a:xfrm>
            <a:off x="727651" y="1663615"/>
            <a:ext cx="1776412" cy="141408"/>
          </a:xfrm>
          <a:prstGeom prst="rec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dirty="0">
                <a:latin typeface="Century Gothic" panose="020B0502020202020204" pitchFamily="34" charset="0"/>
              </a:rPr>
              <a:t>Initiation</a:t>
            </a:r>
          </a:p>
        </p:txBody>
      </p:sp>
      <p:sp>
        <p:nvSpPr>
          <p:cNvPr id="66" name="Rectangle 65">
            <a:extLst>
              <a:ext uri="{FF2B5EF4-FFF2-40B4-BE49-F238E27FC236}">
                <a16:creationId xmlns:a16="http://schemas.microsoft.com/office/drawing/2014/main" id="{00000000-0008-0000-0100-00000A000000}"/>
              </a:ext>
            </a:extLst>
          </p:cNvPr>
          <p:cNvSpPr/>
          <p:nvPr/>
        </p:nvSpPr>
        <p:spPr>
          <a:xfrm>
            <a:off x="711201" y="2130623"/>
            <a:ext cx="1776412" cy="141408"/>
          </a:xfrm>
          <a:prstGeom prst="rect">
            <a:avLst/>
          </a:pr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Scope &amp; Goal Setting</a:t>
            </a:r>
          </a:p>
        </p:txBody>
      </p:sp>
      <p:sp>
        <p:nvSpPr>
          <p:cNvPr id="67" name="Rectangle 66">
            <a:extLst>
              <a:ext uri="{FF2B5EF4-FFF2-40B4-BE49-F238E27FC236}">
                <a16:creationId xmlns:a16="http://schemas.microsoft.com/office/drawing/2014/main" id="{00000000-0008-0000-0100-00000B000000}"/>
              </a:ext>
            </a:extLst>
          </p:cNvPr>
          <p:cNvSpPr/>
          <p:nvPr/>
        </p:nvSpPr>
        <p:spPr>
          <a:xfrm>
            <a:off x="713583" y="2350049"/>
            <a:ext cx="1776412" cy="141408"/>
          </a:xfrm>
          <a:prstGeom prst="rect">
            <a:avLst/>
          </a:pr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Budget</a:t>
            </a:r>
          </a:p>
        </p:txBody>
      </p:sp>
      <p:sp>
        <p:nvSpPr>
          <p:cNvPr id="68" name="Rectangle 67">
            <a:extLst>
              <a:ext uri="{FF2B5EF4-FFF2-40B4-BE49-F238E27FC236}">
                <a16:creationId xmlns:a16="http://schemas.microsoft.com/office/drawing/2014/main" id="{00000000-0008-0000-0100-00000C000000}"/>
              </a:ext>
            </a:extLst>
          </p:cNvPr>
          <p:cNvSpPr/>
          <p:nvPr/>
        </p:nvSpPr>
        <p:spPr>
          <a:xfrm>
            <a:off x="711201" y="2564074"/>
            <a:ext cx="1776412" cy="141408"/>
          </a:xfrm>
          <a:prstGeom prst="rect">
            <a:avLst/>
          </a:pr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Work Bkdwn Structure</a:t>
            </a:r>
          </a:p>
        </p:txBody>
      </p:sp>
      <p:sp>
        <p:nvSpPr>
          <p:cNvPr id="69" name="Rectangle 68">
            <a:extLst>
              <a:ext uri="{FF2B5EF4-FFF2-40B4-BE49-F238E27FC236}">
                <a16:creationId xmlns:a16="http://schemas.microsoft.com/office/drawing/2014/main" id="{00000000-0008-0000-0100-00000D000000}"/>
              </a:ext>
            </a:extLst>
          </p:cNvPr>
          <p:cNvSpPr/>
          <p:nvPr/>
        </p:nvSpPr>
        <p:spPr>
          <a:xfrm>
            <a:off x="713583" y="2808291"/>
            <a:ext cx="1776412" cy="141408"/>
          </a:xfrm>
          <a:prstGeom prst="rect">
            <a:avLst/>
          </a:pr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Gantt Chart</a:t>
            </a:r>
          </a:p>
        </p:txBody>
      </p:sp>
      <p:sp>
        <p:nvSpPr>
          <p:cNvPr id="71" name="Rectangle 70">
            <a:extLst>
              <a:ext uri="{FF2B5EF4-FFF2-40B4-BE49-F238E27FC236}">
                <a16:creationId xmlns:a16="http://schemas.microsoft.com/office/drawing/2014/main" id="{00000000-0008-0000-0100-00000E000000}"/>
              </a:ext>
            </a:extLst>
          </p:cNvPr>
          <p:cNvSpPr/>
          <p:nvPr/>
        </p:nvSpPr>
        <p:spPr>
          <a:xfrm>
            <a:off x="711201" y="3020337"/>
            <a:ext cx="1776412" cy="141954"/>
          </a:xfrm>
          <a:prstGeom prst="rect">
            <a:avLst/>
          </a:pr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Communication Plan</a:t>
            </a:r>
          </a:p>
        </p:txBody>
      </p:sp>
      <p:sp>
        <p:nvSpPr>
          <p:cNvPr id="72" name="Rectangle 71">
            <a:extLst>
              <a:ext uri="{FF2B5EF4-FFF2-40B4-BE49-F238E27FC236}">
                <a16:creationId xmlns:a16="http://schemas.microsoft.com/office/drawing/2014/main" id="{00000000-0008-0000-0100-00000F000000}"/>
              </a:ext>
            </a:extLst>
          </p:cNvPr>
          <p:cNvSpPr/>
          <p:nvPr/>
        </p:nvSpPr>
        <p:spPr>
          <a:xfrm>
            <a:off x="713583" y="3269520"/>
            <a:ext cx="1776412" cy="141408"/>
          </a:xfrm>
          <a:prstGeom prst="rect">
            <a:avLst/>
          </a:pr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Risk Management</a:t>
            </a:r>
          </a:p>
        </p:txBody>
      </p:sp>
      <p:sp>
        <p:nvSpPr>
          <p:cNvPr id="73" name="Rectangle 72">
            <a:extLst>
              <a:ext uri="{FF2B5EF4-FFF2-40B4-BE49-F238E27FC236}">
                <a16:creationId xmlns:a16="http://schemas.microsoft.com/office/drawing/2014/main" id="{00000000-0008-0000-0100-000010000000}"/>
              </a:ext>
            </a:extLst>
          </p:cNvPr>
          <p:cNvSpPr/>
          <p:nvPr/>
        </p:nvSpPr>
        <p:spPr>
          <a:xfrm>
            <a:off x="714562" y="4182988"/>
            <a:ext cx="1765300" cy="153205"/>
          </a:xfrm>
          <a:prstGeom prst="rect">
            <a:avLst/>
          </a:prstGeom>
          <a:solidFill>
            <a:schemeClr val="tx1">
              <a:lumMod val="65000"/>
              <a:lumOff val="3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Forecasts</a:t>
            </a:r>
          </a:p>
        </p:txBody>
      </p:sp>
      <p:sp>
        <p:nvSpPr>
          <p:cNvPr id="74" name="Rectangle 73">
            <a:extLst>
              <a:ext uri="{FF2B5EF4-FFF2-40B4-BE49-F238E27FC236}">
                <a16:creationId xmlns:a16="http://schemas.microsoft.com/office/drawing/2014/main" id="{00000000-0008-0000-0100-000011000000}"/>
              </a:ext>
            </a:extLst>
          </p:cNvPr>
          <p:cNvSpPr/>
          <p:nvPr/>
        </p:nvSpPr>
        <p:spPr>
          <a:xfrm>
            <a:off x="714562" y="3932983"/>
            <a:ext cx="1765300" cy="153796"/>
          </a:xfrm>
          <a:prstGeom prst="rect">
            <a:avLst/>
          </a:prstGeom>
          <a:solidFill>
            <a:schemeClr val="tx1">
              <a:lumMod val="65000"/>
              <a:lumOff val="3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Quality</a:t>
            </a:r>
          </a:p>
        </p:txBody>
      </p:sp>
      <p:sp>
        <p:nvSpPr>
          <p:cNvPr id="75" name="Rectangle 74">
            <a:extLst>
              <a:ext uri="{FF2B5EF4-FFF2-40B4-BE49-F238E27FC236}">
                <a16:creationId xmlns:a16="http://schemas.microsoft.com/office/drawing/2014/main" id="{00000000-0008-0000-0100-000012000000}"/>
              </a:ext>
            </a:extLst>
          </p:cNvPr>
          <p:cNvSpPr/>
          <p:nvPr/>
        </p:nvSpPr>
        <p:spPr>
          <a:xfrm>
            <a:off x="714562" y="3726729"/>
            <a:ext cx="1765300" cy="153205"/>
          </a:xfrm>
          <a:prstGeom prst="rect">
            <a:avLst/>
          </a:prstGeom>
          <a:solidFill>
            <a:schemeClr val="tx1">
              <a:lumMod val="65000"/>
              <a:lumOff val="3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KPIs</a:t>
            </a:r>
          </a:p>
        </p:txBody>
      </p:sp>
      <p:sp>
        <p:nvSpPr>
          <p:cNvPr id="76" name="Rectangle 75">
            <a:extLst>
              <a:ext uri="{FF2B5EF4-FFF2-40B4-BE49-F238E27FC236}">
                <a16:creationId xmlns:a16="http://schemas.microsoft.com/office/drawing/2014/main" id="{00000000-0008-0000-0100-000013000000}"/>
              </a:ext>
            </a:extLst>
          </p:cNvPr>
          <p:cNvSpPr/>
          <p:nvPr/>
        </p:nvSpPr>
        <p:spPr>
          <a:xfrm>
            <a:off x="711201" y="3477538"/>
            <a:ext cx="1776412" cy="156902"/>
          </a:xfrm>
          <a:prstGeom prst="rect">
            <a:avLst/>
          </a:prstGeom>
          <a:solidFill>
            <a:schemeClr val="tx1">
              <a:lumMod val="65000"/>
              <a:lumOff val="3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Status  and Tracking</a:t>
            </a:r>
          </a:p>
        </p:txBody>
      </p:sp>
      <p:sp>
        <p:nvSpPr>
          <p:cNvPr id="77" name="Rectangle 76">
            <a:extLst>
              <a:ext uri="{FF2B5EF4-FFF2-40B4-BE49-F238E27FC236}">
                <a16:creationId xmlns:a16="http://schemas.microsoft.com/office/drawing/2014/main" id="{00000000-0008-0000-0100-000014000000}"/>
              </a:ext>
            </a:extLst>
          </p:cNvPr>
          <p:cNvSpPr/>
          <p:nvPr/>
        </p:nvSpPr>
        <p:spPr>
          <a:xfrm>
            <a:off x="727651" y="4621162"/>
            <a:ext cx="1765300" cy="157507"/>
          </a:xfrm>
          <a:prstGeom prst="rect">
            <a:avLst/>
          </a:prstGeom>
          <a:solidFill>
            <a:schemeClr val="accent4">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Objective Execution</a:t>
            </a:r>
          </a:p>
        </p:txBody>
      </p:sp>
      <p:sp>
        <p:nvSpPr>
          <p:cNvPr id="78" name="Rectangle 77">
            <a:extLst>
              <a:ext uri="{FF2B5EF4-FFF2-40B4-BE49-F238E27FC236}">
                <a16:creationId xmlns:a16="http://schemas.microsoft.com/office/drawing/2014/main" id="{00000000-0008-0000-0100-000015000000}"/>
              </a:ext>
            </a:extLst>
          </p:cNvPr>
          <p:cNvSpPr/>
          <p:nvPr/>
        </p:nvSpPr>
        <p:spPr>
          <a:xfrm>
            <a:off x="720912" y="4857147"/>
            <a:ext cx="1765300" cy="156902"/>
          </a:xfrm>
          <a:prstGeom prst="rect">
            <a:avLst/>
          </a:prstGeom>
          <a:solidFill>
            <a:schemeClr val="accent4">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Quality Deliverables</a:t>
            </a:r>
          </a:p>
        </p:txBody>
      </p:sp>
      <p:sp>
        <p:nvSpPr>
          <p:cNvPr id="79" name="Rectangle 78">
            <a:extLst>
              <a:ext uri="{FF2B5EF4-FFF2-40B4-BE49-F238E27FC236}">
                <a16:creationId xmlns:a16="http://schemas.microsoft.com/office/drawing/2014/main" id="{00000000-0008-0000-0100-000016000000}"/>
              </a:ext>
            </a:extLst>
          </p:cNvPr>
          <p:cNvSpPr/>
          <p:nvPr/>
        </p:nvSpPr>
        <p:spPr>
          <a:xfrm>
            <a:off x="713583" y="5089757"/>
            <a:ext cx="1765300" cy="156902"/>
          </a:xfrm>
          <a:prstGeom prst="rect">
            <a:avLst/>
          </a:prstGeom>
          <a:solidFill>
            <a:schemeClr val="accent4">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Effort &amp; Cost Tracking</a:t>
            </a:r>
          </a:p>
        </p:txBody>
      </p:sp>
      <p:sp>
        <p:nvSpPr>
          <p:cNvPr id="80" name="Rectangle 79">
            <a:extLst>
              <a:ext uri="{FF2B5EF4-FFF2-40B4-BE49-F238E27FC236}">
                <a16:creationId xmlns:a16="http://schemas.microsoft.com/office/drawing/2014/main" id="{00000000-0008-0000-0100-000017000000}"/>
              </a:ext>
            </a:extLst>
          </p:cNvPr>
          <p:cNvSpPr/>
          <p:nvPr/>
        </p:nvSpPr>
        <p:spPr>
          <a:xfrm>
            <a:off x="707946" y="5316975"/>
            <a:ext cx="1765300" cy="157507"/>
          </a:xfrm>
          <a:prstGeom prst="rect">
            <a:avLst/>
          </a:prstGeom>
          <a:solidFill>
            <a:schemeClr val="accent4">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Performance</a:t>
            </a:r>
          </a:p>
        </p:txBody>
      </p:sp>
      <p:sp>
        <p:nvSpPr>
          <p:cNvPr id="81" name="Rectangle 80">
            <a:extLst>
              <a:ext uri="{FF2B5EF4-FFF2-40B4-BE49-F238E27FC236}">
                <a16:creationId xmlns:a16="http://schemas.microsoft.com/office/drawing/2014/main" id="{00000000-0008-0000-0100-000018000000}"/>
              </a:ext>
            </a:extLst>
          </p:cNvPr>
          <p:cNvSpPr/>
          <p:nvPr/>
        </p:nvSpPr>
        <p:spPr>
          <a:xfrm>
            <a:off x="722499" y="5552162"/>
            <a:ext cx="1765300" cy="141741"/>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Post Mortem</a:t>
            </a:r>
          </a:p>
        </p:txBody>
      </p:sp>
      <p:sp>
        <p:nvSpPr>
          <p:cNvPr id="82" name="Rectangle 81">
            <a:extLst>
              <a:ext uri="{FF2B5EF4-FFF2-40B4-BE49-F238E27FC236}">
                <a16:creationId xmlns:a16="http://schemas.microsoft.com/office/drawing/2014/main" id="{00000000-0008-0000-0100-000019000000}"/>
              </a:ext>
            </a:extLst>
          </p:cNvPr>
          <p:cNvSpPr/>
          <p:nvPr/>
        </p:nvSpPr>
        <p:spPr>
          <a:xfrm>
            <a:off x="722499" y="5773261"/>
            <a:ext cx="1765300" cy="141741"/>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Project Punchlist</a:t>
            </a:r>
          </a:p>
        </p:txBody>
      </p:sp>
      <p:sp>
        <p:nvSpPr>
          <p:cNvPr id="83" name="Rectangle 82">
            <a:extLst>
              <a:ext uri="{FF2B5EF4-FFF2-40B4-BE49-F238E27FC236}">
                <a16:creationId xmlns:a16="http://schemas.microsoft.com/office/drawing/2014/main" id="{00000000-0008-0000-0100-00001A000000}"/>
              </a:ext>
            </a:extLst>
          </p:cNvPr>
          <p:cNvSpPr/>
          <p:nvPr/>
        </p:nvSpPr>
        <p:spPr>
          <a:xfrm>
            <a:off x="713583" y="6004032"/>
            <a:ext cx="1765300" cy="141741"/>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Report</a:t>
            </a:r>
          </a:p>
        </p:txBody>
      </p:sp>
      <p:sp>
        <p:nvSpPr>
          <p:cNvPr id="84" name="Rectangle 83">
            <a:extLst>
              <a:ext uri="{FF2B5EF4-FFF2-40B4-BE49-F238E27FC236}">
                <a16:creationId xmlns:a16="http://schemas.microsoft.com/office/drawing/2014/main" id="{00000000-0008-0000-0100-00001C000000}"/>
              </a:ext>
            </a:extLst>
          </p:cNvPr>
          <p:cNvSpPr/>
          <p:nvPr/>
        </p:nvSpPr>
        <p:spPr>
          <a:xfrm>
            <a:off x="727651" y="1893795"/>
            <a:ext cx="1776412" cy="141408"/>
          </a:xfrm>
          <a:prstGeom prst="rec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500" dirty="0">
              <a:latin typeface="Century Gothic" panose="020B0502020202020204" pitchFamily="34" charset="0"/>
            </a:endParaRPr>
          </a:p>
        </p:txBody>
      </p:sp>
      <p:sp>
        <p:nvSpPr>
          <p:cNvPr id="85" name="Rectangle 84">
            <a:extLst>
              <a:ext uri="{FF2B5EF4-FFF2-40B4-BE49-F238E27FC236}">
                <a16:creationId xmlns:a16="http://schemas.microsoft.com/office/drawing/2014/main" id="{00000000-0008-0000-0100-00001D000000}"/>
              </a:ext>
            </a:extLst>
          </p:cNvPr>
          <p:cNvSpPr/>
          <p:nvPr/>
        </p:nvSpPr>
        <p:spPr>
          <a:xfrm>
            <a:off x="720912" y="4400701"/>
            <a:ext cx="1766887" cy="153205"/>
          </a:xfrm>
          <a:prstGeom prst="rect">
            <a:avLst/>
          </a:prstGeom>
          <a:solidFill>
            <a:schemeClr val="tx1">
              <a:lumMod val="65000"/>
              <a:lumOff val="3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500" baseline="0" dirty="0">
              <a:latin typeface="Century Gothic" panose="020B0502020202020204" pitchFamily="34" charset="0"/>
            </a:endParaRPr>
          </a:p>
        </p:txBody>
      </p:sp>
      <p:sp>
        <p:nvSpPr>
          <p:cNvPr id="86" name="Rectangle 85">
            <a:extLst>
              <a:ext uri="{FF2B5EF4-FFF2-40B4-BE49-F238E27FC236}">
                <a16:creationId xmlns:a16="http://schemas.microsoft.com/office/drawing/2014/main" id="{00000000-0008-0000-0100-00001E000000}"/>
              </a:ext>
            </a:extLst>
          </p:cNvPr>
          <p:cNvSpPr/>
          <p:nvPr/>
        </p:nvSpPr>
        <p:spPr>
          <a:xfrm>
            <a:off x="706359" y="6238227"/>
            <a:ext cx="1766887" cy="141741"/>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500" baseline="0" dirty="0">
              <a:latin typeface="Century Gothic" panose="020B0502020202020204" pitchFamily="34" charset="0"/>
            </a:endParaRPr>
          </a:p>
        </p:txBody>
      </p:sp>
      <p:sp>
        <p:nvSpPr>
          <p:cNvPr id="87" name="Rectangle 86">
            <a:extLst>
              <a:ext uri="{FF2B5EF4-FFF2-40B4-BE49-F238E27FC236}">
                <a16:creationId xmlns:a16="http://schemas.microsoft.com/office/drawing/2014/main" id="{00000000-0008-0000-0100-00001F000000}"/>
              </a:ext>
            </a:extLst>
          </p:cNvPr>
          <p:cNvSpPr/>
          <p:nvPr/>
        </p:nvSpPr>
        <p:spPr>
          <a:xfrm>
            <a:off x="3161583" y="1201677"/>
            <a:ext cx="193098" cy="5406617"/>
          </a:xfrm>
          <a:prstGeom prst="rect">
            <a:avLst/>
          </a:prstGeom>
          <a:gradFill flip="none" rotWithShape="1">
            <a:gsLst>
              <a:gs pos="0">
                <a:schemeClr val="tx1">
                  <a:lumMod val="65000"/>
                  <a:lumOff val="35000"/>
                  <a:alpha val="89000"/>
                </a:schemeClr>
              </a:gs>
              <a:gs pos="50000">
                <a:schemeClr val="tx1">
                  <a:lumMod val="50000"/>
                  <a:lumOff val="50000"/>
                  <a:alpha val="66000"/>
                </a:schemeClr>
              </a:gs>
              <a:gs pos="100000">
                <a:schemeClr val="bg2">
                  <a:lumMod val="90000"/>
                  <a:alpha val="76000"/>
                </a:schemeClr>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latin typeface="Century Gothic" panose="020B0502020202020204" pitchFamily="34" charset="0"/>
              </a:rPr>
              <a:t>PROJECT END</a:t>
            </a:r>
          </a:p>
        </p:txBody>
      </p:sp>
      <p:sp>
        <p:nvSpPr>
          <p:cNvPr id="88" name="TextBox 87">
            <a:extLst>
              <a:ext uri="{FF2B5EF4-FFF2-40B4-BE49-F238E27FC236}">
                <a16:creationId xmlns:a16="http://schemas.microsoft.com/office/drawing/2014/main" id="{3CBFFCB8-80CB-4A35-BC3D-87A04A111D62}"/>
              </a:ext>
            </a:extLst>
          </p:cNvPr>
          <p:cNvSpPr txBox="1"/>
          <p:nvPr/>
        </p:nvSpPr>
        <p:spPr>
          <a:xfrm>
            <a:off x="48829" y="47628"/>
            <a:ext cx="657423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TIMELINE PRESENTATION</a:t>
            </a:r>
            <a:r>
              <a:rPr lang="en-US" sz="2400" b="1" dirty="0">
                <a:solidFill>
                  <a:schemeClr val="tx1">
                    <a:lumMod val="75000"/>
                    <a:lumOff val="25000"/>
                  </a:schemeClr>
                </a:solidFill>
                <a:latin typeface="Century Gothic" panose="020B0502020202020204" pitchFamily="34" charset="0"/>
              </a:rPr>
              <a:t> </a:t>
            </a:r>
            <a:r>
              <a:rPr lang="en-US" sz="2400" dirty="0">
                <a:solidFill>
                  <a:schemeClr val="tx1">
                    <a:lumMod val="65000"/>
                    <a:lumOff val="35000"/>
                  </a:schemeClr>
                </a:solidFill>
                <a:latin typeface="Century Gothic" panose="020B0502020202020204" pitchFamily="34" charset="0"/>
              </a:rPr>
              <a:t>TEMPLATE</a:t>
            </a:r>
          </a:p>
        </p:txBody>
      </p:sp>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24</TotalTime>
  <Words>1770</Words>
  <Application>Microsoft Macintosh PowerPoint</Application>
  <PresentationFormat>Widescreen</PresentationFormat>
  <Paragraphs>1567</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4</cp:revision>
  <dcterms:created xsi:type="dcterms:W3CDTF">2022-04-28T20:16:22Z</dcterms:created>
  <dcterms:modified xsi:type="dcterms:W3CDTF">2022-06-17T18:14:07Z</dcterms:modified>
</cp:coreProperties>
</file>