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5"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00E7F2"/>
    <a:srgbClr val="00BD3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autoAdjust="0"/>
    <p:restoredTop sz="86447"/>
  </p:normalViewPr>
  <p:slideViewPr>
    <p:cSldViewPr snapToGrid="0" snapToObjects="1">
      <p:cViewPr varScale="1">
        <p:scale>
          <a:sx n="128" d="100"/>
          <a:sy n="128" d="100"/>
        </p:scale>
        <p:origin x="6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6/30/22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6/30/22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46&amp;utm_source=integrated+content&amp;utm_campaign=/content/internal-communications-plan-template&amp;utm_medium=Internal+Action+Plan+powerpoint+11446&amp;lpa=Internal+Action+Plan+powerpoint+11446&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INTERNAL ACTION PLAN TEMPLATE</a:t>
            </a:r>
          </a:p>
        </p:txBody>
      </p:sp>
      <p:sp>
        <p:nvSpPr>
          <p:cNvPr id="34" name="Rectangle 7">
            <a:extLst>
              <a:ext uri="{FF2B5EF4-FFF2-40B4-BE49-F238E27FC236}">
                <a16:creationId xmlns:a16="http://schemas.microsoft.com/office/drawing/2014/main" id="{73B92737-D496-A49C-0649-4A221CE21FE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2AD65846-999A-D6C4-9FFD-3C4933C0274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2B17F8BB-2585-636F-CE3F-7F37B445A66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INTERNAL ACTION PLAN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INTERNAL ACTION PLAN</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5969C99B-EDF9-6279-9DD8-2BB21069292C}"/>
              </a:ext>
            </a:extLst>
          </p:cNvPr>
          <p:cNvGraphicFramePr>
            <a:graphicFrameLocks noGrp="1"/>
          </p:cNvGraphicFramePr>
          <p:nvPr>
            <p:extLst>
              <p:ext uri="{D42A27DB-BD31-4B8C-83A1-F6EECF244321}">
                <p14:modId xmlns:p14="http://schemas.microsoft.com/office/powerpoint/2010/main" val="1551111490"/>
              </p:ext>
            </p:extLst>
          </p:nvPr>
        </p:nvGraphicFramePr>
        <p:xfrm>
          <a:off x="277585" y="228599"/>
          <a:ext cx="11623317" cy="6009496"/>
        </p:xfrm>
        <a:graphic>
          <a:graphicData uri="http://schemas.openxmlformats.org/drawingml/2006/table">
            <a:tbl>
              <a:tblPr>
                <a:tableStyleId>{5C22544A-7EE6-4342-B048-85BDC9FD1C3A}</a:tableStyleId>
              </a:tblPr>
              <a:tblGrid>
                <a:gridCol w="1885803">
                  <a:extLst>
                    <a:ext uri="{9D8B030D-6E8A-4147-A177-3AD203B41FA5}">
                      <a16:colId xmlns:a16="http://schemas.microsoft.com/office/drawing/2014/main" val="657084956"/>
                    </a:ext>
                  </a:extLst>
                </a:gridCol>
                <a:gridCol w="1885803">
                  <a:extLst>
                    <a:ext uri="{9D8B030D-6E8A-4147-A177-3AD203B41FA5}">
                      <a16:colId xmlns:a16="http://schemas.microsoft.com/office/drawing/2014/main" val="2775124967"/>
                    </a:ext>
                  </a:extLst>
                </a:gridCol>
                <a:gridCol w="1105816">
                  <a:extLst>
                    <a:ext uri="{9D8B030D-6E8A-4147-A177-3AD203B41FA5}">
                      <a16:colId xmlns:a16="http://schemas.microsoft.com/office/drawing/2014/main" val="3666675764"/>
                    </a:ext>
                  </a:extLst>
                </a:gridCol>
                <a:gridCol w="1088486">
                  <a:extLst>
                    <a:ext uri="{9D8B030D-6E8A-4147-A177-3AD203B41FA5}">
                      <a16:colId xmlns:a16="http://schemas.microsoft.com/office/drawing/2014/main" val="81038471"/>
                    </a:ext>
                  </a:extLst>
                </a:gridCol>
                <a:gridCol w="1885803">
                  <a:extLst>
                    <a:ext uri="{9D8B030D-6E8A-4147-A177-3AD203B41FA5}">
                      <a16:colId xmlns:a16="http://schemas.microsoft.com/office/drawing/2014/main" val="3358007449"/>
                    </a:ext>
                  </a:extLst>
                </a:gridCol>
                <a:gridCol w="1885803">
                  <a:extLst>
                    <a:ext uri="{9D8B030D-6E8A-4147-A177-3AD203B41FA5}">
                      <a16:colId xmlns:a16="http://schemas.microsoft.com/office/drawing/2014/main" val="3621267358"/>
                    </a:ext>
                  </a:extLst>
                </a:gridCol>
                <a:gridCol w="1885803">
                  <a:extLst>
                    <a:ext uri="{9D8B030D-6E8A-4147-A177-3AD203B41FA5}">
                      <a16:colId xmlns:a16="http://schemas.microsoft.com/office/drawing/2014/main" val="843470484"/>
                    </a:ext>
                  </a:extLst>
                </a:gridCol>
              </a:tblGrid>
              <a:tr h="252246">
                <a:tc gridSpan="7">
                  <a:txBody>
                    <a:bodyPr/>
                    <a:lstStyle/>
                    <a:p>
                      <a:pPr algn="l" fontAlgn="ctr"/>
                      <a:endParaRPr lang="en-US" sz="400" b="1" u="none" strike="noStrike" dirty="0">
                        <a:effectLst/>
                        <a:latin typeface="Century Gothic" panose="020B0502020202020204" pitchFamily="34" charset="0"/>
                      </a:endParaRPr>
                    </a:p>
                    <a:p>
                      <a:pPr algn="ctr" fontAlgn="ctr"/>
                      <a:r>
                        <a:rPr lang="en-US" sz="1200" b="1" u="none" strike="noStrike" dirty="0">
                          <a:solidFill>
                            <a:schemeClr val="bg1"/>
                          </a:solidFill>
                          <a:effectLst/>
                          <a:latin typeface="Century Gothic" panose="020B0502020202020204" pitchFamily="34" charset="0"/>
                        </a:rPr>
                        <a:t>GOAL</a:t>
                      </a:r>
                    </a:p>
                    <a:p>
                      <a:pPr algn="l" fontAlgn="ctr"/>
                      <a:endParaRPr lang="en-US" sz="400" b="1" u="none" strike="noStrike" dirty="0">
                        <a:effectLst/>
                        <a:latin typeface="Century Gothic" panose="020B0502020202020204" pitchFamily="34" charset="0"/>
                      </a:endParaRPr>
                    </a:p>
                  </a:txBody>
                  <a:tcPr marL="35559" marR="3951" marT="3951" marB="0" anchor="ctr">
                    <a:solidFill>
                      <a:schemeClr val="tx2">
                        <a:lumMod val="75000"/>
                      </a:schemeClr>
                    </a:solidFill>
                  </a:tcPr>
                </a:tc>
                <a:tc hMerge="1">
                  <a:txBody>
                    <a:bodyPr/>
                    <a:lstStyle/>
                    <a:p>
                      <a:pPr algn="l" fontAlgn="ctr"/>
                      <a:r>
                        <a:rPr lang="en-US" sz="400" u="none" strike="noStrike" dirty="0">
                          <a:effectLst/>
                        </a:rPr>
                        <a:t> </a:t>
                      </a:r>
                      <a:endParaRPr lang="en-US" sz="400" b="1" i="0" u="none" strike="noStrike" dirty="0">
                        <a:solidFill>
                          <a:srgbClr val="FFFFFF"/>
                        </a:solidFill>
                        <a:effectLst/>
                        <a:latin typeface="Century Gothic" panose="020B0502020202020204" pitchFamily="34" charset="0"/>
                      </a:endParaRPr>
                    </a:p>
                  </a:txBody>
                  <a:tcPr marL="35559" marR="3951" marT="3951" marB="0" anchor="ctr"/>
                </a:tc>
                <a:tc hMerge="1">
                  <a:txBody>
                    <a:bodyPr/>
                    <a:lstStyle/>
                    <a:p>
                      <a:pPr algn="l" fontAlgn="ctr"/>
                      <a:r>
                        <a:rPr lang="en-US" sz="600" u="none" strike="noStrike" dirty="0">
                          <a:effectLst/>
                        </a:rPr>
                        <a:t>GOAL</a:t>
                      </a:r>
                      <a:endParaRPr lang="en-US" sz="600" b="1" i="0" u="none" strike="noStrike" dirty="0">
                        <a:solidFill>
                          <a:srgbClr val="FFFFFF"/>
                        </a:solidFill>
                        <a:effectLst/>
                        <a:latin typeface="Century Gothic" panose="020B0502020202020204" pitchFamily="34" charset="0"/>
                      </a:endParaRPr>
                    </a:p>
                  </a:txBody>
                  <a:tcPr marL="497823" marR="3951" marT="3951" marB="0" anchor="ctr"/>
                </a:tc>
                <a:tc hMerge="1">
                  <a:txBody>
                    <a:bodyPr/>
                    <a:lstStyle/>
                    <a:p>
                      <a:endParaRPr lang="en-US"/>
                    </a:p>
                  </a:txBody>
                  <a:tcPr/>
                </a:tc>
                <a:tc hMerge="1">
                  <a:txBody>
                    <a:bodyPr/>
                    <a:lstStyle/>
                    <a:p>
                      <a:pPr algn="l" fontAlgn="ctr"/>
                      <a:r>
                        <a:rPr lang="en-US" sz="400" u="none" strike="noStrike" dirty="0">
                          <a:effectLst/>
                        </a:rPr>
                        <a:t> </a:t>
                      </a:r>
                      <a:endParaRPr lang="en-US" sz="400" b="1" i="0" u="none" strike="noStrike" dirty="0">
                        <a:solidFill>
                          <a:srgbClr val="FFFFFF"/>
                        </a:solidFill>
                        <a:effectLst/>
                        <a:latin typeface="Century Gothic" panose="020B0502020202020204" pitchFamily="34" charset="0"/>
                      </a:endParaRPr>
                    </a:p>
                  </a:txBody>
                  <a:tcPr marL="35559" marR="3951" marT="3951" marB="0" anchor="ctr"/>
                </a:tc>
                <a:tc hMerge="1">
                  <a:txBody>
                    <a:bodyPr/>
                    <a:lstStyle/>
                    <a:p>
                      <a:pPr algn="l" fontAlgn="ctr"/>
                      <a:r>
                        <a:rPr lang="en-US" sz="400" u="none" strike="noStrike" dirty="0">
                          <a:effectLst/>
                        </a:rPr>
                        <a:t> </a:t>
                      </a:r>
                      <a:endParaRPr lang="en-US" sz="400" b="1" i="0" u="none" strike="noStrike" dirty="0">
                        <a:solidFill>
                          <a:srgbClr val="FFFFFF"/>
                        </a:solidFill>
                        <a:effectLst/>
                        <a:latin typeface="Century Gothic" panose="020B0502020202020204" pitchFamily="34" charset="0"/>
                      </a:endParaRPr>
                    </a:p>
                  </a:txBody>
                  <a:tcPr marL="35559" marR="3951" marT="3951" marB="0" anchor="ctr"/>
                </a:tc>
                <a:tc hMerge="1">
                  <a:txBody>
                    <a:bodyPr/>
                    <a:lstStyle/>
                    <a:p>
                      <a:pPr algn="l" fontAlgn="ctr"/>
                      <a:r>
                        <a:rPr lang="en-US" sz="400" u="none" strike="noStrike" dirty="0">
                          <a:effectLst/>
                        </a:rPr>
                        <a:t> </a:t>
                      </a:r>
                      <a:endParaRPr lang="en-US" sz="400" b="1" i="0" u="none" strike="noStrike" dirty="0">
                        <a:solidFill>
                          <a:srgbClr val="FFFFFF"/>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1009257099"/>
                  </a:ext>
                </a:extLst>
              </a:tr>
              <a:tr h="252246">
                <a:tc gridSpan="7">
                  <a:txBody>
                    <a:bodyPr/>
                    <a:lstStyle/>
                    <a:p>
                      <a:pPr algn="l" fontAlgn="ctr"/>
                      <a:r>
                        <a:rPr lang="en-US" sz="1100" u="none" strike="noStrike" dirty="0">
                          <a:effectLst/>
                          <a:latin typeface="Century Gothic" panose="020B0502020202020204" pitchFamily="34" charset="0"/>
                        </a:rPr>
                        <a:t>Write your goal statement here.</a:t>
                      </a:r>
                      <a:endParaRPr lang="en-US" sz="1100" b="0" i="0" u="none" strike="noStrike" dirty="0">
                        <a:solidFill>
                          <a:srgbClr val="0D0D0D"/>
                        </a:solidFill>
                        <a:effectLst/>
                        <a:latin typeface="Century Gothic" panose="020B0502020202020204" pitchFamily="34" charset="0"/>
                      </a:endParaRPr>
                    </a:p>
                  </a:txBody>
                  <a:tcPr marL="35559" marR="3951" marT="3951"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314283"/>
                  </a:ext>
                </a:extLst>
              </a:tr>
              <a:tr h="778357">
                <a:tc>
                  <a:txBody>
                    <a:bodyPr/>
                    <a:lstStyle/>
                    <a:p>
                      <a:pPr algn="ctr" fontAlgn="ctr"/>
                      <a:r>
                        <a:rPr lang="en-US" sz="1200" b="1" u="none" strike="noStrike" dirty="0">
                          <a:solidFill>
                            <a:schemeClr val="bg1"/>
                          </a:solidFill>
                          <a:effectLst/>
                          <a:latin typeface="Century Gothic" panose="020B0502020202020204" pitchFamily="34" charset="0"/>
                        </a:rPr>
                        <a:t>ACTION DESCRIPTION</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rPr>
                        <a:t>PARTY / DEPT. RESPONSIBLE</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rPr>
                        <a:t>DATE TO </a:t>
                      </a:r>
                    </a:p>
                    <a:p>
                      <a:pPr algn="ctr" fontAlgn="ctr"/>
                      <a:r>
                        <a:rPr lang="en-US" sz="1200" b="1" u="none" strike="noStrike" dirty="0">
                          <a:solidFill>
                            <a:schemeClr val="bg1"/>
                          </a:solidFill>
                          <a:effectLst/>
                          <a:latin typeface="Century Gothic" panose="020B0502020202020204" pitchFamily="34" charset="0"/>
                        </a:rPr>
                        <a:t>BEGIN</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rPr>
                        <a:t>FREQUENCY</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rPr>
                        <a:t>RESOURCES </a:t>
                      </a:r>
                    </a:p>
                    <a:p>
                      <a:pPr algn="ctr" fontAlgn="ctr"/>
                      <a:r>
                        <a:rPr lang="en-US" sz="1200" b="1" u="none" strike="noStrike" dirty="0">
                          <a:solidFill>
                            <a:schemeClr val="bg1"/>
                          </a:solidFill>
                          <a:effectLst/>
                          <a:latin typeface="Century Gothic" panose="020B0502020202020204" pitchFamily="34" charset="0"/>
                        </a:rPr>
                        <a:t>REQUIRED</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rPr>
                        <a:t>COMMUNICATION METHOD</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tc>
                  <a:txBody>
                    <a:bodyPr/>
                    <a:lstStyle/>
                    <a:p>
                      <a:pPr algn="ctr" fontAlgn="ctr"/>
                      <a:r>
                        <a:rPr lang="en-US" sz="1200" b="1" u="none" strike="noStrike" dirty="0">
                          <a:solidFill>
                            <a:schemeClr val="bg1"/>
                          </a:solidFill>
                          <a:effectLst/>
                          <a:latin typeface="Century Gothic" panose="020B0502020202020204" pitchFamily="34" charset="0"/>
                        </a:rPr>
                        <a:t>COMMENTS</a:t>
                      </a:r>
                      <a:endParaRPr lang="en-US" sz="1200" b="1" i="0" u="none" strike="noStrike" dirty="0">
                        <a:solidFill>
                          <a:schemeClr val="bg1"/>
                        </a:solidFill>
                        <a:effectLst/>
                        <a:latin typeface="Century Gothic" panose="020B0502020202020204" pitchFamily="34" charset="0"/>
                      </a:endParaRPr>
                    </a:p>
                  </a:txBody>
                  <a:tcPr marL="3951" marR="3951" marT="3951" marB="0" anchor="ctr">
                    <a:solidFill>
                      <a:schemeClr val="tx2">
                        <a:lumMod val="60000"/>
                        <a:lumOff val="40000"/>
                      </a:schemeClr>
                    </a:solidFill>
                  </a:tcPr>
                </a:tc>
                <a:extLst>
                  <a:ext uri="{0D108BD9-81ED-4DB2-BD59-A6C34878D82A}">
                    <a16:rowId xmlns:a16="http://schemas.microsoft.com/office/drawing/2014/main" val="3292252"/>
                  </a:ext>
                </a:extLst>
              </a:tr>
              <a:tr h="77835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877278310"/>
                  </a:ext>
                </a:extLst>
              </a:tr>
              <a:tr h="778357">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2337587596"/>
                  </a:ext>
                </a:extLst>
              </a:tr>
              <a:tr h="77835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668048812"/>
                  </a:ext>
                </a:extLst>
              </a:tr>
              <a:tr h="77835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3063319811"/>
                  </a:ext>
                </a:extLst>
              </a:tr>
              <a:tr h="77835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4226990523"/>
                  </a:ext>
                </a:extLst>
              </a:tr>
              <a:tr h="77835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35559" marR="3951" marT="3951" marB="0" anchor="ctr"/>
                </a:tc>
                <a:extLst>
                  <a:ext uri="{0D108BD9-81ED-4DB2-BD59-A6C34878D82A}">
                    <a16:rowId xmlns:a16="http://schemas.microsoft.com/office/drawing/2014/main" val="2937849700"/>
                  </a:ext>
                </a:extLst>
              </a:tr>
            </a:tbl>
          </a:graphicData>
        </a:graphic>
      </p:graphicFrame>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F9D26E0-008E-4DAC-B458-B233FAECB29C}" vid="{393A54F6-AFC4-44F5-8C08-C075E28BF9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IC-1-Month-Gantt-Chart-Template_PowerPoint - SR edits</Template>
  <TotalTime>154</TotalTime>
  <Words>171</Words>
  <Application>Microsoft Macintosh PowerPoint</Application>
  <PresentationFormat>Widescreen</PresentationFormat>
  <Paragraphs>61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cp:lastPrinted>2020-08-31T22:23:58Z</cp:lastPrinted>
  <dcterms:created xsi:type="dcterms:W3CDTF">2020-10-14T18:18:16Z</dcterms:created>
  <dcterms:modified xsi:type="dcterms:W3CDTF">2022-06-30T19:05:20Z</dcterms:modified>
</cp:coreProperties>
</file>