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54" r:id="rId2"/>
    <p:sldId id="356" r:id="rId3"/>
    <p:sldId id="357" r:id="rId4"/>
    <p:sldId id="358" r:id="rId5"/>
    <p:sldId id="359" r:id="rId6"/>
    <p:sldId id="360" r:id="rId7"/>
    <p:sldId id="355"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7" autoAdjust="0"/>
    <p:restoredTop sz="86447"/>
  </p:normalViewPr>
  <p:slideViewPr>
    <p:cSldViewPr snapToGrid="0" snapToObjects="1">
      <p:cViewPr varScale="1">
        <p:scale>
          <a:sx n="128" d="100"/>
          <a:sy n="128" d="100"/>
        </p:scale>
        <p:origin x="6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7/19/22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48&amp;utm_source=integrated+content&amp;utm_campaign=/content/raci-templates-powerpoint&amp;utm_medium=RACI+Matrix+Table+powerpoint+11448&amp;lpa=RACI+Matrix+Table+powerpoint+11448&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457824" y="317165"/>
            <a:ext cx="4336154" cy="60175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RACI MATRIX TABLE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290122"/>
            <a:ext cx="4436496" cy="4031873"/>
          </a:xfrm>
          <a:prstGeom prst="rect">
            <a:avLst/>
          </a:prstGeom>
          <a:noFill/>
        </p:spPr>
        <p:txBody>
          <a:bodyPr wrap="square" rtlCol="0">
            <a:spAutoFit/>
          </a:bodyPr>
          <a:lstStyle/>
          <a:p>
            <a:r>
              <a:rPr lang="en-US" sz="9600" dirty="0">
                <a:solidFill>
                  <a:schemeClr val="tx1">
                    <a:lumMod val="65000"/>
                    <a:lumOff val="35000"/>
                  </a:schemeClr>
                </a:solidFill>
                <a:latin typeface="Century Gothic" panose="020B0502020202020204" pitchFamily="34" charset="0"/>
              </a:rPr>
              <a:t>RACI</a:t>
            </a:r>
          </a:p>
          <a:p>
            <a:r>
              <a:rPr lang="en-US" sz="8000" dirty="0">
                <a:solidFill>
                  <a:schemeClr val="tx1">
                    <a:lumMod val="65000"/>
                    <a:lumOff val="35000"/>
                  </a:schemeClr>
                </a:solidFill>
                <a:latin typeface="Century Gothic" panose="020B0502020202020204" pitchFamily="34" charset="0"/>
              </a:rPr>
              <a:t>Matrix</a:t>
            </a:r>
          </a:p>
          <a:p>
            <a:r>
              <a:rPr lang="en-US" sz="8000" dirty="0">
                <a:solidFill>
                  <a:schemeClr val="tx1">
                    <a:lumMod val="65000"/>
                    <a:lumOff val="35000"/>
                  </a:schemeClr>
                </a:solidFill>
                <a:latin typeface="Century Gothic" panose="020B0502020202020204" pitchFamily="34" charset="0"/>
              </a:rPr>
              <a:t>Table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507424346"/>
              </p:ext>
            </p:extLst>
          </p:nvPr>
        </p:nvGraphicFramePr>
        <p:xfrm>
          <a:off x="300446" y="1387615"/>
          <a:ext cx="11469802" cy="412689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A / 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I</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050" u="none" strike="noStrike" dirty="0">
                          <a:effectLst/>
                          <a:latin typeface="Century Gothic" panose="020B0502020202020204" pitchFamily="34" charset="0"/>
                        </a:rPr>
                        <a:t>R / A</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C</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584990585"/>
              </p:ext>
            </p:extLst>
          </p:nvPr>
        </p:nvGraphicFramePr>
        <p:xfrm>
          <a:off x="300446" y="1387615"/>
          <a:ext cx="11469802" cy="3861083"/>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Charter</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Schedule</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Additional Plans as Required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8295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456172"/>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 / 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A / 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Status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42388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124008522"/>
              </p:ext>
            </p:extLst>
          </p:nvPr>
        </p:nvGraphicFramePr>
        <p:xfrm>
          <a:off x="300446" y="1387615"/>
          <a:ext cx="11469802" cy="2823321"/>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Perform Change Management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13513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2"/>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5"/>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1"/>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19919960"/>
              </p:ext>
            </p:extLst>
          </p:nvPr>
        </p:nvGraphicFramePr>
        <p:xfrm>
          <a:off x="300446" y="1387615"/>
          <a:ext cx="11469802" cy="334220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1880889">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latin typeface="Century Gothic" panose="020B0502020202020204" pitchFamily="34" charset="0"/>
                        </a:rPr>
                        <a:t>  Executive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Sponsor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Steering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Advisory Committee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2D3"/>
                    </a:solidFill>
                  </a:tcPr>
                </a:tc>
                <a:tc>
                  <a:txBody>
                    <a:bodyPr/>
                    <a:lstStyle/>
                    <a:p>
                      <a:pPr algn="l" fontAlgn="b"/>
                      <a:r>
                        <a:rPr lang="en-US" sz="1100" u="none" strike="noStrike" dirty="0">
                          <a:effectLst/>
                          <a:latin typeface="Century Gothic" panose="020B0502020202020204" pitchFamily="34" charset="0"/>
                        </a:rPr>
                        <a:t>  Project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Tech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Functional Lead</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SME</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Project Team Manager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EE3"/>
                    </a:solidFill>
                  </a:tcPr>
                </a:tc>
                <a:tc>
                  <a:txBody>
                    <a:bodyPr/>
                    <a:lstStyle/>
                    <a:p>
                      <a:pPr algn="l" fontAlgn="b"/>
                      <a:r>
                        <a:rPr lang="en-US" sz="1100" u="none" strike="noStrike" dirty="0">
                          <a:effectLst/>
                          <a:latin typeface="Century Gothic" panose="020B0502020202020204" pitchFamily="34" charset="0"/>
                        </a:rPr>
                        <a:t>  Developer</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Administrative Support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Business Analyst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1F7ED"/>
                    </a:solidFill>
                  </a:tcPr>
                </a:tc>
                <a:tc>
                  <a:txBody>
                    <a:bodyPr/>
                    <a:lstStyle/>
                    <a:p>
                      <a:pPr algn="l" fontAlgn="b"/>
                      <a:r>
                        <a:rPr lang="en-US" sz="1100" u="none" strike="noStrike" dirty="0">
                          <a:effectLst/>
                          <a:latin typeface="Century Gothic" panose="020B0502020202020204" pitchFamily="34" charset="0"/>
                        </a:rPr>
                        <a:t>  Consultant</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PMO</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3</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4</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b"/>
                      <a:r>
                        <a:rPr lang="en-US" sz="1100" u="none" strike="noStrike" dirty="0">
                          <a:effectLst/>
                          <a:latin typeface="Century Gothic" panose="020B0502020202020204" pitchFamily="34" charset="0"/>
                        </a:rPr>
                        <a:t>  Role 5</a:t>
                      </a:r>
                      <a:endParaRPr lang="en-US" sz="1100" b="0" i="0" u="none" strike="noStrike" dirty="0">
                        <a:solidFill>
                          <a:srgbClr val="000000"/>
                        </a:solidFill>
                        <a:effectLst/>
                        <a:latin typeface="Century Gothic" panose="020B0502020202020204" pitchFamily="34" charset="0"/>
                      </a:endParaRPr>
                    </a:p>
                  </a:txBody>
                  <a:tcPr marL="0" marR="0" marT="0" marB="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u="none" strike="noStrike" dirty="0">
                          <a:effectLst/>
                          <a:latin typeface="Century Gothic" panose="020B0502020202020204" pitchFamily="34" charset="0"/>
                        </a:rPr>
                        <a:t>Project Leadership</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Team Members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7EEB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Project Sub-Teams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2F0D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u="none" strike="noStrike" dirty="0">
                          <a:effectLst/>
                          <a:latin typeface="Century Gothic" panose="020B0502020202020204" pitchFamily="34" charset="0"/>
                        </a:rPr>
                        <a:t>External Resources</a:t>
                      </a:r>
                      <a:endParaRPr lang="en-US" sz="1400" b="0" i="0" u="none" strike="noStrike" dirty="0">
                        <a:solidFill>
                          <a:srgbClr val="000000"/>
                        </a:solidFill>
                        <a:effectLst/>
                        <a:latin typeface="Century Gothic" panose="020B0502020202020204" pitchFamily="34" charset="0"/>
                      </a:endParaRPr>
                    </a:p>
                  </a:txBody>
                  <a:tcPr marL="45764"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Lessons Learned</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730204531"/>
                  </a:ext>
                </a:extLst>
              </a:tr>
              <a:tr h="518881">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Closure Report</a:t>
                      </a:r>
                    </a:p>
                  </a:txBody>
                  <a:tcPr marL="5715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BE3"/>
                    </a:solidFill>
                  </a:tcPr>
                </a:tc>
                <a:tc>
                  <a:txBody>
                    <a:bodyPr/>
                    <a:lstStyle/>
                    <a:p>
                      <a:pPr algn="ctr" fontAlgn="ctr"/>
                      <a:r>
                        <a:rPr lang="en-US" sz="1100" b="0" i="0" u="none" strike="noStrike" dirty="0">
                          <a:solidFill>
                            <a:srgbClr val="000000"/>
                          </a:solidFill>
                          <a:effectLst/>
                          <a:latin typeface="Century Gothic" panose="020B0502020202020204" pitchFamily="34" charset="0"/>
                        </a:rPr>
                        <a:t>R / 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EEC"/>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DF3"/>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100" b="0" i="0" u="none" strike="noStrike" dirty="0">
                          <a:solidFill>
                            <a:srgbClr val="000000"/>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00446" y="2589807"/>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46078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12159</TotalTime>
  <Words>858</Words>
  <Application>Microsoft Macintosh PowerPoint</Application>
  <PresentationFormat>Widescreen</PresentationFormat>
  <Paragraphs>449</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27</cp:revision>
  <dcterms:created xsi:type="dcterms:W3CDTF">2022-05-22T18:55:25Z</dcterms:created>
  <dcterms:modified xsi:type="dcterms:W3CDTF">2022-07-19T21:42:41Z</dcterms:modified>
</cp:coreProperties>
</file>