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42" r:id="rId2"/>
    <p:sldId id="256" r:id="rId3"/>
    <p:sldId id="257" r:id="rId4"/>
    <p:sldId id="258" r:id="rId5"/>
    <p:sldId id="259" r:id="rId6"/>
    <p:sldId id="343" r:id="rId7"/>
    <p:sldId id="344" r:id="rId8"/>
    <p:sldId id="345" r:id="rId9"/>
    <p:sldId id="262" r:id="rId10"/>
    <p:sldId id="34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9AA"/>
    <a:srgbClr val="95D8CE"/>
    <a:srgbClr val="60D8C5"/>
    <a:srgbClr val="7BFFF4"/>
    <a:srgbClr val="FFD32F"/>
    <a:srgbClr val="FFD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p:restoredTop sz="96327"/>
  </p:normalViewPr>
  <p:slideViewPr>
    <p:cSldViewPr snapToGrid="0" snapToObjects="1">
      <p:cViewPr varScale="1">
        <p:scale>
          <a:sx n="128" d="100"/>
          <a:sy n="128"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8/26/22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dirty="0"/>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dirty="0"/>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1294&amp;utm_source=integrated+content&amp;utm_campaign=/content/brand-pillar-templates&amp;utm_medium=Brand+Purpose+Activities+powerpoint+11294&amp;lpa=Brand+Purpose+Activities+powerpoint+11294&amp;lx=PFpZZjisDNTS-Ddigi3MyABAgeTPLDIL8TQRu558b7w"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343948" y="317165"/>
            <a:ext cx="4450029" cy="61755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1261884"/>
          </a:xfrm>
          <a:prstGeom prst="rect">
            <a:avLst/>
          </a:prstGeom>
          <a:noFill/>
        </p:spPr>
        <p:txBody>
          <a:bodyPr wrap="square" rtlCol="0">
            <a:spAutoFit/>
          </a:bodyPr>
          <a:lstStyle/>
          <a:p>
            <a:r>
              <a:rPr lang="en-US" sz="4000" b="1" dirty="0">
                <a:solidFill>
                  <a:schemeClr val="tx1">
                    <a:lumMod val="75000"/>
                    <a:lumOff val="25000"/>
                  </a:schemeClr>
                </a:solidFill>
                <a:latin typeface="Century Gothic" panose="020B0502020202020204" pitchFamily="34" charset="0"/>
              </a:rPr>
              <a:t>BRAND PILLARS </a:t>
            </a:r>
          </a:p>
          <a:p>
            <a:r>
              <a:rPr lang="en-US" sz="3600" b="1" dirty="0">
                <a:solidFill>
                  <a:schemeClr val="tx1">
                    <a:lumMod val="75000"/>
                    <a:lumOff val="25000"/>
                  </a:schemeClr>
                </a:solidFill>
                <a:latin typeface="Century Gothic" panose="020B0502020202020204" pitchFamily="34" charset="0"/>
              </a:rPr>
              <a:t>WORKSHOP FACILITATION KIT</a:t>
            </a:r>
            <a:endParaRPr lang="en-US" sz="4000" b="1" dirty="0">
              <a:solidFill>
                <a:schemeClr val="tx1">
                  <a:lumMod val="75000"/>
                  <a:lumOff val="2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D5963AEA-9A0D-8E4D-90F2-E304361EF9D7}"/>
              </a:ext>
            </a:extLst>
          </p:cNvPr>
          <p:cNvPicPr>
            <a:picLocks noChangeAspect="1"/>
          </p:cNvPicPr>
          <p:nvPr/>
        </p:nvPicPr>
        <p:blipFill>
          <a:blip r:embed="rId4"/>
          <a:stretch>
            <a:fillRect/>
          </a:stretch>
        </p:blipFill>
        <p:spPr>
          <a:xfrm>
            <a:off x="509270" y="1983713"/>
            <a:ext cx="3709454" cy="1333227"/>
          </a:xfrm>
          <a:prstGeom prst="rect">
            <a:avLst/>
          </a:prstGeom>
        </p:spPr>
      </p:pic>
      <p:grpSp>
        <p:nvGrpSpPr>
          <p:cNvPr id="6" name="Group 5">
            <a:extLst>
              <a:ext uri="{FF2B5EF4-FFF2-40B4-BE49-F238E27FC236}">
                <a16:creationId xmlns:a16="http://schemas.microsoft.com/office/drawing/2014/main" id="{71E24062-4150-4D46-B5E4-2680A2854AAD}"/>
              </a:ext>
            </a:extLst>
          </p:cNvPr>
          <p:cNvGrpSpPr/>
          <p:nvPr/>
        </p:nvGrpSpPr>
        <p:grpSpPr>
          <a:xfrm>
            <a:off x="2951544" y="3142713"/>
            <a:ext cx="8842433" cy="3354546"/>
            <a:chOff x="1085120" y="2434649"/>
            <a:chExt cx="10708857" cy="4062610"/>
          </a:xfrm>
        </p:grpSpPr>
        <p:pic>
          <p:nvPicPr>
            <p:cNvPr id="7" name="Picture 6">
              <a:extLst>
                <a:ext uri="{FF2B5EF4-FFF2-40B4-BE49-F238E27FC236}">
                  <a16:creationId xmlns:a16="http://schemas.microsoft.com/office/drawing/2014/main" id="{6A085C12-B01E-AA46-ADDE-D4EB7586E22B}"/>
                </a:ext>
              </a:extLst>
            </p:cNvPr>
            <p:cNvPicPr>
              <a:picLocks noChangeAspect="1"/>
            </p:cNvPicPr>
            <p:nvPr/>
          </p:nvPicPr>
          <p:blipFill>
            <a:blip r:embed="rId5"/>
            <a:stretch>
              <a:fillRect/>
            </a:stretch>
          </p:blipFill>
          <p:spPr>
            <a:xfrm>
              <a:off x="1085120" y="2434649"/>
              <a:ext cx="3446368" cy="1938582"/>
            </a:xfrm>
            <a:prstGeom prst="rect">
              <a:avLst/>
            </a:prstGeom>
          </p:spPr>
        </p:pic>
        <p:pic>
          <p:nvPicPr>
            <p:cNvPr id="8" name="Picture 7">
              <a:extLst>
                <a:ext uri="{FF2B5EF4-FFF2-40B4-BE49-F238E27FC236}">
                  <a16:creationId xmlns:a16="http://schemas.microsoft.com/office/drawing/2014/main" id="{E09B3649-05E7-244D-97ED-312099EEBACE}"/>
                </a:ext>
              </a:extLst>
            </p:cNvPr>
            <p:cNvPicPr>
              <a:picLocks noChangeAspect="1"/>
            </p:cNvPicPr>
            <p:nvPr/>
          </p:nvPicPr>
          <p:blipFill>
            <a:blip r:embed="rId6"/>
            <a:stretch>
              <a:fillRect/>
            </a:stretch>
          </p:blipFill>
          <p:spPr>
            <a:xfrm>
              <a:off x="8353676" y="4558677"/>
              <a:ext cx="3440300" cy="1938582"/>
            </a:xfrm>
            <a:prstGeom prst="rect">
              <a:avLst/>
            </a:prstGeom>
          </p:spPr>
        </p:pic>
        <p:pic>
          <p:nvPicPr>
            <p:cNvPr id="9" name="Picture 8">
              <a:extLst>
                <a:ext uri="{FF2B5EF4-FFF2-40B4-BE49-F238E27FC236}">
                  <a16:creationId xmlns:a16="http://schemas.microsoft.com/office/drawing/2014/main" id="{A2403F41-D7E6-8945-8239-00F47CDEF97F}"/>
                </a:ext>
              </a:extLst>
            </p:cNvPr>
            <p:cNvPicPr>
              <a:picLocks noChangeAspect="1"/>
            </p:cNvPicPr>
            <p:nvPr/>
          </p:nvPicPr>
          <p:blipFill>
            <a:blip r:embed="rId7"/>
            <a:stretch>
              <a:fillRect/>
            </a:stretch>
          </p:blipFill>
          <p:spPr>
            <a:xfrm>
              <a:off x="4719398" y="2434649"/>
              <a:ext cx="3440301" cy="1938582"/>
            </a:xfrm>
            <a:prstGeom prst="rect">
              <a:avLst/>
            </a:prstGeom>
          </p:spPr>
        </p:pic>
        <p:pic>
          <p:nvPicPr>
            <p:cNvPr id="10" name="Picture 9">
              <a:extLst>
                <a:ext uri="{FF2B5EF4-FFF2-40B4-BE49-F238E27FC236}">
                  <a16:creationId xmlns:a16="http://schemas.microsoft.com/office/drawing/2014/main" id="{6C7BB7FB-4B76-6846-9068-EC9FF46EE6CB}"/>
                </a:ext>
              </a:extLst>
            </p:cNvPr>
            <p:cNvPicPr>
              <a:picLocks noChangeAspect="1"/>
            </p:cNvPicPr>
            <p:nvPr/>
          </p:nvPicPr>
          <p:blipFill>
            <a:blip r:embed="rId8"/>
            <a:stretch>
              <a:fillRect/>
            </a:stretch>
          </p:blipFill>
          <p:spPr>
            <a:xfrm>
              <a:off x="8353676" y="2434649"/>
              <a:ext cx="3440301" cy="1938582"/>
            </a:xfrm>
            <a:prstGeom prst="rect">
              <a:avLst/>
            </a:prstGeom>
          </p:spPr>
        </p:pic>
        <p:pic>
          <p:nvPicPr>
            <p:cNvPr id="11" name="Picture 10">
              <a:extLst>
                <a:ext uri="{FF2B5EF4-FFF2-40B4-BE49-F238E27FC236}">
                  <a16:creationId xmlns:a16="http://schemas.microsoft.com/office/drawing/2014/main" id="{1D1F4253-6686-4747-9247-C4CC78C27279}"/>
                </a:ext>
              </a:extLst>
            </p:cNvPr>
            <p:cNvPicPr>
              <a:picLocks noChangeAspect="1"/>
            </p:cNvPicPr>
            <p:nvPr/>
          </p:nvPicPr>
          <p:blipFill>
            <a:blip r:embed="rId9"/>
            <a:stretch>
              <a:fillRect/>
            </a:stretch>
          </p:blipFill>
          <p:spPr>
            <a:xfrm>
              <a:off x="1085120" y="4558677"/>
              <a:ext cx="3440301" cy="1938582"/>
            </a:xfrm>
            <a:prstGeom prst="rect">
              <a:avLst/>
            </a:prstGeom>
          </p:spPr>
        </p:pic>
        <p:pic>
          <p:nvPicPr>
            <p:cNvPr id="12" name="Picture 11">
              <a:extLst>
                <a:ext uri="{FF2B5EF4-FFF2-40B4-BE49-F238E27FC236}">
                  <a16:creationId xmlns:a16="http://schemas.microsoft.com/office/drawing/2014/main" id="{6F7EABB9-BDEB-9240-96DF-1C37096B5C6C}"/>
                </a:ext>
              </a:extLst>
            </p:cNvPr>
            <p:cNvPicPr>
              <a:picLocks noChangeAspect="1"/>
            </p:cNvPicPr>
            <p:nvPr/>
          </p:nvPicPr>
          <p:blipFill>
            <a:blip r:embed="rId10"/>
            <a:stretch>
              <a:fillRect/>
            </a:stretch>
          </p:blipFill>
          <p:spPr>
            <a:xfrm>
              <a:off x="4719398" y="4558677"/>
              <a:ext cx="3440301" cy="1938582"/>
            </a:xfrm>
            <a:prstGeom prst="rect">
              <a:avLst/>
            </a:prstGeom>
          </p:spPr>
        </p:pic>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850244A-5923-704D-9C1A-B767D0FC598B}"/>
              </a:ext>
            </a:extLst>
          </p:cNvPr>
          <p:cNvPicPr>
            <a:picLocks noChangeAspect="1"/>
          </p:cNvPicPr>
          <p:nvPr/>
        </p:nvPicPr>
        <p:blipFill>
          <a:blip r:embed="rId2"/>
          <a:stretch>
            <a:fillRect/>
          </a:stretch>
        </p:blipFill>
        <p:spPr>
          <a:xfrm>
            <a:off x="0" y="10682"/>
            <a:ext cx="12192000" cy="6836636"/>
          </a:xfrm>
          <a:prstGeom prst="rect">
            <a:avLst/>
          </a:prstGeom>
        </p:spPr>
      </p:pic>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grpSp>
      <p:sp>
        <p:nvSpPr>
          <p:cNvPr id="12" name="TextBox 11">
            <a:extLst>
              <a:ext uri="{FF2B5EF4-FFF2-40B4-BE49-F238E27FC236}">
                <a16:creationId xmlns:a16="http://schemas.microsoft.com/office/drawing/2014/main" id="{6CC950A8-9F88-4A48-8038-406285A73A0A}"/>
              </a:ext>
            </a:extLst>
          </p:cNvPr>
          <p:cNvSpPr txBox="1"/>
          <p:nvPr/>
        </p:nvSpPr>
        <p:spPr>
          <a:xfrm>
            <a:off x="160642" y="1269656"/>
            <a:ext cx="5249560" cy="3046988"/>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Develop a tagline or simple sentence that is powerful and clear. During every interaction with your brand, your customers will count on and expect you to keep this promise. Perform due diligence on your promise by evaluating the weak areas that would keep you from fulfilling it? </a:t>
            </a:r>
          </a:p>
        </p:txBody>
      </p:sp>
      <p:sp>
        <p:nvSpPr>
          <p:cNvPr id="13" name="TextBox 12">
            <a:extLst>
              <a:ext uri="{FF2B5EF4-FFF2-40B4-BE49-F238E27FC236}">
                <a16:creationId xmlns:a16="http://schemas.microsoft.com/office/drawing/2014/main" id="{B876994A-5169-ED45-AD6B-2A6D6B0A14B1}"/>
              </a:ext>
            </a:extLst>
          </p:cNvPr>
          <p:cNvSpPr txBox="1"/>
          <p:nvPr/>
        </p:nvSpPr>
        <p:spPr>
          <a:xfrm>
            <a:off x="-178787" y="-329349"/>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BRAND PROMISE</a:t>
            </a:r>
          </a:p>
        </p:txBody>
      </p:sp>
    </p:spTree>
    <p:extLst>
      <p:ext uri="{BB962C8B-B14F-4D97-AF65-F5344CB8AC3E}">
        <p14:creationId xmlns:p14="http://schemas.microsoft.com/office/powerpoint/2010/main" val="296984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2"/>
          <a:stretch>
            <a:fillRect/>
          </a:stretch>
        </p:blipFill>
        <p:spPr>
          <a:xfrm>
            <a:off x="9356640" y="1118095"/>
            <a:ext cx="2180450" cy="4621809"/>
          </a:xfrm>
          <a:prstGeom prst="rect">
            <a:avLst/>
          </a:prstGeom>
        </p:spPr>
      </p:pic>
      <p:pic>
        <p:nvPicPr>
          <p:cNvPr id="29" name="Picture 28">
            <a:extLst>
              <a:ext uri="{FF2B5EF4-FFF2-40B4-BE49-F238E27FC236}">
                <a16:creationId xmlns:a16="http://schemas.microsoft.com/office/drawing/2014/main" id="{59A0D836-F84D-AB4E-852A-018E0CEF2380}"/>
              </a:ext>
            </a:extLst>
          </p:cNvPr>
          <p:cNvPicPr>
            <a:picLocks noChangeAspect="1"/>
          </p:cNvPicPr>
          <p:nvPr/>
        </p:nvPicPr>
        <p:blipFill>
          <a:blip r:embed="rId3">
            <a:alphaModFix amt="75000"/>
          </a:blip>
          <a:stretch>
            <a:fillRect/>
          </a:stretch>
        </p:blipFill>
        <p:spPr>
          <a:xfrm>
            <a:off x="779146" y="649819"/>
            <a:ext cx="5037454" cy="1810527"/>
          </a:xfrm>
          <a:prstGeom prst="rect">
            <a:avLst/>
          </a:prstGeom>
        </p:spPr>
      </p:pic>
      <p:pic>
        <p:nvPicPr>
          <p:cNvPr id="33" name="Picture 32">
            <a:extLst>
              <a:ext uri="{FF2B5EF4-FFF2-40B4-BE49-F238E27FC236}">
                <a16:creationId xmlns:a16="http://schemas.microsoft.com/office/drawing/2014/main" id="{05DC8E9A-C046-5F4F-8D2E-26AF1B912E48}"/>
              </a:ext>
            </a:extLst>
          </p:cNvPr>
          <p:cNvPicPr>
            <a:picLocks noChangeAspect="1"/>
          </p:cNvPicPr>
          <p:nvPr/>
        </p:nvPicPr>
        <p:blipFill>
          <a:blip r:embed="rId4">
            <a:alphaModFix amt="75000"/>
          </a:blip>
          <a:stretch>
            <a:fillRect/>
          </a:stretch>
        </p:blipFill>
        <p:spPr>
          <a:xfrm>
            <a:off x="8361021" y="3517404"/>
            <a:ext cx="1003300" cy="2222500"/>
          </a:xfrm>
          <a:prstGeom prst="rect">
            <a:avLst/>
          </a:prstGeom>
        </p:spPr>
      </p:pic>
    </p:spTree>
    <p:extLst>
      <p:ext uri="{BB962C8B-B14F-4D97-AF65-F5344CB8AC3E}">
        <p14:creationId xmlns:p14="http://schemas.microsoft.com/office/powerpoint/2010/main" val="303399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D49C944-F49A-0B49-9322-A31B450B7AD2}"/>
              </a:ext>
            </a:extLst>
          </p:cNvPr>
          <p:cNvPicPr>
            <a:picLocks noChangeAspect="1"/>
          </p:cNvPicPr>
          <p:nvPr/>
        </p:nvPicPr>
        <p:blipFill>
          <a:blip r:embed="rId2"/>
          <a:stretch>
            <a:fillRect/>
          </a:stretch>
        </p:blipFill>
        <p:spPr>
          <a:xfrm>
            <a:off x="6868641"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82081" y="-331780"/>
            <a:ext cx="6400800"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PURPOSE</a:t>
            </a:r>
            <a:endParaRPr lang="en-US" sz="4400" dirty="0">
              <a:solidFill>
                <a:schemeClr val="bg1"/>
              </a:solidFill>
              <a:latin typeface="Century Gothic" panose="020B0502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8" name="TextBox 17">
            <a:extLst>
              <a:ext uri="{FF2B5EF4-FFF2-40B4-BE49-F238E27FC236}">
                <a16:creationId xmlns:a16="http://schemas.microsoft.com/office/drawing/2014/main" id="{8756A348-7600-3C43-93BF-389458F996DA}"/>
              </a:ext>
            </a:extLst>
          </p:cNvPr>
          <p:cNvSpPr txBox="1"/>
          <p:nvPr/>
        </p:nvSpPr>
        <p:spPr>
          <a:xfrm>
            <a:off x="160641" y="1926140"/>
            <a:ext cx="6519560" cy="4581142"/>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positive difference does your brand make for your audience?</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Why does your brand exist?</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do you promise to deliver to your customer regarding every product, experience, and service interaction?</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is the history/story behind the formation of your company?</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will your company be doing in 10 years to deliver its promise?</a:t>
            </a:r>
          </a:p>
        </p:txBody>
      </p:sp>
      <p:sp>
        <p:nvSpPr>
          <p:cNvPr id="9" name="TextBox 8">
            <a:extLst>
              <a:ext uri="{FF2B5EF4-FFF2-40B4-BE49-F238E27FC236}">
                <a16:creationId xmlns:a16="http://schemas.microsoft.com/office/drawing/2014/main" id="{665F0CFF-0103-8A44-A2D4-8D82DEAE26FE}"/>
              </a:ext>
            </a:extLst>
          </p:cNvPr>
          <p:cNvSpPr txBox="1"/>
          <p:nvPr/>
        </p:nvSpPr>
        <p:spPr>
          <a:xfrm>
            <a:off x="-147356" y="1002968"/>
            <a:ext cx="68580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PRE-ACTIVITY QUESTIONS</a:t>
            </a:r>
          </a:p>
        </p:txBody>
      </p:sp>
    </p:spTree>
    <p:extLst>
      <p:ext uri="{BB962C8B-B14F-4D97-AF65-F5344CB8AC3E}">
        <p14:creationId xmlns:p14="http://schemas.microsoft.com/office/powerpoint/2010/main" val="39375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E67EE3-916F-BE42-836C-309B6C7F9099}"/>
              </a:ext>
            </a:extLst>
          </p:cNvPr>
          <p:cNvSpPr/>
          <p:nvPr/>
        </p:nvSpPr>
        <p:spPr>
          <a:xfrm>
            <a:off x="5334000" y="0"/>
            <a:ext cx="685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70D9657-4810-0545-9463-D35328606FC7}"/>
              </a:ext>
            </a:extLst>
          </p:cNvPr>
          <p:cNvSpPr txBox="1"/>
          <p:nvPr/>
        </p:nvSpPr>
        <p:spPr>
          <a:xfrm>
            <a:off x="-147355" y="-331780"/>
            <a:ext cx="55575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MISSION</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2" y="1269656"/>
            <a:ext cx="4497084" cy="5109091"/>
          </a:xfrm>
          <a:prstGeom prst="rect">
            <a:avLst/>
          </a:prstGeom>
          <a:noFill/>
        </p:spPr>
        <p:txBody>
          <a:bodyPr wrap="square" rtlCol="0">
            <a:spAutoFit/>
          </a:bodyPr>
          <a:lstStyle/>
          <a:p>
            <a:pPr lvl="0">
              <a:spcAft>
                <a:spcPts val="1600"/>
              </a:spcAft>
              <a:buClr>
                <a:schemeClr val="bg1"/>
              </a:buClr>
              <a:buSzPct val="150000"/>
            </a:pPr>
            <a:r>
              <a:rPr lang="en-US" sz="2200" dirty="0">
                <a:latin typeface="Times-Roman" pitchFamily="2" charset="0"/>
              </a:rPr>
              <a:t>There are two ways in which you can conduct this activity: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You can have each team member (or a small group of team members) write a mission statement to then share with the group.</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You can have the group develop the statement together.</a:t>
            </a:r>
          </a:p>
          <a:p>
            <a:pPr lvl="0">
              <a:spcAft>
                <a:spcPts val="1600"/>
              </a:spcAft>
              <a:buClr>
                <a:schemeClr val="bg1"/>
              </a:buClr>
              <a:buSzPct val="150000"/>
            </a:pPr>
            <a:r>
              <a:rPr lang="en-US" sz="2200" dirty="0">
                <a:latin typeface="Times-Roman" pitchFamily="2" charset="0"/>
              </a:rPr>
              <a:t>Remember that the statement you come up with during this exercise is simply a starting place; avoid getting caught up in wordsmithing by assigning a timekeeper.</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2</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2" name="TextBox 11">
            <a:extLst>
              <a:ext uri="{FF2B5EF4-FFF2-40B4-BE49-F238E27FC236}">
                <a16:creationId xmlns:a16="http://schemas.microsoft.com/office/drawing/2014/main" id="{DFCAFD3A-8A45-3B46-8F28-D418FC5299FA}"/>
              </a:ext>
            </a:extLst>
          </p:cNvPr>
          <p:cNvSpPr txBox="1"/>
          <p:nvPr/>
        </p:nvSpPr>
        <p:spPr>
          <a:xfrm>
            <a:off x="5822011" y="315549"/>
            <a:ext cx="5557556" cy="954107"/>
          </a:xfrm>
          <a:prstGeom prst="rect">
            <a:avLst/>
          </a:prstGeom>
          <a:noFill/>
        </p:spPr>
        <p:txBody>
          <a:bodyPr wrap="square" rtlCol="0">
            <a:spAutoFit/>
          </a:bodyPr>
          <a:lstStyle/>
          <a:p>
            <a:r>
              <a:rPr lang="en-US" sz="2800" dirty="0">
                <a:solidFill>
                  <a:srgbClr val="51B9AA"/>
                </a:solidFill>
                <a:latin typeface="Century Gothic" panose="020B0502020202020204" pitchFamily="34" charset="0"/>
                <a:cs typeface="Times New Roman" panose="02020603050405020304" pitchFamily="18" charset="0"/>
              </a:rPr>
              <a:t>Follow these steps when writing your mission statement:</a:t>
            </a:r>
          </a:p>
        </p:txBody>
      </p:sp>
      <p:sp>
        <p:nvSpPr>
          <p:cNvPr id="15" name="Rectangle 14">
            <a:extLst>
              <a:ext uri="{FF2B5EF4-FFF2-40B4-BE49-F238E27FC236}">
                <a16:creationId xmlns:a16="http://schemas.microsoft.com/office/drawing/2014/main" id="{F3F462BF-2E29-A447-AF0C-AF06DB6EE921}"/>
              </a:ext>
            </a:extLst>
          </p:cNvPr>
          <p:cNvSpPr/>
          <p:nvPr/>
        </p:nvSpPr>
        <p:spPr>
          <a:xfrm>
            <a:off x="5822011" y="1358584"/>
            <a:ext cx="5935359" cy="3493264"/>
          </a:xfrm>
          <a:prstGeom prst="rect">
            <a:avLst/>
          </a:prstGeom>
        </p:spPr>
        <p:txBody>
          <a:bodyPr wrap="square">
            <a:spAutoFit/>
          </a:bodyPr>
          <a:lstStyle/>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WHAT</a:t>
            </a:r>
            <a:r>
              <a:rPr lang="en-US" dirty="0">
                <a:latin typeface="Century Gothic" panose="020B0502020202020204" pitchFamily="34" charset="0"/>
              </a:rPr>
              <a:t>:</a:t>
            </a:r>
            <a:r>
              <a:rPr lang="en-US" sz="2000" dirty="0">
                <a:solidFill>
                  <a:schemeClr val="bg1"/>
                </a:solidFill>
                <a:latin typeface="Century Gothic" panose="020B0502020202020204" pitchFamily="34" charset="0"/>
              </a:rPr>
              <a:t> </a:t>
            </a:r>
            <a:r>
              <a:rPr lang="en-US" dirty="0">
                <a:latin typeface="Century Gothic" panose="020B0502020202020204" pitchFamily="34" charset="0"/>
              </a:rPr>
              <a:t>In two or three words, describe what your organization does at its most basic level.</a:t>
            </a:r>
          </a:p>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NEXT</a:t>
            </a:r>
            <a:r>
              <a:rPr lang="en-US" sz="2000" dirty="0">
                <a:latin typeface="Century Gothic" panose="020B0502020202020204" pitchFamily="34" charset="0"/>
              </a:rPr>
              <a:t>: </a:t>
            </a:r>
            <a:r>
              <a:rPr lang="en-US" dirty="0">
                <a:latin typeface="Century Gothic" panose="020B0502020202020204" pitchFamily="34" charset="0"/>
              </a:rPr>
              <a:t>Step away from this card for a moment and complete the values card within this activity.</a:t>
            </a:r>
          </a:p>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HOW</a:t>
            </a:r>
            <a:r>
              <a:rPr lang="en-US" dirty="0">
                <a:latin typeface="Century Gothic" panose="020B0502020202020204" pitchFamily="34" charset="0"/>
              </a:rPr>
              <a:t>: Using one of the values you’ve determined, describe how your business does what it does (i.e., how it operates).</a:t>
            </a:r>
          </a:p>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WHY</a:t>
            </a:r>
            <a:r>
              <a:rPr lang="en-US" dirty="0">
                <a:latin typeface="Century Gothic" panose="020B0502020202020204" pitchFamily="34" charset="0"/>
              </a:rPr>
              <a:t>: What is the passion behind your business? Why did you start? What difference do you want to make?</a:t>
            </a:r>
          </a:p>
        </p:txBody>
      </p:sp>
      <p:sp>
        <p:nvSpPr>
          <p:cNvPr id="16" name="TextBox 15">
            <a:extLst>
              <a:ext uri="{FF2B5EF4-FFF2-40B4-BE49-F238E27FC236}">
                <a16:creationId xmlns:a16="http://schemas.microsoft.com/office/drawing/2014/main" id="{FE6B0EEC-CE60-F247-B5CC-118CB7FF4281}"/>
              </a:ext>
            </a:extLst>
          </p:cNvPr>
          <p:cNvSpPr txBox="1"/>
          <p:nvPr/>
        </p:nvSpPr>
        <p:spPr>
          <a:xfrm>
            <a:off x="5822011" y="4904429"/>
            <a:ext cx="4709299" cy="1477328"/>
          </a:xfrm>
          <a:prstGeom prst="rect">
            <a:avLst/>
          </a:prstGeom>
          <a:noFill/>
        </p:spPr>
        <p:txBody>
          <a:bodyPr wrap="square" rtlCol="0">
            <a:spAutoFit/>
          </a:bodyPr>
          <a:lstStyle/>
          <a:p>
            <a:r>
              <a:rPr lang="en-US" dirty="0">
                <a:solidFill>
                  <a:srgbClr val="51B9AA"/>
                </a:solidFill>
                <a:latin typeface="Century Gothic" panose="020B0502020202020204" pitchFamily="34" charset="0"/>
                <a:cs typeface="Times New Roman" panose="02020603050405020304" pitchFamily="18" charset="0"/>
              </a:rPr>
              <a:t>After answering the questions above, use those answers to create a sentence. You now have a mission statement that you can revisit to change the wording if necessary.</a:t>
            </a:r>
          </a:p>
        </p:txBody>
      </p:sp>
    </p:spTree>
    <p:extLst>
      <p:ext uri="{BB962C8B-B14F-4D97-AF65-F5344CB8AC3E}">
        <p14:creationId xmlns:p14="http://schemas.microsoft.com/office/powerpoint/2010/main" val="28082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85469B-202A-5546-A54A-0DC531960608}"/>
              </a:ext>
            </a:extLst>
          </p:cNvPr>
          <p:cNvPicPr>
            <a:picLocks noChangeAspect="1"/>
          </p:cNvPicPr>
          <p:nvPr/>
        </p:nvPicPr>
        <p:blipFill>
          <a:blip r:embed="rId2"/>
          <a:stretch>
            <a:fillRect/>
          </a:stretch>
        </p:blipFill>
        <p:spPr>
          <a:xfrm>
            <a:off x="6096000" y="-14288"/>
            <a:ext cx="6095999" cy="3339148"/>
          </a:xfrm>
          <a:prstGeom prst="rect">
            <a:avLst/>
          </a:prstGeom>
        </p:spPr>
      </p:pic>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5" y="-331780"/>
            <a:ext cx="55575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VISION</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1" y="1269656"/>
            <a:ext cx="11540822" cy="5201424"/>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Your vision statement acts as your North Star. </a:t>
            </a:r>
            <a:br>
              <a:rPr lang="en-US" sz="2400" dirty="0">
                <a:latin typeface="Times-Roman" pitchFamily="2" charset="0"/>
              </a:rPr>
            </a:br>
            <a:r>
              <a:rPr lang="en-US" sz="2400" dirty="0">
                <a:latin typeface="Times-Roman" pitchFamily="2" charset="0"/>
              </a:rPr>
              <a:t>It clarifies the goals that you aim to achieve over the next 5-10 years. </a:t>
            </a:r>
          </a:p>
          <a:p>
            <a:pPr lvl="0">
              <a:spcAft>
                <a:spcPts val="1600"/>
              </a:spcAft>
              <a:buClr>
                <a:schemeClr val="bg1"/>
              </a:buClr>
              <a:buSzPct val="150000"/>
            </a:pPr>
            <a:r>
              <a:rPr lang="en-US" sz="3600" dirty="0">
                <a:solidFill>
                  <a:schemeClr val="bg1"/>
                </a:solidFill>
                <a:latin typeface="Century Gothic" panose="020B0502020202020204" pitchFamily="34" charset="0"/>
              </a:rPr>
              <a:t>ACTIVITY TIPS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After determining your mission and values, answer the questions below with your team. </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From those answers, craft your vision in three to five bullet point statements.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Use either the individual or collective approach to discover your vision statement.</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Select the bullets that best facilitate the team’s productivity.</a:t>
            </a:r>
          </a:p>
          <a:p>
            <a:pPr lvl="0">
              <a:spcAft>
                <a:spcPts val="1600"/>
              </a:spcAft>
              <a:buClr>
                <a:schemeClr val="bg1"/>
              </a:buClr>
              <a:buSzPct val="150000"/>
            </a:pPr>
            <a:br>
              <a:rPr lang="en-US" sz="2400" dirty="0">
                <a:latin typeface="Times-Roman" pitchFamily="2" charset="0"/>
              </a:rPr>
            </a:br>
            <a:r>
              <a:rPr lang="en-US" sz="2400" dirty="0">
                <a:latin typeface="Times-Roman" pitchFamily="2" charset="0"/>
              </a:rPr>
              <a:t>Be sure to timebox this activity. </a:t>
            </a:r>
            <a:br>
              <a:rPr lang="en-US" sz="2400" dirty="0">
                <a:latin typeface="Times-Roman" pitchFamily="2" charset="0"/>
              </a:rPr>
            </a:br>
            <a:r>
              <a:rPr lang="en-US" sz="2400" dirty="0">
                <a:latin typeface="Times-Roman" pitchFamily="2" charset="0"/>
              </a:rPr>
              <a:t>You can always return to your statement to fill in any gaps. </a:t>
            </a:r>
          </a:p>
        </p:txBody>
      </p:sp>
    </p:spTree>
    <p:extLst>
      <p:ext uri="{BB962C8B-B14F-4D97-AF65-F5344CB8AC3E}">
        <p14:creationId xmlns:p14="http://schemas.microsoft.com/office/powerpoint/2010/main" val="412783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397309"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6" y="-331780"/>
            <a:ext cx="123393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VISION questions</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1" y="1269656"/>
            <a:ext cx="8068959" cy="5427127"/>
          </a:xfrm>
          <a:prstGeom prst="rect">
            <a:avLst/>
          </a:prstGeom>
          <a:noFill/>
        </p:spPr>
        <p:txBody>
          <a:bodyPr wrap="square" rtlCol="0">
            <a:spAutoFit/>
          </a:bodyPr>
          <a:lstStyle/>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Imagine your successful business in 5-10 years. What is it doing to be successful? How is it accomplishing this? How has it expanded (i.e., physically, geographically, and financially)? How might your future market shift?</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What does success look like for your company? Finish the following sentence: “Our company is successful if it is…”</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For nonprofits, the vision statement often envisions the ideal world. For for-profits, the vision statement describes what they do in that world.  </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Use competition to help define your vision: “We will be the leader in x industry.” “By x date, we will reach x number of people.”</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View examples of competitors to see what they hope to achieve. Determine how you will do it better.</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You can use measurable goals: “We will double our profits and become number one in x industry while still maintaining our values.”</a:t>
            </a:r>
          </a:p>
        </p:txBody>
      </p:sp>
      <p:pic>
        <p:nvPicPr>
          <p:cNvPr id="6" name="Picture 5">
            <a:extLst>
              <a:ext uri="{FF2B5EF4-FFF2-40B4-BE49-F238E27FC236}">
                <a16:creationId xmlns:a16="http://schemas.microsoft.com/office/drawing/2014/main" id="{3FAA3AA4-A304-C546-8C84-E973232DADFF}"/>
              </a:ext>
            </a:extLst>
          </p:cNvPr>
          <p:cNvPicPr>
            <a:picLocks noChangeAspect="1"/>
          </p:cNvPicPr>
          <p:nvPr/>
        </p:nvPicPr>
        <p:blipFill>
          <a:blip r:embed="rId2"/>
          <a:stretch>
            <a:fillRect/>
          </a:stretch>
        </p:blipFill>
        <p:spPr>
          <a:xfrm>
            <a:off x="8884684" y="1269656"/>
            <a:ext cx="2736850" cy="4983948"/>
          </a:xfrm>
          <a:prstGeom prst="rect">
            <a:avLst/>
          </a:prstGeom>
        </p:spPr>
      </p:pic>
    </p:spTree>
    <p:extLst>
      <p:ext uri="{BB962C8B-B14F-4D97-AF65-F5344CB8AC3E}">
        <p14:creationId xmlns:p14="http://schemas.microsoft.com/office/powerpoint/2010/main" val="354296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5ABE7B-53CA-9845-84BA-3BC5643351BC}"/>
              </a:ext>
            </a:extLst>
          </p:cNvPr>
          <p:cNvPicPr>
            <a:picLocks noChangeAspect="1"/>
          </p:cNvPicPr>
          <p:nvPr/>
        </p:nvPicPr>
        <p:blipFill>
          <a:blip r:embed="rId2"/>
          <a:stretch>
            <a:fillRect/>
          </a:stretch>
        </p:blipFill>
        <p:spPr>
          <a:xfrm>
            <a:off x="5334000" y="0"/>
            <a:ext cx="6858000" cy="6858000"/>
          </a:xfrm>
          <a:prstGeom prst="rect">
            <a:avLst/>
          </a:prstGeom>
        </p:spPr>
      </p:pic>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5</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5" y="-331780"/>
            <a:ext cx="55575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VALUES</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2" y="1269656"/>
            <a:ext cx="5249560" cy="4585871"/>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You can determine values using a wide variety of approaches. </a:t>
            </a:r>
          </a:p>
          <a:p>
            <a:pPr lvl="0">
              <a:spcAft>
                <a:spcPts val="1600"/>
              </a:spcAft>
              <a:buClr>
                <a:schemeClr val="bg1"/>
              </a:buClr>
              <a:buSzPct val="150000"/>
            </a:pPr>
            <a:r>
              <a:rPr lang="en-US" sz="3600" dirty="0">
                <a:solidFill>
                  <a:schemeClr val="bg1"/>
                </a:solidFill>
                <a:latin typeface="Century Gothic" panose="020B0502020202020204" pitchFamily="34" charset="0"/>
              </a:rPr>
              <a:t>ACTIVITY TIPS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Select the statements that resonate most with your concept of your values. (You should have 4-10 values.) </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Refine your values and record them on large sticky notes; place the notes on the wall.</a:t>
            </a:r>
          </a:p>
        </p:txBody>
      </p:sp>
    </p:spTree>
    <p:extLst>
      <p:ext uri="{BB962C8B-B14F-4D97-AF65-F5344CB8AC3E}">
        <p14:creationId xmlns:p14="http://schemas.microsoft.com/office/powerpoint/2010/main" val="234960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397309"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6" y="-331780"/>
            <a:ext cx="123393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VALUES questions</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1" y="1269656"/>
            <a:ext cx="11656542" cy="5427127"/>
          </a:xfrm>
          <a:prstGeom prst="rect">
            <a:avLst/>
          </a:prstGeom>
          <a:noFill/>
        </p:spPr>
        <p:txBody>
          <a:bodyPr wrap="square" rtlCol="0">
            <a:spAutoFit/>
          </a:bodyPr>
          <a:lstStyle/>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What do you want your employees to be able to share with a friend when they talk about working for you?</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Determine how your company might address issues with stakeholders. What other companies inspire you? Look at their values.</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If you were your company’s customer, what would you want in your product and interactions?</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Search online for a comprehensive values list. (There are many.) Share the list with your team and have each member write 5-10 values (one per sticky).</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Next, have each team member place their values on the wall, making sure to group similar values together. See what shared values emerge. These values can be either of a personal nature or geared to the company.</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What does the practical application of your values look like? How do your  customers and employees live out the actions that correspond to these values? What kind of actions work against these values?</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Now test your values by cross-examining them: In what ways is your company unable to commit to these values? To whom is the company accountable - its customers, its employees, its shareholders? </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Next, test your values in mock ethical situations. Be honest about whether you can live up to them. </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Adjust the values accordingly. </a:t>
            </a:r>
          </a:p>
        </p:txBody>
      </p:sp>
      <p:pic>
        <p:nvPicPr>
          <p:cNvPr id="6" name="Picture 5">
            <a:extLst>
              <a:ext uri="{FF2B5EF4-FFF2-40B4-BE49-F238E27FC236}">
                <a16:creationId xmlns:a16="http://schemas.microsoft.com/office/drawing/2014/main" id="{3FAA3AA4-A304-C546-8C84-E973232DADFF}"/>
              </a:ext>
            </a:extLst>
          </p:cNvPr>
          <p:cNvPicPr>
            <a:picLocks noChangeAspect="1"/>
          </p:cNvPicPr>
          <p:nvPr/>
        </p:nvPicPr>
        <p:blipFill>
          <a:blip r:embed="rId2">
            <a:alphaModFix amt="20000"/>
          </a:blip>
          <a:stretch>
            <a:fillRect/>
          </a:stretch>
        </p:blipFill>
        <p:spPr>
          <a:xfrm>
            <a:off x="8884684" y="1269656"/>
            <a:ext cx="2736850" cy="4983948"/>
          </a:xfrm>
          <a:prstGeom prst="rect">
            <a:avLst/>
          </a:prstGeom>
        </p:spPr>
      </p:pic>
    </p:spTree>
    <p:extLst>
      <p:ext uri="{BB962C8B-B14F-4D97-AF65-F5344CB8AC3E}">
        <p14:creationId xmlns:p14="http://schemas.microsoft.com/office/powerpoint/2010/main" val="18916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4BB5157-2A89-1D4A-8176-DF96568AE488}"/>
              </a:ext>
            </a:extLst>
          </p:cNvPr>
          <p:cNvPicPr>
            <a:picLocks noChangeAspect="1"/>
          </p:cNvPicPr>
          <p:nvPr/>
        </p:nvPicPr>
        <p:blipFill>
          <a:blip r:embed="rId2"/>
          <a:stretch>
            <a:fillRect/>
          </a:stretch>
        </p:blipFill>
        <p:spPr>
          <a:xfrm>
            <a:off x="6858000"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78787" y="-329349"/>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BRAND PROMISE</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7</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grpSp>
      <p:sp>
        <p:nvSpPr>
          <p:cNvPr id="21" name="TextBox 20">
            <a:extLst>
              <a:ext uri="{FF2B5EF4-FFF2-40B4-BE49-F238E27FC236}">
                <a16:creationId xmlns:a16="http://schemas.microsoft.com/office/drawing/2014/main" id="{19E62346-A223-2F42-8E0A-E5F3370C066B}"/>
              </a:ext>
            </a:extLst>
          </p:cNvPr>
          <p:cNvSpPr txBox="1"/>
          <p:nvPr/>
        </p:nvSpPr>
        <p:spPr>
          <a:xfrm>
            <a:off x="160641" y="1269656"/>
            <a:ext cx="7011683" cy="4442242"/>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A brand promise is external. It articulates the commitment you have to your customers. It may be similar to your mission, vision, and values. </a:t>
            </a:r>
            <a:endParaRPr lang="en-US" sz="3600" dirty="0">
              <a:solidFill>
                <a:schemeClr val="bg1"/>
              </a:solidFill>
              <a:latin typeface="Century Gothic" panose="020B0502020202020204" pitchFamily="34" charset="0"/>
            </a:endParaRP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What brand experience can your customers consistently expect?</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Why does your brand matter?</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Can your brand quantify how it will help customers?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What actionable language defines what you do well?</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What will you do well every time without fail?</a:t>
            </a:r>
          </a:p>
        </p:txBody>
      </p:sp>
    </p:spTree>
    <p:extLst>
      <p:ext uri="{BB962C8B-B14F-4D97-AF65-F5344CB8AC3E}">
        <p14:creationId xmlns:p14="http://schemas.microsoft.com/office/powerpoint/2010/main" val="109842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1_Brand-Pillars-Workshop-Facilitation-Kit_Purpose-Activities_PowerPoint" id="{31FEE940-6265-944E-AE26-2227A4BFF0F6}" vid="{E33D3A25-8E36-A34A-9BEC-BADDCD9C2F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1082</Words>
  <Application>Microsoft Macintosh PowerPoint</Application>
  <PresentationFormat>Widescreen</PresentationFormat>
  <Paragraphs>82</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Times New Roman</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2</cp:revision>
  <dcterms:created xsi:type="dcterms:W3CDTF">2022-02-28T20:09:54Z</dcterms:created>
  <dcterms:modified xsi:type="dcterms:W3CDTF">2022-08-26T22:01:33Z</dcterms:modified>
</cp:coreProperties>
</file>