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42" r:id="rId2"/>
    <p:sldId id="256" r:id="rId3"/>
    <p:sldId id="257" r:id="rId4"/>
    <p:sldId id="258" r:id="rId5"/>
    <p:sldId id="259" r:id="rId6"/>
    <p:sldId id="347"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B9CA"/>
    <a:srgbClr val="51B9AA"/>
    <a:srgbClr val="95D8CE"/>
    <a:srgbClr val="60D8C5"/>
    <a:srgbClr val="7BFFF4"/>
    <a:srgbClr val="FFD32F"/>
    <a:srgbClr val="FFD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65"/>
    <p:restoredTop sz="96327"/>
  </p:normalViewPr>
  <p:slideViewPr>
    <p:cSldViewPr snapToGrid="0" snapToObjects="1">
      <p:cViewPr varScale="1">
        <p:scale>
          <a:sx n="128" d="100"/>
          <a:sy n="128" d="100"/>
        </p:scale>
        <p:origin x="4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CAF53-268F-BC49-883E-61DFB5938CEC}" type="datetimeFigureOut">
              <a:rPr lang="en-US" smtClean="0"/>
              <a:t>8/26/22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0909E-FE4E-F547-B205-B9B6087A5E95}" type="slidenum">
              <a:rPr lang="en-US" smtClean="0"/>
              <a:t>‹#›</a:t>
            </a:fld>
            <a:endParaRPr lang="en-US" dirty="0"/>
          </a:p>
        </p:txBody>
      </p:sp>
    </p:spTree>
    <p:extLst>
      <p:ext uri="{BB962C8B-B14F-4D97-AF65-F5344CB8AC3E}">
        <p14:creationId xmlns:p14="http://schemas.microsoft.com/office/powerpoint/2010/main" val="3908828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B6FC-9A80-9644-9A12-9BFDD0B4A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7E451C-9676-3E46-AE95-EA9EB6973B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C8D4B7-3D91-C742-90B3-C86524B87BFE}"/>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2A48C2A6-F06B-5C41-92DD-6F8E9B7024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B99E1C-5800-EC4F-BEB9-01FA1F4BD017}"/>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92645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CD87-9DD4-0D4D-BE60-C1C9714EF5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3D7F9A-8CC0-F34E-9F43-A11139F548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5331A-F884-414D-A754-74094A2D9638}"/>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6DA7FCFE-A82E-824E-B308-E079D8D5AD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2E255C-A94C-4843-A146-EFBB7E6D76BD}"/>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57860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9A3F69-14A4-6C47-842B-B906979655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0C4B4-B72D-EB44-9661-94B827DCD5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4A698-6136-734A-BA68-6DF711B2ACE6}"/>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071CDE42-2F1E-634E-94FF-51A56A036B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88C14-3CDA-CC48-83DC-D50E2D525A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404148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C100A-E5CB-D347-A96E-D4F3BA40F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895D2A-9F9D-3645-8A61-3DE5CC2C93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19BE5-E590-6C44-840D-4C1F8EC49BA1}"/>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C8426985-9F19-EA49-8EB6-08602D0D10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31BFD9-1DC3-FA43-B5A5-05B5B9C09F1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81872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110C-7B3B-EC43-A447-9C2123A7C1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B40B81-BEA2-7E4C-B40D-C20E6E2075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C9029E-A571-7641-9177-368FC875FC76}"/>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739528E9-ED6D-A547-8660-602EDD88DE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D8E00D-BF63-EA49-A2EC-4CC04F0E3CCC}"/>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44016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2F4C-226A-5244-90DA-587123160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7DFB89-7723-0643-9A9F-1E0D3EEBB7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81B8C9-FF8C-A240-9957-D911309751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93A8B-FB8E-FA44-9EAC-37EE3BF83483}"/>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6" name="Footer Placeholder 5">
            <a:extLst>
              <a:ext uri="{FF2B5EF4-FFF2-40B4-BE49-F238E27FC236}">
                <a16:creationId xmlns:a16="http://schemas.microsoft.com/office/drawing/2014/main" id="{41556D38-470A-AB4C-BBB0-C919109315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774A6-3670-3147-8FE4-EDBA80BA8F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35728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78FF7-E6CA-D840-AD39-A44F71F2AE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ECDCED-A226-CD43-A80F-6FE4CCEF02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C35D8A-7BB7-D64E-AA13-A04B0E271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F7AF8-D8AD-7E4C-9D71-D03F58ACE6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FBB3D0-C1A9-794D-AF45-787083A691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0EC8A3-DA45-284A-9ACC-9D12EECD88A2}"/>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8" name="Footer Placeholder 7">
            <a:extLst>
              <a:ext uri="{FF2B5EF4-FFF2-40B4-BE49-F238E27FC236}">
                <a16:creationId xmlns:a16="http://schemas.microsoft.com/office/drawing/2014/main" id="{0A55983B-E5EB-6449-AB48-895A99D033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9768B9-3797-EE41-8DCC-F89A3BEF7F9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27026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F6A-1DA1-F148-A4D7-B0EB03BB2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4A2ABD-5A9C-6B4E-9969-A6845F21735B}"/>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4" name="Footer Placeholder 3">
            <a:extLst>
              <a:ext uri="{FF2B5EF4-FFF2-40B4-BE49-F238E27FC236}">
                <a16:creationId xmlns:a16="http://schemas.microsoft.com/office/drawing/2014/main" id="{CB36996D-03A9-6D40-892F-14490AC36C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34FE78-8F61-2A47-B46D-B1835F891556}"/>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43184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0845B-2D57-1A4A-AA63-41E99785C617}"/>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3" name="Footer Placeholder 2">
            <a:extLst>
              <a:ext uri="{FF2B5EF4-FFF2-40B4-BE49-F238E27FC236}">
                <a16:creationId xmlns:a16="http://schemas.microsoft.com/office/drawing/2014/main" id="{EB14D5A8-4DE2-944A-9C92-94FC685E3C7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AB691A6-C35D-9240-B816-5023A94BAF0F}"/>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6774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C349B-A748-964B-BB60-78E07F1B9D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D78DEB-B61A-B14A-9D20-FF7CBFA8B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73E8D-E6E3-FE44-8F74-EED6DFE25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683AC1-0A5D-2844-8579-36031C7CDB8F}"/>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6" name="Footer Placeholder 5">
            <a:extLst>
              <a:ext uri="{FF2B5EF4-FFF2-40B4-BE49-F238E27FC236}">
                <a16:creationId xmlns:a16="http://schemas.microsoft.com/office/drawing/2014/main" id="{88914715-E46F-1A47-8A5F-71106B468D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059B95-8A5F-8442-A6A1-0C4A20FF8030}"/>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69249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4FE1-3857-0046-A647-6082C1669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CFBB9A-D23E-4B47-80C7-FFB64E07F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6CD63815-F191-A348-82DB-DD508C894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CF350-6D7B-5340-B16E-D2EF8FA974FC}"/>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6" name="Footer Placeholder 5">
            <a:extLst>
              <a:ext uri="{FF2B5EF4-FFF2-40B4-BE49-F238E27FC236}">
                <a16:creationId xmlns:a16="http://schemas.microsoft.com/office/drawing/2014/main" id="{3DCF42EE-4901-0C43-8B98-2E950E6A0F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D3A4C7-8A1D-F543-94EC-7A07831273F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8903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A62DD-7585-5641-9DAD-5D22DAB28C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233C14-E6A7-C041-8F57-0B42A8D25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FABAA-5BE1-4E4C-8614-D92E03491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CDB53E2E-0367-894D-86B7-EBDF0F058C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999AD7E-6A4A-F349-85CF-D08D5913A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F8301-7629-C745-A9E5-17C4DBED604D}" type="slidenum">
              <a:rPr lang="en-US" smtClean="0"/>
              <a:t>‹#›</a:t>
            </a:fld>
            <a:endParaRPr lang="en-US" dirty="0"/>
          </a:p>
        </p:txBody>
      </p:sp>
    </p:spTree>
    <p:extLst>
      <p:ext uri="{BB962C8B-B14F-4D97-AF65-F5344CB8AC3E}">
        <p14:creationId xmlns:p14="http://schemas.microsoft.com/office/powerpoint/2010/main" val="9757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smartsheet.com/try-it?trp=11294&amp;utm_source=integrated+content&amp;utm_campaign=/content/brand-pillar-templates&amp;utm_medium=Brand+Positioning+Activities+powerpoint+11294&amp;lpa=Brand+Positioning+Activities+powerpoint+11294&amp;lx=PFpZZjisDNTS-Ddigi3MyABAgeTPLDIL8TQRu558b7w"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emf"/><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 Id="rId4" Type="http://schemas.openxmlformats.org/officeDocument/2006/relationships/image" Target="../media/image1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7F721244-B4EC-D445-8019-E3B7CC4259E5}"/>
              </a:ext>
            </a:extLst>
          </p:cNvPr>
          <p:cNvSpPr txBox="1"/>
          <p:nvPr/>
        </p:nvSpPr>
        <p:spPr>
          <a:xfrm>
            <a:off x="300447" y="253847"/>
            <a:ext cx="6720285" cy="1261884"/>
          </a:xfrm>
          <a:prstGeom prst="rect">
            <a:avLst/>
          </a:prstGeom>
          <a:noFill/>
        </p:spPr>
        <p:txBody>
          <a:bodyPr wrap="square" rtlCol="0">
            <a:spAutoFit/>
          </a:bodyPr>
          <a:lstStyle/>
          <a:p>
            <a:r>
              <a:rPr lang="en-US" sz="4000" b="1" dirty="0">
                <a:solidFill>
                  <a:schemeClr val="tx1">
                    <a:lumMod val="65000"/>
                    <a:lumOff val="35000"/>
                  </a:schemeClr>
                </a:solidFill>
                <a:latin typeface="Century Gothic" panose="020B0502020202020204" pitchFamily="34" charset="0"/>
              </a:rPr>
              <a:t>BRAND PILLARS </a:t>
            </a:r>
          </a:p>
          <a:p>
            <a:r>
              <a:rPr lang="en-US" sz="3600" b="1" dirty="0">
                <a:solidFill>
                  <a:schemeClr val="tx1">
                    <a:lumMod val="75000"/>
                    <a:lumOff val="25000"/>
                  </a:schemeClr>
                </a:solidFill>
                <a:latin typeface="Century Gothic" panose="020B0502020202020204" pitchFamily="34" charset="0"/>
              </a:rPr>
              <a:t>WORKSHOP FACILITATION KIT</a:t>
            </a:r>
            <a:endParaRPr lang="en-US" sz="4000" b="1" dirty="0">
              <a:solidFill>
                <a:schemeClr val="tx1">
                  <a:lumMod val="75000"/>
                  <a:lumOff val="25000"/>
                </a:schemeClr>
              </a:solidFill>
              <a:latin typeface="Century Gothic" panose="020B0502020202020204" pitchFamily="34" charset="0"/>
            </a:endParaRP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43948" y="317165"/>
            <a:ext cx="4450029" cy="617555"/>
          </a:xfrm>
          <a:prstGeom prst="rect">
            <a:avLst/>
          </a:prstGeom>
        </p:spPr>
      </p:pic>
      <p:grpSp>
        <p:nvGrpSpPr>
          <p:cNvPr id="14" name="Group 13">
            <a:extLst>
              <a:ext uri="{FF2B5EF4-FFF2-40B4-BE49-F238E27FC236}">
                <a16:creationId xmlns:a16="http://schemas.microsoft.com/office/drawing/2014/main" id="{50F08A89-35B0-8247-AA66-24E36A05199D}"/>
              </a:ext>
            </a:extLst>
          </p:cNvPr>
          <p:cNvGrpSpPr/>
          <p:nvPr/>
        </p:nvGrpSpPr>
        <p:grpSpPr>
          <a:xfrm>
            <a:off x="2951544" y="3142713"/>
            <a:ext cx="8842433" cy="3354546"/>
            <a:chOff x="1085120" y="2434649"/>
            <a:chExt cx="10708857" cy="4062610"/>
          </a:xfrm>
        </p:grpSpPr>
        <p:pic>
          <p:nvPicPr>
            <p:cNvPr id="15" name="Picture 14">
              <a:extLst>
                <a:ext uri="{FF2B5EF4-FFF2-40B4-BE49-F238E27FC236}">
                  <a16:creationId xmlns:a16="http://schemas.microsoft.com/office/drawing/2014/main" id="{02772AC1-C287-EE47-98C0-C29750BEBDFC}"/>
                </a:ext>
              </a:extLst>
            </p:cNvPr>
            <p:cNvPicPr>
              <a:picLocks noChangeAspect="1"/>
            </p:cNvPicPr>
            <p:nvPr/>
          </p:nvPicPr>
          <p:blipFill>
            <a:blip r:embed="rId4"/>
            <a:stretch>
              <a:fillRect/>
            </a:stretch>
          </p:blipFill>
          <p:spPr>
            <a:xfrm>
              <a:off x="1085120" y="2434649"/>
              <a:ext cx="3446368" cy="1938582"/>
            </a:xfrm>
            <a:prstGeom prst="rect">
              <a:avLst/>
            </a:prstGeom>
          </p:spPr>
        </p:pic>
        <p:pic>
          <p:nvPicPr>
            <p:cNvPr id="16" name="Picture 15">
              <a:extLst>
                <a:ext uri="{FF2B5EF4-FFF2-40B4-BE49-F238E27FC236}">
                  <a16:creationId xmlns:a16="http://schemas.microsoft.com/office/drawing/2014/main" id="{9722C620-5499-8549-A601-6584C7049538}"/>
                </a:ext>
              </a:extLst>
            </p:cNvPr>
            <p:cNvPicPr>
              <a:picLocks noChangeAspect="1"/>
            </p:cNvPicPr>
            <p:nvPr/>
          </p:nvPicPr>
          <p:blipFill>
            <a:blip r:embed="rId5"/>
            <a:stretch>
              <a:fillRect/>
            </a:stretch>
          </p:blipFill>
          <p:spPr>
            <a:xfrm>
              <a:off x="8353676" y="4558677"/>
              <a:ext cx="3440300" cy="1938582"/>
            </a:xfrm>
            <a:prstGeom prst="rect">
              <a:avLst/>
            </a:prstGeom>
          </p:spPr>
        </p:pic>
        <p:pic>
          <p:nvPicPr>
            <p:cNvPr id="17" name="Picture 16">
              <a:extLst>
                <a:ext uri="{FF2B5EF4-FFF2-40B4-BE49-F238E27FC236}">
                  <a16:creationId xmlns:a16="http://schemas.microsoft.com/office/drawing/2014/main" id="{15A73DE8-353E-A542-BC87-3AC5414946DF}"/>
                </a:ext>
              </a:extLst>
            </p:cNvPr>
            <p:cNvPicPr>
              <a:picLocks noChangeAspect="1"/>
            </p:cNvPicPr>
            <p:nvPr/>
          </p:nvPicPr>
          <p:blipFill>
            <a:blip r:embed="rId6"/>
            <a:stretch>
              <a:fillRect/>
            </a:stretch>
          </p:blipFill>
          <p:spPr>
            <a:xfrm>
              <a:off x="4719398" y="2434649"/>
              <a:ext cx="3440301" cy="1938582"/>
            </a:xfrm>
            <a:prstGeom prst="rect">
              <a:avLst/>
            </a:prstGeom>
          </p:spPr>
        </p:pic>
        <p:pic>
          <p:nvPicPr>
            <p:cNvPr id="18" name="Picture 17">
              <a:extLst>
                <a:ext uri="{FF2B5EF4-FFF2-40B4-BE49-F238E27FC236}">
                  <a16:creationId xmlns:a16="http://schemas.microsoft.com/office/drawing/2014/main" id="{CC7E786A-1EF1-7240-AB2E-3FACC2BD13E8}"/>
                </a:ext>
              </a:extLst>
            </p:cNvPr>
            <p:cNvPicPr>
              <a:picLocks noChangeAspect="1"/>
            </p:cNvPicPr>
            <p:nvPr/>
          </p:nvPicPr>
          <p:blipFill>
            <a:blip r:embed="rId7"/>
            <a:stretch>
              <a:fillRect/>
            </a:stretch>
          </p:blipFill>
          <p:spPr>
            <a:xfrm>
              <a:off x="8353676" y="2434649"/>
              <a:ext cx="3440301" cy="1938582"/>
            </a:xfrm>
            <a:prstGeom prst="rect">
              <a:avLst/>
            </a:prstGeom>
          </p:spPr>
        </p:pic>
        <p:pic>
          <p:nvPicPr>
            <p:cNvPr id="19" name="Picture 18">
              <a:extLst>
                <a:ext uri="{FF2B5EF4-FFF2-40B4-BE49-F238E27FC236}">
                  <a16:creationId xmlns:a16="http://schemas.microsoft.com/office/drawing/2014/main" id="{756F2610-7703-3E41-90B8-8FE8B0D4A6DC}"/>
                </a:ext>
              </a:extLst>
            </p:cNvPr>
            <p:cNvPicPr>
              <a:picLocks noChangeAspect="1"/>
            </p:cNvPicPr>
            <p:nvPr/>
          </p:nvPicPr>
          <p:blipFill>
            <a:blip r:embed="rId8"/>
            <a:stretch>
              <a:fillRect/>
            </a:stretch>
          </p:blipFill>
          <p:spPr>
            <a:xfrm>
              <a:off x="1085120" y="4558677"/>
              <a:ext cx="3440301" cy="1938582"/>
            </a:xfrm>
            <a:prstGeom prst="rect">
              <a:avLst/>
            </a:prstGeom>
          </p:spPr>
        </p:pic>
        <p:pic>
          <p:nvPicPr>
            <p:cNvPr id="20" name="Picture 19">
              <a:extLst>
                <a:ext uri="{FF2B5EF4-FFF2-40B4-BE49-F238E27FC236}">
                  <a16:creationId xmlns:a16="http://schemas.microsoft.com/office/drawing/2014/main" id="{DF3AF002-E2D7-A34E-AED1-2CDEF4694303}"/>
                </a:ext>
              </a:extLst>
            </p:cNvPr>
            <p:cNvPicPr>
              <a:picLocks noChangeAspect="1"/>
            </p:cNvPicPr>
            <p:nvPr/>
          </p:nvPicPr>
          <p:blipFill>
            <a:blip r:embed="rId9"/>
            <a:stretch>
              <a:fillRect/>
            </a:stretch>
          </p:blipFill>
          <p:spPr>
            <a:xfrm>
              <a:off x="4719398" y="4558677"/>
              <a:ext cx="3440301" cy="1938582"/>
            </a:xfrm>
            <a:prstGeom prst="rect">
              <a:avLst/>
            </a:prstGeom>
          </p:spPr>
        </p:pic>
      </p:grpSp>
      <p:pic>
        <p:nvPicPr>
          <p:cNvPr id="2" name="Picture 1">
            <a:extLst>
              <a:ext uri="{FF2B5EF4-FFF2-40B4-BE49-F238E27FC236}">
                <a16:creationId xmlns:a16="http://schemas.microsoft.com/office/drawing/2014/main" id="{D41C3E21-10B4-0844-9819-935E33F23145}"/>
              </a:ext>
            </a:extLst>
          </p:cNvPr>
          <p:cNvPicPr>
            <a:picLocks noChangeAspect="1"/>
          </p:cNvPicPr>
          <p:nvPr/>
        </p:nvPicPr>
        <p:blipFill>
          <a:blip r:embed="rId10"/>
          <a:stretch>
            <a:fillRect/>
          </a:stretch>
        </p:blipFill>
        <p:spPr>
          <a:xfrm>
            <a:off x="509269" y="1448019"/>
            <a:ext cx="5480675" cy="183043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ECD7714-B37A-A542-84C7-188441F89A77}"/>
              </a:ext>
            </a:extLst>
          </p:cNvPr>
          <p:cNvPicPr>
            <a:picLocks noChangeAspect="1"/>
          </p:cNvPicPr>
          <p:nvPr/>
        </p:nvPicPr>
        <p:blipFill>
          <a:blip r:embed="rId2">
            <a:alphaModFix amt="75000"/>
          </a:blip>
          <a:stretch>
            <a:fillRect/>
          </a:stretch>
        </p:blipFill>
        <p:spPr>
          <a:xfrm>
            <a:off x="777922" y="-24905"/>
            <a:ext cx="7334462" cy="2449568"/>
          </a:xfrm>
          <a:prstGeom prst="rect">
            <a:avLst/>
          </a:prstGeom>
        </p:spPr>
      </p:pic>
      <p:pic>
        <p:nvPicPr>
          <p:cNvPr id="2" name="Picture 1">
            <a:extLst>
              <a:ext uri="{FF2B5EF4-FFF2-40B4-BE49-F238E27FC236}">
                <a16:creationId xmlns:a16="http://schemas.microsoft.com/office/drawing/2014/main" id="{7FBF7FB1-2576-284D-A36A-A37229B49170}"/>
              </a:ext>
            </a:extLst>
          </p:cNvPr>
          <p:cNvPicPr>
            <a:picLocks noChangeAspect="1"/>
          </p:cNvPicPr>
          <p:nvPr/>
        </p:nvPicPr>
        <p:blipFill>
          <a:blip r:embed="rId3">
            <a:alphaModFix amt="75000"/>
          </a:blip>
          <a:stretch>
            <a:fillRect/>
          </a:stretch>
        </p:blipFill>
        <p:spPr>
          <a:xfrm>
            <a:off x="7941921" y="3522686"/>
            <a:ext cx="1435100" cy="22479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518983" y="1705231"/>
            <a:ext cx="6786739" cy="2215991"/>
          </a:xfrm>
          <a:prstGeom prst="rect">
            <a:avLst/>
          </a:prstGeom>
          <a:noFill/>
        </p:spPr>
        <p:txBody>
          <a:bodyPr wrap="square" rtlCol="0">
            <a:spAutoFit/>
          </a:bodyPr>
          <a:lstStyle/>
          <a:p>
            <a:r>
              <a:rPr lang="en-US" sz="13800" dirty="0">
                <a:solidFill>
                  <a:schemeClr val="bg1"/>
                </a:solidFill>
                <a:latin typeface="Century Gothic" panose="020B0502020202020204" pitchFamily="34" charset="0"/>
                <a:cs typeface="Times New Roman" panose="02020603050405020304" pitchFamily="18" charset="0"/>
              </a:rPr>
              <a:t>BRAND</a:t>
            </a:r>
          </a:p>
        </p:txBody>
      </p:sp>
      <p:sp>
        <p:nvSpPr>
          <p:cNvPr id="23" name="TextBox 22">
            <a:extLst>
              <a:ext uri="{FF2B5EF4-FFF2-40B4-BE49-F238E27FC236}">
                <a16:creationId xmlns:a16="http://schemas.microsoft.com/office/drawing/2014/main" id="{8C56E7E1-8868-B949-BF10-1CA63606F413}"/>
              </a:ext>
            </a:extLst>
          </p:cNvPr>
          <p:cNvSpPr txBox="1"/>
          <p:nvPr/>
        </p:nvSpPr>
        <p:spPr>
          <a:xfrm>
            <a:off x="654910" y="3120081"/>
            <a:ext cx="7957753" cy="3154710"/>
          </a:xfrm>
          <a:prstGeom prst="rect">
            <a:avLst/>
          </a:prstGeom>
          <a:noFill/>
        </p:spPr>
        <p:txBody>
          <a:bodyPr wrap="square" rtlCol="0">
            <a:spAutoFit/>
          </a:bodyPr>
          <a:lstStyle/>
          <a:p>
            <a:r>
              <a:rPr lang="en-US" sz="19900" dirty="0">
                <a:latin typeface="Times New Roman" panose="02020603050405020304" pitchFamily="18" charset="0"/>
                <a:cs typeface="Times New Roman" panose="02020603050405020304" pitchFamily="18" charset="0"/>
              </a:rPr>
              <a:t>Pillars</a:t>
            </a:r>
          </a:p>
        </p:txBody>
      </p:sp>
      <p:sp>
        <p:nvSpPr>
          <p:cNvPr id="24" name="TextBox 23">
            <a:extLst>
              <a:ext uri="{FF2B5EF4-FFF2-40B4-BE49-F238E27FC236}">
                <a16:creationId xmlns:a16="http://schemas.microsoft.com/office/drawing/2014/main" id="{67BE68DE-933B-4E4F-8C2F-654361B3266F}"/>
              </a:ext>
            </a:extLst>
          </p:cNvPr>
          <p:cNvSpPr txBox="1"/>
          <p:nvPr/>
        </p:nvSpPr>
        <p:spPr>
          <a:xfrm>
            <a:off x="518983" y="5836503"/>
            <a:ext cx="11207579" cy="1107996"/>
          </a:xfrm>
          <a:prstGeom prst="rect">
            <a:avLst/>
          </a:prstGeom>
          <a:noFill/>
        </p:spPr>
        <p:txBody>
          <a:bodyPr wrap="square" rtlCol="0">
            <a:spAutoFit/>
          </a:bodyPr>
          <a:lstStyle/>
          <a:p>
            <a:pPr lvl="0"/>
            <a:r>
              <a:rPr lang="en-US" sz="6600" dirty="0">
                <a:solidFill>
                  <a:schemeClr val="bg1"/>
                </a:solidFill>
                <a:latin typeface="Century Gothic" panose="020B0502020202020204" pitchFamily="34" charset="0"/>
              </a:rPr>
              <a:t>Workshop Facilitation Deck</a:t>
            </a:r>
          </a:p>
        </p:txBody>
      </p:sp>
      <p:pic>
        <p:nvPicPr>
          <p:cNvPr id="25" name="Picture 24">
            <a:extLst>
              <a:ext uri="{FF2B5EF4-FFF2-40B4-BE49-F238E27FC236}">
                <a16:creationId xmlns:a16="http://schemas.microsoft.com/office/drawing/2014/main" id="{783ABE08-B045-2042-B1A1-51C1CCA72851}"/>
              </a:ext>
            </a:extLst>
          </p:cNvPr>
          <p:cNvPicPr>
            <a:picLocks noChangeAspect="1"/>
          </p:cNvPicPr>
          <p:nvPr/>
        </p:nvPicPr>
        <p:blipFill>
          <a:blip r:embed="rId4"/>
          <a:stretch>
            <a:fillRect/>
          </a:stretch>
        </p:blipFill>
        <p:spPr>
          <a:xfrm>
            <a:off x="9356640" y="1118095"/>
            <a:ext cx="2180450" cy="4621809"/>
          </a:xfrm>
          <a:prstGeom prst="rect">
            <a:avLst/>
          </a:prstGeom>
        </p:spPr>
      </p:pic>
    </p:spTree>
    <p:extLst>
      <p:ext uri="{BB962C8B-B14F-4D97-AF65-F5344CB8AC3E}">
        <p14:creationId xmlns:p14="http://schemas.microsoft.com/office/powerpoint/2010/main" val="303399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70D9657-4810-0545-9463-D35328606FC7}"/>
              </a:ext>
            </a:extLst>
          </p:cNvPr>
          <p:cNvSpPr txBox="1"/>
          <p:nvPr/>
        </p:nvSpPr>
        <p:spPr>
          <a:xfrm>
            <a:off x="-182182" y="-331780"/>
            <a:ext cx="75006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POSITIONING</a:t>
            </a:r>
            <a:endParaRPr lang="en-US" sz="4400" dirty="0">
              <a:solidFill>
                <a:schemeClr val="bg1"/>
              </a:solidFill>
              <a:latin typeface="Century Gothic" panose="020B0502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1D9E10D6-D3F8-134D-8358-7AD52B05786E}"/>
              </a:ext>
            </a:extLst>
          </p:cNvPr>
          <p:cNvSpPr txBox="1"/>
          <p:nvPr/>
        </p:nvSpPr>
        <p:spPr>
          <a:xfrm>
            <a:off x="-147457" y="1002968"/>
            <a:ext cx="6858000"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cs typeface="Times New Roman" panose="02020603050405020304" pitchFamily="18" charset="0"/>
              </a:rPr>
              <a:t>PRE-ACTIVITY QUESTIONS</a:t>
            </a:r>
          </a:p>
        </p:txBody>
      </p:sp>
      <p:grpSp>
        <p:nvGrpSpPr>
          <p:cNvPr id="14" name="Group 13">
            <a:extLst>
              <a:ext uri="{FF2B5EF4-FFF2-40B4-BE49-F238E27FC236}">
                <a16:creationId xmlns:a16="http://schemas.microsoft.com/office/drawing/2014/main" id="{C86A4E18-65AB-2A4C-9B24-C99533B915DF}"/>
              </a:ext>
            </a:extLst>
          </p:cNvPr>
          <p:cNvGrpSpPr/>
          <p:nvPr/>
        </p:nvGrpSpPr>
        <p:grpSpPr>
          <a:xfrm>
            <a:off x="11207584" y="5510483"/>
            <a:ext cx="827900" cy="1203756"/>
            <a:chOff x="11207584" y="5510483"/>
            <a:chExt cx="827900" cy="1203756"/>
          </a:xfrm>
        </p:grpSpPr>
        <p:cxnSp>
          <p:nvCxnSpPr>
            <p:cNvPr id="15" name="Straight Connector 14">
              <a:extLst>
                <a:ext uri="{FF2B5EF4-FFF2-40B4-BE49-F238E27FC236}">
                  <a16:creationId xmlns:a16="http://schemas.microsoft.com/office/drawing/2014/main" id="{AE37B702-37BC-B941-A8DE-FBFCA4D57BC7}"/>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0FDD58F-AA27-F549-90D1-BABAE38E340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1</a:t>
              </a:r>
            </a:p>
          </p:txBody>
        </p:sp>
        <p:sp>
          <p:nvSpPr>
            <p:cNvPr id="17" name="TextBox 16">
              <a:extLst>
                <a:ext uri="{FF2B5EF4-FFF2-40B4-BE49-F238E27FC236}">
                  <a16:creationId xmlns:a16="http://schemas.microsoft.com/office/drawing/2014/main" id="{AD810E2B-96C9-1F49-8537-883E8A19AFE7}"/>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8" name="TextBox 17">
            <a:extLst>
              <a:ext uri="{FF2B5EF4-FFF2-40B4-BE49-F238E27FC236}">
                <a16:creationId xmlns:a16="http://schemas.microsoft.com/office/drawing/2014/main" id="{8756A348-7600-3C43-93BF-389458F996DA}"/>
              </a:ext>
            </a:extLst>
          </p:cNvPr>
          <p:cNvSpPr txBox="1"/>
          <p:nvPr/>
        </p:nvSpPr>
        <p:spPr>
          <a:xfrm>
            <a:off x="160641" y="1926140"/>
            <a:ext cx="5401960" cy="4165243"/>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Who are you targeting? Why?</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does your model customer want?</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In which market is your brand competing?</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are your competitors positioning their brand?</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In what ways do you stand out from your competitors?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pains/needs does your target customer have?</a:t>
            </a:r>
          </a:p>
        </p:txBody>
      </p:sp>
      <p:sp>
        <p:nvSpPr>
          <p:cNvPr id="10" name="TextBox 9">
            <a:extLst>
              <a:ext uri="{FF2B5EF4-FFF2-40B4-BE49-F238E27FC236}">
                <a16:creationId xmlns:a16="http://schemas.microsoft.com/office/drawing/2014/main" id="{7F4DCD92-243D-0C42-A823-4529DC63CFF3}"/>
              </a:ext>
            </a:extLst>
          </p:cNvPr>
          <p:cNvSpPr txBox="1"/>
          <p:nvPr/>
        </p:nvSpPr>
        <p:spPr>
          <a:xfrm>
            <a:off x="6023925" y="1926140"/>
            <a:ext cx="5401960" cy="3211135"/>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are the primary emotional and practical benefits that you offer your target customer? How do these offerings differ from those of your competitors?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does your brand do? </a:t>
            </a:r>
            <a:br>
              <a:rPr lang="en-US" sz="2200" dirty="0">
                <a:latin typeface="Times-Roman" pitchFamily="2" charset="0"/>
              </a:rPr>
            </a:br>
            <a:r>
              <a:rPr lang="en-US" sz="2200" dirty="0">
                <a:latin typeface="Times-Roman" pitchFamily="2" charset="0"/>
              </a:rPr>
              <a:t>What does it NOT do?</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Who is your brand for? </a:t>
            </a:r>
            <a:br>
              <a:rPr lang="en-US" sz="2200" dirty="0">
                <a:latin typeface="Times-Roman" pitchFamily="2" charset="0"/>
              </a:rPr>
            </a:br>
            <a:r>
              <a:rPr lang="en-US" sz="2200" dirty="0">
                <a:latin typeface="Times-Roman" pitchFamily="2" charset="0"/>
              </a:rPr>
              <a:t>Who is it NOT for?</a:t>
            </a:r>
          </a:p>
        </p:txBody>
      </p:sp>
    </p:spTree>
    <p:extLst>
      <p:ext uri="{BB962C8B-B14F-4D97-AF65-F5344CB8AC3E}">
        <p14:creationId xmlns:p14="http://schemas.microsoft.com/office/powerpoint/2010/main" val="39375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70D9657-4810-0545-9463-D35328606FC7}"/>
              </a:ext>
            </a:extLst>
          </p:cNvPr>
          <p:cNvSpPr txBox="1"/>
          <p:nvPr/>
        </p:nvSpPr>
        <p:spPr>
          <a:xfrm>
            <a:off x="-147356" y="-331780"/>
            <a:ext cx="11820799"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VALUE PROPOSITION</a:t>
            </a:r>
          </a:p>
        </p:txBody>
      </p:sp>
      <p:sp>
        <p:nvSpPr>
          <p:cNvPr id="23" name="TextBox 22">
            <a:extLst>
              <a:ext uri="{FF2B5EF4-FFF2-40B4-BE49-F238E27FC236}">
                <a16:creationId xmlns:a16="http://schemas.microsoft.com/office/drawing/2014/main" id="{8C56E7E1-8868-B949-BF10-1CA63606F413}"/>
              </a:ext>
            </a:extLst>
          </p:cNvPr>
          <p:cNvSpPr txBox="1"/>
          <p:nvPr/>
        </p:nvSpPr>
        <p:spPr>
          <a:xfrm>
            <a:off x="605141" y="5093282"/>
            <a:ext cx="7843327" cy="1343958"/>
          </a:xfrm>
          <a:prstGeom prst="rect">
            <a:avLst/>
          </a:prstGeom>
          <a:noFill/>
        </p:spPr>
        <p:txBody>
          <a:bodyPr wrap="square" rtlCol="0">
            <a:spAutoFit/>
          </a:bodyPr>
          <a:lstStyle/>
          <a:p>
            <a:pPr lvl="0">
              <a:spcAft>
                <a:spcPts val="1600"/>
              </a:spcAft>
              <a:buClr>
                <a:schemeClr val="bg1"/>
              </a:buClr>
              <a:buSzPct val="150000"/>
            </a:pPr>
            <a:r>
              <a:rPr lang="en-US" sz="2200" dirty="0">
                <a:latin typeface="Times-Roman" pitchFamily="2" charset="0"/>
              </a:rPr>
              <a:t>After answering these questions, use a value proposition framework to create your VP statement. Here is an example VP statement:</a:t>
            </a:r>
          </a:p>
          <a:p>
            <a:pPr lvl="0">
              <a:spcAft>
                <a:spcPts val="1600"/>
              </a:spcAft>
              <a:buClr>
                <a:schemeClr val="bg1"/>
              </a:buClr>
              <a:buSzPct val="150000"/>
            </a:pPr>
            <a:r>
              <a:rPr lang="en-US" sz="2200" dirty="0">
                <a:latin typeface="Times-Roman" pitchFamily="2" charset="0"/>
              </a:rPr>
              <a:t> </a:t>
            </a:r>
            <a:r>
              <a:rPr lang="en-US" sz="2400" dirty="0">
                <a:solidFill>
                  <a:schemeClr val="bg1"/>
                </a:solidFill>
                <a:latin typeface="Century Gothic" panose="020B0502020202020204" pitchFamily="34" charset="0"/>
              </a:rPr>
              <a:t>“We help x do y by doing z.”</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2</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4" name="TextBox 13">
            <a:extLst>
              <a:ext uri="{FF2B5EF4-FFF2-40B4-BE49-F238E27FC236}">
                <a16:creationId xmlns:a16="http://schemas.microsoft.com/office/drawing/2014/main" id="{848F5FCD-0FFE-7546-A076-B6AC615B8AE4}"/>
              </a:ext>
            </a:extLst>
          </p:cNvPr>
          <p:cNvSpPr txBox="1"/>
          <p:nvPr/>
        </p:nvSpPr>
        <p:spPr>
          <a:xfrm>
            <a:off x="160641" y="1249126"/>
            <a:ext cx="5109859" cy="3231654"/>
          </a:xfrm>
          <a:prstGeom prst="rect">
            <a:avLst/>
          </a:prstGeom>
          <a:noFill/>
        </p:spPr>
        <p:txBody>
          <a:bodyPr wrap="square" rtlCol="0">
            <a:spAutoFit/>
          </a:bodyPr>
          <a:lstStyle/>
          <a:p>
            <a:pPr lvl="0">
              <a:spcAft>
                <a:spcPts val="1600"/>
              </a:spcAft>
              <a:buClr>
                <a:schemeClr val="bg1"/>
              </a:buClr>
              <a:buSzPct val="150000"/>
            </a:pPr>
            <a:r>
              <a:rPr lang="en-US" sz="2400" dirty="0">
                <a:solidFill>
                  <a:schemeClr val="bg1"/>
                </a:solidFill>
                <a:latin typeface="Century Gothic" panose="020B0502020202020204" pitchFamily="34" charset="0"/>
              </a:rPr>
              <a:t>IDENTIFY YOUR CUSTOMER</a:t>
            </a:r>
          </a:p>
          <a:p>
            <a:pPr marL="457200" lvl="0" indent="-457200">
              <a:spcAft>
                <a:spcPts val="1600"/>
              </a:spcAft>
              <a:buClr>
                <a:schemeClr val="bg1"/>
              </a:buClr>
              <a:buSzPct val="120000"/>
              <a:buFont typeface="+mj-lt"/>
              <a:buAutoNum type="arabicPeriod"/>
            </a:pPr>
            <a:r>
              <a:rPr lang="en-US" sz="2000" dirty="0">
                <a:latin typeface="Times-Roman" pitchFamily="2" charset="0"/>
              </a:rPr>
              <a:t>Identify your customer’s primary problem: What are they trying to accomplish?</a:t>
            </a:r>
          </a:p>
          <a:p>
            <a:pPr marL="457200" lvl="0" indent="-457200">
              <a:spcAft>
                <a:spcPts val="1600"/>
              </a:spcAft>
              <a:buClr>
                <a:schemeClr val="bg1"/>
              </a:buClr>
              <a:buSzPct val="120000"/>
              <a:buFont typeface="+mj-lt"/>
              <a:buAutoNum type="arabicPeriod"/>
            </a:pPr>
            <a:r>
              <a:rPr lang="en-US" sz="2000" dirty="0">
                <a:latin typeface="Times-Roman" pitchFamily="2" charset="0"/>
              </a:rPr>
              <a:t>What pains do they hope to relieve with your product? What do they hope to gain?</a:t>
            </a:r>
          </a:p>
          <a:p>
            <a:pPr marL="457200" lvl="0" indent="-457200">
              <a:spcAft>
                <a:spcPts val="1600"/>
              </a:spcAft>
              <a:buClr>
                <a:schemeClr val="bg1"/>
              </a:buClr>
              <a:buSzPct val="120000"/>
              <a:buFont typeface="+mj-lt"/>
              <a:buAutoNum type="arabicPeriod"/>
            </a:pPr>
            <a:r>
              <a:rPr lang="en-US" sz="2000" dirty="0">
                <a:latin typeface="Times-Roman" pitchFamily="2" charset="0"/>
              </a:rPr>
              <a:t>By answering questions 1 and 2, you can answer the following: How do your customers define your value?</a:t>
            </a:r>
          </a:p>
        </p:txBody>
      </p:sp>
      <p:sp>
        <p:nvSpPr>
          <p:cNvPr id="18" name="TextBox 17">
            <a:extLst>
              <a:ext uri="{FF2B5EF4-FFF2-40B4-BE49-F238E27FC236}">
                <a16:creationId xmlns:a16="http://schemas.microsoft.com/office/drawing/2014/main" id="{56C03C77-EAB6-FE4A-811E-9F5591214F06}"/>
              </a:ext>
            </a:extLst>
          </p:cNvPr>
          <p:cNvSpPr txBox="1"/>
          <p:nvPr/>
        </p:nvSpPr>
        <p:spPr>
          <a:xfrm>
            <a:off x="6187078" y="1249126"/>
            <a:ext cx="5020506" cy="3231654"/>
          </a:xfrm>
          <a:prstGeom prst="rect">
            <a:avLst/>
          </a:prstGeom>
          <a:noFill/>
        </p:spPr>
        <p:txBody>
          <a:bodyPr wrap="square" rtlCol="0">
            <a:spAutoFit/>
          </a:bodyPr>
          <a:lstStyle/>
          <a:p>
            <a:pPr lvl="0">
              <a:spcAft>
                <a:spcPts val="1600"/>
              </a:spcAft>
              <a:buClr>
                <a:schemeClr val="bg1"/>
              </a:buClr>
              <a:buSzPct val="150000"/>
            </a:pPr>
            <a:r>
              <a:rPr lang="en-US" sz="2400" dirty="0">
                <a:solidFill>
                  <a:schemeClr val="bg1"/>
                </a:solidFill>
                <a:latin typeface="Century Gothic" panose="020B0502020202020204" pitchFamily="34" charset="0"/>
              </a:rPr>
              <a:t>IDENTIFY YOUR OFFERING</a:t>
            </a:r>
          </a:p>
          <a:p>
            <a:pPr marL="457200" lvl="0" indent="-457200">
              <a:spcAft>
                <a:spcPts val="1600"/>
              </a:spcAft>
              <a:buClr>
                <a:schemeClr val="bg1"/>
              </a:buClr>
              <a:buSzPct val="120000"/>
              <a:buFont typeface="+mj-lt"/>
              <a:buAutoNum type="arabicPeriod"/>
            </a:pPr>
            <a:r>
              <a:rPr lang="en-US" sz="2000" dirty="0">
                <a:latin typeface="Times-Roman" pitchFamily="2" charset="0"/>
              </a:rPr>
              <a:t>What products, experiences, and services do you offer?</a:t>
            </a:r>
          </a:p>
          <a:p>
            <a:pPr marL="457200" lvl="0" indent="-457200">
              <a:spcAft>
                <a:spcPts val="1600"/>
              </a:spcAft>
              <a:buClr>
                <a:schemeClr val="bg1"/>
              </a:buClr>
              <a:buSzPct val="120000"/>
              <a:buFont typeface="+mj-lt"/>
              <a:buAutoNum type="arabicPeriod"/>
            </a:pPr>
            <a:r>
              <a:rPr lang="en-US" sz="2000" dirty="0">
                <a:latin typeface="Times-Roman" pitchFamily="2" charset="0"/>
              </a:rPr>
              <a:t>What do your customers gain from what you offer? How do you relieve their pains?</a:t>
            </a:r>
          </a:p>
          <a:p>
            <a:pPr marL="457200" lvl="0" indent="-457200">
              <a:spcAft>
                <a:spcPts val="1600"/>
              </a:spcAft>
              <a:buClr>
                <a:schemeClr val="bg1"/>
              </a:buClr>
              <a:buSzPct val="120000"/>
              <a:buFont typeface="+mj-lt"/>
              <a:buAutoNum type="arabicPeriod"/>
            </a:pPr>
            <a:r>
              <a:rPr lang="en-US" sz="2000" dirty="0">
                <a:latin typeface="Times-Roman" pitchFamily="2" charset="0"/>
              </a:rPr>
              <a:t>By answering questions 1 and 2, you can answer the following: How are you different from your competitors?</a:t>
            </a:r>
          </a:p>
        </p:txBody>
      </p:sp>
    </p:spTree>
    <p:extLst>
      <p:ext uri="{BB962C8B-B14F-4D97-AF65-F5344CB8AC3E}">
        <p14:creationId xmlns:p14="http://schemas.microsoft.com/office/powerpoint/2010/main" val="280825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6C79AAFC-20AE-5642-8756-B54A477FB975}"/>
              </a:ext>
            </a:extLst>
          </p:cNvPr>
          <p:cNvPicPr>
            <a:picLocks noChangeAspect="1"/>
          </p:cNvPicPr>
          <p:nvPr/>
        </p:nvPicPr>
        <p:blipFill>
          <a:blip r:embed="rId2"/>
          <a:stretch>
            <a:fillRect/>
          </a:stretch>
        </p:blipFill>
        <p:spPr>
          <a:xfrm>
            <a:off x="6870700" y="0"/>
            <a:ext cx="5321300" cy="6858000"/>
          </a:xfrm>
          <a:prstGeom prst="rect">
            <a:avLst/>
          </a:prstGeom>
        </p:spPr>
      </p:pic>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solidFill>
                    <a:schemeClr val="bg1"/>
                  </a:solidFill>
                  <a:latin typeface="Century Gothic" panose="020B0502020202020204" pitchFamily="34" charset="0"/>
                  <a:cs typeface="Times New Roman" panose="02020603050405020304" pitchFamily="18" charset="0"/>
                </a:rPr>
                <a:t>3</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solidFill>
                    <a:schemeClr val="bg1"/>
                  </a:solidFill>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A1688F23-7115-A340-87C2-8C9887DA5265}"/>
              </a:ext>
            </a:extLst>
          </p:cNvPr>
          <p:cNvSpPr txBox="1"/>
          <p:nvPr/>
        </p:nvSpPr>
        <p:spPr>
          <a:xfrm>
            <a:off x="-172755" y="-331780"/>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POSITIONING</a:t>
            </a:r>
          </a:p>
        </p:txBody>
      </p:sp>
      <p:sp>
        <p:nvSpPr>
          <p:cNvPr id="12" name="TextBox 11">
            <a:extLst>
              <a:ext uri="{FF2B5EF4-FFF2-40B4-BE49-F238E27FC236}">
                <a16:creationId xmlns:a16="http://schemas.microsoft.com/office/drawing/2014/main" id="{6CC950A8-9F88-4A48-8038-406285A73A0A}"/>
              </a:ext>
            </a:extLst>
          </p:cNvPr>
          <p:cNvSpPr txBox="1"/>
          <p:nvPr/>
        </p:nvSpPr>
        <p:spPr>
          <a:xfrm>
            <a:off x="160641" y="3769843"/>
            <a:ext cx="6976759" cy="2400657"/>
          </a:xfrm>
          <a:prstGeom prst="rect">
            <a:avLst/>
          </a:prstGeom>
          <a:noFill/>
        </p:spPr>
        <p:txBody>
          <a:bodyPr wrap="square" rtlCol="0">
            <a:spAutoFit/>
          </a:bodyPr>
          <a:lstStyle/>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Who is your audience? Be specific. </a:t>
            </a:r>
          </a:p>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What is your market? Be specific.</a:t>
            </a:r>
          </a:p>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Why is your brand better than that of your competitors?</a:t>
            </a:r>
          </a:p>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How can you show that your brand delivers on its promise?</a:t>
            </a:r>
          </a:p>
        </p:txBody>
      </p:sp>
      <p:sp>
        <p:nvSpPr>
          <p:cNvPr id="9" name="TextBox 8">
            <a:extLst>
              <a:ext uri="{FF2B5EF4-FFF2-40B4-BE49-F238E27FC236}">
                <a16:creationId xmlns:a16="http://schemas.microsoft.com/office/drawing/2014/main" id="{19C8ED30-5177-4B4F-94FF-C1EAC5BB587D}"/>
              </a:ext>
            </a:extLst>
          </p:cNvPr>
          <p:cNvSpPr txBox="1"/>
          <p:nvPr/>
        </p:nvSpPr>
        <p:spPr>
          <a:xfrm>
            <a:off x="-147355" y="721083"/>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STATEMENT</a:t>
            </a:r>
          </a:p>
        </p:txBody>
      </p:sp>
      <p:sp>
        <p:nvSpPr>
          <p:cNvPr id="13" name="TextBox 12">
            <a:extLst>
              <a:ext uri="{FF2B5EF4-FFF2-40B4-BE49-F238E27FC236}">
                <a16:creationId xmlns:a16="http://schemas.microsoft.com/office/drawing/2014/main" id="{B8FD7A7F-5DF7-9444-9B89-02131ED545CD}"/>
              </a:ext>
            </a:extLst>
          </p:cNvPr>
          <p:cNvSpPr txBox="1"/>
          <p:nvPr/>
        </p:nvSpPr>
        <p:spPr>
          <a:xfrm>
            <a:off x="160641" y="2350313"/>
            <a:ext cx="6494159" cy="1107996"/>
          </a:xfrm>
          <a:prstGeom prst="rect">
            <a:avLst/>
          </a:prstGeom>
          <a:noFill/>
        </p:spPr>
        <p:txBody>
          <a:bodyPr wrap="square" rtlCol="0">
            <a:spAutoFit/>
          </a:bodyPr>
          <a:lstStyle/>
          <a:p>
            <a:pPr lvl="0">
              <a:spcAft>
                <a:spcPts val="1600"/>
              </a:spcAft>
              <a:buClr>
                <a:schemeClr val="bg1"/>
              </a:buClr>
              <a:buSzPct val="150000"/>
            </a:pPr>
            <a:r>
              <a:rPr lang="en-US" sz="2200" dirty="0">
                <a:latin typeface="Times New Roman" panose="02020603050405020304" pitchFamily="18" charset="0"/>
                <a:cs typeface="Times New Roman" panose="02020603050405020304" pitchFamily="18" charset="0"/>
              </a:rPr>
              <a:t>Your positioning statement uses your value proposition to frame your offering within a specific context </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(i.e., a specific customer segment within your market).</a:t>
            </a:r>
          </a:p>
        </p:txBody>
      </p:sp>
    </p:spTree>
    <p:extLst>
      <p:ext uri="{BB962C8B-B14F-4D97-AF65-F5344CB8AC3E}">
        <p14:creationId xmlns:p14="http://schemas.microsoft.com/office/powerpoint/2010/main" val="4127836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0EEEEF5-A9D6-8140-9FC3-6B4CA2B9C7D7}"/>
              </a:ext>
            </a:extLst>
          </p:cNvPr>
          <p:cNvPicPr>
            <a:picLocks noChangeAspect="1"/>
          </p:cNvPicPr>
          <p:nvPr/>
        </p:nvPicPr>
        <p:blipFill>
          <a:blip r:embed="rId2"/>
          <a:stretch>
            <a:fillRect/>
          </a:stretch>
        </p:blipFill>
        <p:spPr>
          <a:xfrm>
            <a:off x="6858000" y="0"/>
            <a:ext cx="5334000" cy="6858000"/>
          </a:xfrm>
          <a:prstGeom prst="rect">
            <a:avLst/>
          </a:prstGeom>
        </p:spPr>
      </p:pic>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A1688F23-7115-A340-87C2-8C9887DA5265}"/>
              </a:ext>
            </a:extLst>
          </p:cNvPr>
          <p:cNvSpPr txBox="1"/>
          <p:nvPr/>
        </p:nvSpPr>
        <p:spPr>
          <a:xfrm>
            <a:off x="-172755" y="-331780"/>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POSITIONING</a:t>
            </a:r>
          </a:p>
        </p:txBody>
      </p:sp>
      <p:sp>
        <p:nvSpPr>
          <p:cNvPr id="12" name="TextBox 11">
            <a:extLst>
              <a:ext uri="{FF2B5EF4-FFF2-40B4-BE49-F238E27FC236}">
                <a16:creationId xmlns:a16="http://schemas.microsoft.com/office/drawing/2014/main" id="{6CC950A8-9F88-4A48-8038-406285A73A0A}"/>
              </a:ext>
            </a:extLst>
          </p:cNvPr>
          <p:cNvSpPr txBox="1"/>
          <p:nvPr/>
        </p:nvSpPr>
        <p:spPr>
          <a:xfrm>
            <a:off x="160641" y="3769843"/>
            <a:ext cx="6151259" cy="2595711"/>
          </a:xfrm>
          <a:prstGeom prst="rect">
            <a:avLst/>
          </a:prstGeom>
          <a:noFill/>
        </p:spPr>
        <p:txBody>
          <a:bodyPr wrap="square" rtlCol="0">
            <a:spAutoFit/>
          </a:bodyPr>
          <a:lstStyle/>
          <a:p>
            <a:pPr lvl="0">
              <a:lnSpc>
                <a:spcPct val="150000"/>
              </a:lnSpc>
              <a:spcAft>
                <a:spcPts val="1600"/>
              </a:spcAft>
              <a:buClr>
                <a:schemeClr val="bg1"/>
              </a:buClr>
              <a:buSzPct val="150000"/>
            </a:pPr>
            <a:r>
              <a:rPr lang="en-US" sz="2800" dirty="0">
                <a:solidFill>
                  <a:schemeClr val="bg1"/>
                </a:solidFill>
                <a:latin typeface="Century Gothic" panose="020B0502020202020204" pitchFamily="34" charset="0"/>
                <a:cs typeface="Times New Roman" panose="02020603050405020304" pitchFamily="18" charset="0"/>
              </a:rPr>
              <a:t>For [target market], [brand]’s [market niche] best delivers [brand promise] because [brand] does [reason to believe].</a:t>
            </a:r>
          </a:p>
        </p:txBody>
      </p:sp>
      <p:sp>
        <p:nvSpPr>
          <p:cNvPr id="9" name="TextBox 8">
            <a:extLst>
              <a:ext uri="{FF2B5EF4-FFF2-40B4-BE49-F238E27FC236}">
                <a16:creationId xmlns:a16="http://schemas.microsoft.com/office/drawing/2014/main" id="{19C8ED30-5177-4B4F-94FF-C1EAC5BB587D}"/>
              </a:ext>
            </a:extLst>
          </p:cNvPr>
          <p:cNvSpPr txBox="1"/>
          <p:nvPr/>
        </p:nvSpPr>
        <p:spPr>
          <a:xfrm>
            <a:off x="-147355" y="721083"/>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STATEMENT</a:t>
            </a:r>
          </a:p>
        </p:txBody>
      </p:sp>
      <p:sp>
        <p:nvSpPr>
          <p:cNvPr id="13" name="TextBox 12">
            <a:extLst>
              <a:ext uri="{FF2B5EF4-FFF2-40B4-BE49-F238E27FC236}">
                <a16:creationId xmlns:a16="http://schemas.microsoft.com/office/drawing/2014/main" id="{B8FD7A7F-5DF7-9444-9B89-02131ED545CD}"/>
              </a:ext>
            </a:extLst>
          </p:cNvPr>
          <p:cNvSpPr txBox="1"/>
          <p:nvPr/>
        </p:nvSpPr>
        <p:spPr>
          <a:xfrm>
            <a:off x="160641" y="2350313"/>
            <a:ext cx="6494159" cy="1107996"/>
          </a:xfrm>
          <a:prstGeom prst="rect">
            <a:avLst/>
          </a:prstGeom>
          <a:noFill/>
        </p:spPr>
        <p:txBody>
          <a:bodyPr wrap="square" rtlCol="0">
            <a:spAutoFit/>
          </a:bodyPr>
          <a:lstStyle/>
          <a:p>
            <a:pPr lvl="0">
              <a:spcAft>
                <a:spcPts val="1600"/>
              </a:spcAft>
              <a:buClr>
                <a:schemeClr val="bg1"/>
              </a:buClr>
              <a:buSzPct val="150000"/>
            </a:pPr>
            <a:r>
              <a:rPr lang="en-US" sz="2200" dirty="0">
                <a:latin typeface="Times New Roman" panose="02020603050405020304" pitchFamily="18" charset="0"/>
                <a:cs typeface="Times New Roman" panose="02020603050405020304" pitchFamily="18" charset="0"/>
              </a:rPr>
              <a:t>Use one of the many brand positioning statement templates available to arrange the answers to the questions above. For example:</a:t>
            </a:r>
          </a:p>
        </p:txBody>
      </p:sp>
    </p:spTree>
    <p:extLst>
      <p:ext uri="{BB962C8B-B14F-4D97-AF65-F5344CB8AC3E}">
        <p14:creationId xmlns:p14="http://schemas.microsoft.com/office/powerpoint/2010/main" val="837345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2_Brand-Pillars-Workshop-Facilitation-Kit_Positioning-Activities_PowerPoint" id="{1B65CD08-EF6F-4D4E-BFC6-A4BD466F3512}" vid="{17CCE795-89FC-C04F-916D-DEBA69451B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486</Words>
  <Application>Microsoft Macintosh PowerPoint</Application>
  <PresentationFormat>Widescreen</PresentationFormat>
  <Paragraphs>50</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Century Gothic</vt:lpstr>
      <vt:lpstr>Times New Roman</vt:lpstr>
      <vt:lpstr>Times-Roman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2</cp:revision>
  <dcterms:created xsi:type="dcterms:W3CDTF">2022-02-28T20:11:48Z</dcterms:created>
  <dcterms:modified xsi:type="dcterms:W3CDTF">2022-08-26T22:01:57Z</dcterms:modified>
</cp:coreProperties>
</file>