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342" r:id="rId2"/>
    <p:sldId id="353" r:id="rId3"/>
    <p:sldId id="354" r:id="rId4"/>
    <p:sldId id="367" r:id="rId5"/>
    <p:sldId id="355" r:id="rId6"/>
    <p:sldId id="368" r:id="rId7"/>
    <p:sldId id="369" r:id="rId8"/>
    <p:sldId id="370" r:id="rId9"/>
    <p:sldId id="371" r:id="rId10"/>
    <p:sldId id="372" r:id="rId11"/>
    <p:sldId id="373" r:id="rId12"/>
    <p:sldId id="376" r:id="rId13"/>
    <p:sldId id="377" r:id="rId14"/>
    <p:sldId id="378" r:id="rId15"/>
    <p:sldId id="379" r:id="rId16"/>
    <p:sldId id="374" r:id="rId17"/>
    <p:sldId id="375" r:id="rId18"/>
    <p:sldId id="29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4F4F"/>
    <a:srgbClr val="6A6A6A"/>
    <a:srgbClr val="484848"/>
    <a:srgbClr val="FFF1CE"/>
    <a:srgbClr val="8BEDF2"/>
    <a:srgbClr val="CEDA9F"/>
    <a:srgbClr val="FFDBD1"/>
    <a:srgbClr val="E7CDA0"/>
    <a:srgbClr val="E7DBBB"/>
    <a:srgbClr val="F3E5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27" autoAdjust="0"/>
    <p:restoredTop sz="86447"/>
  </p:normalViewPr>
  <p:slideViewPr>
    <p:cSldViewPr snapToGrid="0" snapToObjects="1">
      <p:cViewPr varScale="1">
        <p:scale>
          <a:sx n="128" d="100"/>
          <a:sy n="128" d="100"/>
        </p:scale>
        <p:origin x="66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 Type="http://schemas.openxmlformats.org/officeDocument/2006/relationships/slide" Target="slides/slide3.xml"/><Relationship Id="rId16" Type="http://schemas.openxmlformats.org/officeDocument/2006/relationships/slide" Target="slides/slide17.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279329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275701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3592380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4285076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7819069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16</a:t>
            </a:fld>
            <a:endParaRPr lang="en-US" dirty="0"/>
          </a:p>
        </p:txBody>
      </p:sp>
    </p:spTree>
    <p:extLst>
      <p:ext uri="{BB962C8B-B14F-4D97-AF65-F5344CB8AC3E}">
        <p14:creationId xmlns:p14="http://schemas.microsoft.com/office/powerpoint/2010/main" val="824278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17</a:t>
            </a:fld>
            <a:endParaRPr lang="en-US" dirty="0"/>
          </a:p>
        </p:txBody>
      </p:sp>
    </p:spTree>
    <p:extLst>
      <p:ext uri="{BB962C8B-B14F-4D97-AF65-F5344CB8AC3E}">
        <p14:creationId xmlns:p14="http://schemas.microsoft.com/office/powerpoint/2010/main" val="6884845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18</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063848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208170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89004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094112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805201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799128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225&amp;utm_source=integrated+content&amp;utm_campaign=/content/brand-strategy-templates&amp;utm_medium=Brand+Communication+Presentation+Plan+powerpoint+11225&amp;lpa=Brand+Communication+Presentation+Plan+powerpoint+11225&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7.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9.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1.svg"/></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3.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1.sv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85000"/>
              </a:schemeClr>
            </a:gs>
          </a:gsLst>
          <a:lin ang="13500000" scaled="1"/>
          <a:tileRect/>
        </a:gradFill>
        <a:effectLst/>
      </p:bgPr>
    </p:bg>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974613" y="253847"/>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5643153"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COMMUNICATION PLAN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COMMUNICATION PLAN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801243"/>
            <a:ext cx="11221474" cy="769441"/>
          </a:xfrm>
          <a:prstGeom prst="rect">
            <a:avLst/>
          </a:prstGeom>
          <a:noFill/>
        </p:spPr>
        <p:txBody>
          <a:bodyPr wrap="square" rtlCol="0">
            <a:spAutoFit/>
          </a:bodyPr>
          <a:lstStyle/>
          <a:p>
            <a:r>
              <a:rPr lang="en-US" sz="4400" dirty="0">
                <a:latin typeface="Century Gothic" panose="020B0502020202020204" pitchFamily="34" charset="0"/>
              </a:rPr>
              <a:t>BRAND COMMUNICATION PLAN</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983645"/>
            <a:ext cx="8138087" cy="3323987"/>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 YOUR ORGANIZATION ]</a:t>
            </a:r>
          </a:p>
          <a:p>
            <a:r>
              <a:rPr lang="en-US" sz="2000" dirty="0">
                <a:solidFill>
                  <a:schemeClr val="tx2"/>
                </a:solidFill>
                <a:latin typeface="Century Gothic" panose="020B0502020202020204" pitchFamily="34" charset="0"/>
              </a:rPr>
              <a:t> </a:t>
            </a:r>
          </a:p>
          <a:p>
            <a:endParaRPr lang="en-US" sz="1400" dirty="0">
              <a:solidFill>
                <a:schemeClr val="bg1">
                  <a:lumMod val="50000"/>
                </a:schemeClr>
              </a:solidFill>
              <a:latin typeface="Century Gothic" panose="020B0502020202020204" pitchFamily="34" charset="0"/>
            </a:endParaRPr>
          </a:p>
          <a:p>
            <a:r>
              <a:rPr lang="en-US" sz="1400" dirty="0">
                <a:solidFill>
                  <a:schemeClr val="tx1">
                    <a:lumMod val="65000"/>
                    <a:lumOff val="35000"/>
                  </a:schemeClr>
                </a:solidFill>
                <a:latin typeface="Century Gothic" panose="020B0502020202020204" pitchFamily="34" charset="0"/>
              </a:rPr>
              <a:t>1111 Main Street</a:t>
            </a:r>
          </a:p>
          <a:p>
            <a:r>
              <a:rPr lang="en-US" sz="1400" dirty="0">
                <a:solidFill>
                  <a:schemeClr val="tx1">
                    <a:lumMod val="65000"/>
                    <a:lumOff val="35000"/>
                  </a:schemeClr>
                </a:solidFill>
                <a:latin typeface="Century Gothic" panose="020B0502020202020204" pitchFamily="34" charset="0"/>
              </a:rPr>
              <a:t>City, State 12345</a:t>
            </a:r>
          </a:p>
          <a:p>
            <a:endParaRPr lang="en-US" sz="1400" dirty="0">
              <a:solidFill>
                <a:schemeClr val="tx1">
                  <a:lumMod val="65000"/>
                  <a:lumOff val="35000"/>
                </a:schemeClr>
              </a:solidFill>
              <a:latin typeface="Century Gothic" panose="020B0502020202020204" pitchFamily="34" charset="0"/>
            </a:endParaRPr>
          </a:p>
          <a:p>
            <a:r>
              <a:rPr lang="en-US" sz="1400" dirty="0">
                <a:solidFill>
                  <a:schemeClr val="tx1">
                    <a:lumMod val="65000"/>
                    <a:lumOff val="35000"/>
                  </a:schemeClr>
                </a:solidFill>
                <a:latin typeface="Century Gothic" panose="020B0502020202020204" pitchFamily="34" charset="0"/>
              </a:rPr>
              <a:t>000-000-0000</a:t>
            </a:r>
          </a:p>
          <a:p>
            <a:r>
              <a:rPr lang="en-US" sz="1400" dirty="0">
                <a:solidFill>
                  <a:schemeClr val="tx1">
                    <a:lumMod val="65000"/>
                    <a:lumOff val="35000"/>
                  </a:schemeClr>
                </a:solidFill>
                <a:latin typeface="Century Gothic" panose="020B0502020202020204" pitchFamily="34" charset="0"/>
              </a:rPr>
              <a:t>Email Address</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Author Name</a:t>
            </a: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2632087"/>
            <a:ext cx="1107097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E6BED5"/>
            </a:gs>
            <a:gs pos="100000">
              <a:srgbClr val="EEE2F7"/>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MEDIA CHANNELS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8896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MEDIA CHANNELS</a:t>
            </a:r>
          </a:p>
        </p:txBody>
      </p:sp>
      <p:pic>
        <p:nvPicPr>
          <p:cNvPr id="8" name="Graphic 7" descr="Online Network with solid fill">
            <a:extLst>
              <a:ext uri="{FF2B5EF4-FFF2-40B4-BE49-F238E27FC236}">
                <a16:creationId xmlns:a16="http://schemas.microsoft.com/office/drawing/2014/main" id="{72956F95-6DA7-5146-9209-07B90796D5E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332161" y="3429000"/>
            <a:ext cx="2795954" cy="2795954"/>
          </a:xfrm>
          <a:prstGeom prst="rect">
            <a:avLst/>
          </a:prstGeom>
        </p:spPr>
      </p:pic>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4291068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E7CDA0"/>
            </a:gs>
            <a:gs pos="100000">
              <a:srgbClr val="FFF1CE"/>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rgbClr val="6A6A6A"/>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CREATIVE STRATEGY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56086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CREATIVE STRATEGY</a:t>
            </a:r>
          </a:p>
        </p:txBody>
      </p:sp>
      <p:sp>
        <p:nvSpPr>
          <p:cNvPr id="3" name="Freeform 2">
            <a:extLst>
              <a:ext uri="{FF2B5EF4-FFF2-40B4-BE49-F238E27FC236}">
                <a16:creationId xmlns:a16="http://schemas.microsoft.com/office/drawing/2014/main" id="{9F876503-E9CE-AC4A-B5C2-83991F2C573E}"/>
              </a:ext>
            </a:extLst>
          </p:cNvPr>
          <p:cNvSpPr/>
          <p:nvPr/>
        </p:nvSpPr>
        <p:spPr>
          <a:xfrm>
            <a:off x="9642407" y="4553295"/>
            <a:ext cx="1070962" cy="1929656"/>
          </a:xfrm>
          <a:custGeom>
            <a:avLst/>
            <a:gdLst>
              <a:gd name="connsiteX0" fmla="*/ 918490 w 1070962"/>
              <a:gd name="connsiteY0" fmla="*/ 1595015 h 1929656"/>
              <a:gd name="connsiteX1" fmla="*/ 976739 w 1070962"/>
              <a:gd name="connsiteY1" fmla="*/ 1497448 h 1929656"/>
              <a:gd name="connsiteX2" fmla="*/ 976739 w 1070962"/>
              <a:gd name="connsiteY2" fmla="*/ 1487837 h 1929656"/>
              <a:gd name="connsiteX3" fmla="*/ 889365 w 1070962"/>
              <a:gd name="connsiteY3" fmla="*/ 1378911 h 1929656"/>
              <a:gd name="connsiteX4" fmla="*/ 889365 w 1070962"/>
              <a:gd name="connsiteY4" fmla="*/ 1259792 h 1929656"/>
              <a:gd name="connsiteX5" fmla="*/ 934508 w 1070962"/>
              <a:gd name="connsiteY5" fmla="*/ 958062 h 1929656"/>
              <a:gd name="connsiteX6" fmla="*/ 672388 w 1070962"/>
              <a:gd name="connsiteY6" fmla="*/ 730308 h 1929656"/>
              <a:gd name="connsiteX7" fmla="*/ 614139 w 1070962"/>
              <a:gd name="connsiteY7" fmla="*/ 662157 h 1929656"/>
              <a:gd name="connsiteX8" fmla="*/ 707920 w 1070962"/>
              <a:gd name="connsiteY8" fmla="*/ 681088 h 1929656"/>
              <a:gd name="connsiteX9" fmla="*/ 817719 w 1070962"/>
              <a:gd name="connsiteY9" fmla="*/ 725648 h 1929656"/>
              <a:gd name="connsiteX10" fmla="*/ 960138 w 1070962"/>
              <a:gd name="connsiteY10" fmla="*/ 721571 h 1929656"/>
              <a:gd name="connsiteX11" fmla="*/ 1065860 w 1070962"/>
              <a:gd name="connsiteY11" fmla="*/ 509544 h 1929656"/>
              <a:gd name="connsiteX12" fmla="*/ 841601 w 1070962"/>
              <a:gd name="connsiteY12" fmla="*/ 316449 h 1929656"/>
              <a:gd name="connsiteX13" fmla="*/ 833738 w 1070962"/>
              <a:gd name="connsiteY13" fmla="*/ 261404 h 1929656"/>
              <a:gd name="connsiteX14" fmla="*/ 649088 w 1070962"/>
              <a:gd name="connsiteY14" fmla="*/ 126848 h 1929656"/>
              <a:gd name="connsiteX15" fmla="*/ 637147 w 1070962"/>
              <a:gd name="connsiteY15" fmla="*/ 10350 h 1929656"/>
              <a:gd name="connsiteX16" fmla="*/ 93683 w 1070962"/>
              <a:gd name="connsiteY16" fmla="*/ 296353 h 1929656"/>
              <a:gd name="connsiteX17" fmla="*/ 85529 w 1070962"/>
              <a:gd name="connsiteY17" fmla="*/ 966217 h 1929656"/>
              <a:gd name="connsiteX18" fmla="*/ 189212 w 1070962"/>
              <a:gd name="connsiteY18" fmla="*/ 1228338 h 1929656"/>
              <a:gd name="connsiteX19" fmla="*/ 189212 w 1070962"/>
              <a:gd name="connsiteY19" fmla="*/ 1378911 h 1929656"/>
              <a:gd name="connsiteX20" fmla="*/ 101838 w 1070962"/>
              <a:gd name="connsiteY20" fmla="*/ 1487837 h 1929656"/>
              <a:gd name="connsiteX21" fmla="*/ 101838 w 1070962"/>
              <a:gd name="connsiteY21" fmla="*/ 1497448 h 1929656"/>
              <a:gd name="connsiteX22" fmla="*/ 160087 w 1070962"/>
              <a:gd name="connsiteY22" fmla="*/ 1595015 h 1929656"/>
              <a:gd name="connsiteX23" fmla="*/ 160087 w 1070962"/>
              <a:gd name="connsiteY23" fmla="*/ 1696660 h 1929656"/>
              <a:gd name="connsiteX24" fmla="*/ 43589 w 1070962"/>
              <a:gd name="connsiteY24" fmla="*/ 1696660 h 1929656"/>
              <a:gd name="connsiteX25" fmla="*/ 43589 w 1070962"/>
              <a:gd name="connsiteY25" fmla="*/ 1929656 h 1929656"/>
              <a:gd name="connsiteX26" fmla="*/ 1033823 w 1070962"/>
              <a:gd name="connsiteY26" fmla="*/ 1929656 h 1929656"/>
              <a:gd name="connsiteX27" fmla="*/ 1033823 w 1070962"/>
              <a:gd name="connsiteY27" fmla="*/ 1696660 h 1929656"/>
              <a:gd name="connsiteX28" fmla="*/ 917325 w 1070962"/>
              <a:gd name="connsiteY28" fmla="*/ 1696660 h 1929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70962" h="1929656">
                <a:moveTo>
                  <a:pt x="918490" y="1595015"/>
                </a:moveTo>
                <a:cubicBezTo>
                  <a:pt x="954124" y="1575420"/>
                  <a:pt x="976398" y="1538112"/>
                  <a:pt x="976739" y="1497448"/>
                </a:cubicBezTo>
                <a:lnTo>
                  <a:pt x="976739" y="1487837"/>
                </a:lnTo>
                <a:cubicBezTo>
                  <a:pt x="976427" y="1435649"/>
                  <a:pt x="940243" y="1390538"/>
                  <a:pt x="889365" y="1378911"/>
                </a:cubicBezTo>
                <a:lnTo>
                  <a:pt x="889365" y="1259792"/>
                </a:lnTo>
                <a:cubicBezTo>
                  <a:pt x="963735" y="1177451"/>
                  <a:pt x="981521" y="1058562"/>
                  <a:pt x="934508" y="958062"/>
                </a:cubicBezTo>
                <a:cubicBezTo>
                  <a:pt x="898977" y="877096"/>
                  <a:pt x="732093" y="763219"/>
                  <a:pt x="672388" y="730308"/>
                </a:cubicBezTo>
                <a:cubicBezTo>
                  <a:pt x="645450" y="715283"/>
                  <a:pt x="624784" y="691107"/>
                  <a:pt x="614139" y="662157"/>
                </a:cubicBezTo>
                <a:cubicBezTo>
                  <a:pt x="641245" y="681603"/>
                  <a:pt x="675390" y="688497"/>
                  <a:pt x="707920" y="681088"/>
                </a:cubicBezTo>
                <a:cubicBezTo>
                  <a:pt x="760053" y="662157"/>
                  <a:pt x="805196" y="710212"/>
                  <a:pt x="817719" y="725648"/>
                </a:cubicBezTo>
                <a:cubicBezTo>
                  <a:pt x="850047" y="761472"/>
                  <a:pt x="908005" y="743706"/>
                  <a:pt x="960138" y="721571"/>
                </a:cubicBezTo>
                <a:cubicBezTo>
                  <a:pt x="1042138" y="685891"/>
                  <a:pt x="1086707" y="596507"/>
                  <a:pt x="1065860" y="509544"/>
                </a:cubicBezTo>
                <a:cubicBezTo>
                  <a:pt x="1064404" y="464984"/>
                  <a:pt x="841601" y="316449"/>
                  <a:pt x="841601" y="316449"/>
                </a:cubicBezTo>
                <a:lnTo>
                  <a:pt x="833738" y="261404"/>
                </a:lnTo>
                <a:cubicBezTo>
                  <a:pt x="833738" y="251792"/>
                  <a:pt x="799371" y="152478"/>
                  <a:pt x="649088" y="126848"/>
                </a:cubicBezTo>
                <a:cubicBezTo>
                  <a:pt x="649088" y="126848"/>
                  <a:pt x="676174" y="29572"/>
                  <a:pt x="637147" y="10350"/>
                </a:cubicBezTo>
                <a:cubicBezTo>
                  <a:pt x="555598" y="-27220"/>
                  <a:pt x="258528" y="30737"/>
                  <a:pt x="93683" y="296353"/>
                </a:cubicBezTo>
                <a:cubicBezTo>
                  <a:pt x="-28348" y="492944"/>
                  <a:pt x="-31261" y="730891"/>
                  <a:pt x="85529" y="966217"/>
                </a:cubicBezTo>
                <a:cubicBezTo>
                  <a:pt x="114653" y="1024466"/>
                  <a:pt x="189212" y="1140964"/>
                  <a:pt x="189212" y="1228338"/>
                </a:cubicBezTo>
                <a:lnTo>
                  <a:pt x="189212" y="1378911"/>
                </a:lnTo>
                <a:cubicBezTo>
                  <a:pt x="138334" y="1390538"/>
                  <a:pt x="102150" y="1435649"/>
                  <a:pt x="101838" y="1487837"/>
                </a:cubicBezTo>
                <a:lnTo>
                  <a:pt x="101838" y="1497448"/>
                </a:lnTo>
                <a:cubicBezTo>
                  <a:pt x="102179" y="1538112"/>
                  <a:pt x="124453" y="1575420"/>
                  <a:pt x="160087" y="1595015"/>
                </a:cubicBezTo>
                <a:lnTo>
                  <a:pt x="160087" y="1696660"/>
                </a:lnTo>
                <a:lnTo>
                  <a:pt x="43589" y="1696660"/>
                </a:lnTo>
                <a:lnTo>
                  <a:pt x="43589" y="1929656"/>
                </a:lnTo>
                <a:lnTo>
                  <a:pt x="1033823" y="1929656"/>
                </a:lnTo>
                <a:lnTo>
                  <a:pt x="1033823" y="1696660"/>
                </a:lnTo>
                <a:lnTo>
                  <a:pt x="917325" y="1696660"/>
                </a:lnTo>
                <a:close/>
              </a:path>
            </a:pathLst>
          </a:custGeom>
          <a:solidFill>
            <a:srgbClr val="4F4F4F"/>
          </a:solidFill>
          <a:ln w="29071"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00D8C592-673C-834E-A6B2-E40636ED1753}"/>
              </a:ext>
            </a:extLst>
          </p:cNvPr>
          <p:cNvSpPr/>
          <p:nvPr/>
        </p:nvSpPr>
        <p:spPr>
          <a:xfrm>
            <a:off x="10793893" y="5317971"/>
            <a:ext cx="990233" cy="1164980"/>
          </a:xfrm>
          <a:custGeom>
            <a:avLst/>
            <a:gdLst>
              <a:gd name="connsiteX0" fmla="*/ 873736 w 990233"/>
              <a:gd name="connsiteY0" fmla="*/ 931985 h 1164980"/>
              <a:gd name="connsiteX1" fmla="*/ 873736 w 990233"/>
              <a:gd name="connsiteY1" fmla="*/ 830340 h 1164980"/>
              <a:gd name="connsiteX2" fmla="*/ 931985 w 990233"/>
              <a:gd name="connsiteY2" fmla="*/ 732773 h 1164980"/>
              <a:gd name="connsiteX3" fmla="*/ 931985 w 990233"/>
              <a:gd name="connsiteY3" fmla="*/ 723162 h 1164980"/>
              <a:gd name="connsiteX4" fmla="*/ 820438 w 990233"/>
              <a:gd name="connsiteY4" fmla="*/ 611615 h 1164980"/>
              <a:gd name="connsiteX5" fmla="*/ 787818 w 990233"/>
              <a:gd name="connsiteY5" fmla="*/ 611615 h 1164980"/>
              <a:gd name="connsiteX6" fmla="*/ 755490 w 990233"/>
              <a:gd name="connsiteY6" fmla="*/ 0 h 1164980"/>
              <a:gd name="connsiteX7" fmla="*/ 234744 w 990233"/>
              <a:gd name="connsiteY7" fmla="*/ 0 h 1164980"/>
              <a:gd name="connsiteX8" fmla="*/ 202415 w 990233"/>
              <a:gd name="connsiteY8" fmla="*/ 611615 h 1164980"/>
              <a:gd name="connsiteX9" fmla="*/ 169796 w 990233"/>
              <a:gd name="connsiteY9" fmla="*/ 611615 h 1164980"/>
              <a:gd name="connsiteX10" fmla="*/ 58249 w 990233"/>
              <a:gd name="connsiteY10" fmla="*/ 723162 h 1164980"/>
              <a:gd name="connsiteX11" fmla="*/ 58249 w 990233"/>
              <a:gd name="connsiteY11" fmla="*/ 732773 h 1164980"/>
              <a:gd name="connsiteX12" fmla="*/ 116498 w 990233"/>
              <a:gd name="connsiteY12" fmla="*/ 830340 h 1164980"/>
              <a:gd name="connsiteX13" fmla="*/ 116498 w 990233"/>
              <a:gd name="connsiteY13" fmla="*/ 931985 h 1164980"/>
              <a:gd name="connsiteX14" fmla="*/ 0 w 990233"/>
              <a:gd name="connsiteY14" fmla="*/ 931985 h 1164980"/>
              <a:gd name="connsiteX15" fmla="*/ 0 w 990233"/>
              <a:gd name="connsiteY15" fmla="*/ 1164981 h 1164980"/>
              <a:gd name="connsiteX16" fmla="*/ 990234 w 990233"/>
              <a:gd name="connsiteY16" fmla="*/ 1164981 h 1164980"/>
              <a:gd name="connsiteX17" fmla="*/ 990234 w 990233"/>
              <a:gd name="connsiteY17" fmla="*/ 931985 h 1164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90233" h="1164980">
                <a:moveTo>
                  <a:pt x="873736" y="931985"/>
                </a:moveTo>
                <a:lnTo>
                  <a:pt x="873736" y="830340"/>
                </a:lnTo>
                <a:cubicBezTo>
                  <a:pt x="909370" y="810745"/>
                  <a:pt x="931644" y="773437"/>
                  <a:pt x="931985" y="732773"/>
                </a:cubicBezTo>
                <a:lnTo>
                  <a:pt x="931985" y="723162"/>
                </a:lnTo>
                <a:cubicBezTo>
                  <a:pt x="931824" y="661622"/>
                  <a:pt x="881978" y="611775"/>
                  <a:pt x="820438" y="611615"/>
                </a:cubicBezTo>
                <a:lnTo>
                  <a:pt x="787818" y="611615"/>
                </a:lnTo>
                <a:lnTo>
                  <a:pt x="755490" y="0"/>
                </a:lnTo>
                <a:lnTo>
                  <a:pt x="234744" y="0"/>
                </a:lnTo>
                <a:lnTo>
                  <a:pt x="202415" y="611615"/>
                </a:lnTo>
                <a:lnTo>
                  <a:pt x="169796" y="611615"/>
                </a:lnTo>
                <a:cubicBezTo>
                  <a:pt x="108256" y="611775"/>
                  <a:pt x="58409" y="661622"/>
                  <a:pt x="58249" y="723162"/>
                </a:cubicBezTo>
                <a:lnTo>
                  <a:pt x="58249" y="732773"/>
                </a:lnTo>
                <a:cubicBezTo>
                  <a:pt x="58590" y="773437"/>
                  <a:pt x="80864" y="810745"/>
                  <a:pt x="116498" y="830340"/>
                </a:cubicBezTo>
                <a:lnTo>
                  <a:pt x="116498" y="931985"/>
                </a:lnTo>
                <a:lnTo>
                  <a:pt x="0" y="931985"/>
                </a:lnTo>
                <a:lnTo>
                  <a:pt x="0" y="1164981"/>
                </a:lnTo>
                <a:lnTo>
                  <a:pt x="990234" y="1164981"/>
                </a:lnTo>
                <a:lnTo>
                  <a:pt x="990234" y="931985"/>
                </a:lnTo>
                <a:close/>
              </a:path>
            </a:pathLst>
          </a:custGeom>
          <a:solidFill>
            <a:srgbClr val="4F4F4F"/>
          </a:solidFill>
          <a:ln w="29071"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4F5788CE-6CF0-0248-A9A6-40EBC4DA1533}"/>
              </a:ext>
            </a:extLst>
          </p:cNvPr>
          <p:cNvSpPr/>
          <p:nvPr/>
        </p:nvSpPr>
        <p:spPr>
          <a:xfrm>
            <a:off x="10939516" y="5084974"/>
            <a:ext cx="698988" cy="174747"/>
          </a:xfrm>
          <a:custGeom>
            <a:avLst/>
            <a:gdLst>
              <a:gd name="connsiteX0" fmla="*/ 611615 w 698988"/>
              <a:gd name="connsiteY0" fmla="*/ 0 h 174747"/>
              <a:gd name="connsiteX1" fmla="*/ 698989 w 698988"/>
              <a:gd name="connsiteY1" fmla="*/ 87374 h 174747"/>
              <a:gd name="connsiteX2" fmla="*/ 698989 w 698988"/>
              <a:gd name="connsiteY2" fmla="*/ 87374 h 174747"/>
              <a:gd name="connsiteX3" fmla="*/ 611615 w 698988"/>
              <a:gd name="connsiteY3" fmla="*/ 174747 h 174747"/>
              <a:gd name="connsiteX4" fmla="*/ 87374 w 698988"/>
              <a:gd name="connsiteY4" fmla="*/ 174747 h 174747"/>
              <a:gd name="connsiteX5" fmla="*/ 0 w 698988"/>
              <a:gd name="connsiteY5" fmla="*/ 87374 h 174747"/>
              <a:gd name="connsiteX6" fmla="*/ 0 w 698988"/>
              <a:gd name="connsiteY6" fmla="*/ 87374 h 174747"/>
              <a:gd name="connsiteX7" fmla="*/ 87374 w 698988"/>
              <a:gd name="connsiteY7" fmla="*/ 0 h 17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8988" h="174747">
                <a:moveTo>
                  <a:pt x="611615" y="0"/>
                </a:moveTo>
                <a:cubicBezTo>
                  <a:pt x="659870" y="0"/>
                  <a:pt x="698989" y="39119"/>
                  <a:pt x="698989" y="87374"/>
                </a:cubicBezTo>
                <a:lnTo>
                  <a:pt x="698989" y="87374"/>
                </a:lnTo>
                <a:cubicBezTo>
                  <a:pt x="698989" y="135629"/>
                  <a:pt x="659870" y="174747"/>
                  <a:pt x="611615" y="174747"/>
                </a:cubicBezTo>
                <a:lnTo>
                  <a:pt x="87374" y="174747"/>
                </a:lnTo>
                <a:cubicBezTo>
                  <a:pt x="39119" y="174747"/>
                  <a:pt x="0" y="135629"/>
                  <a:pt x="0" y="87374"/>
                </a:cubicBezTo>
                <a:lnTo>
                  <a:pt x="0" y="87374"/>
                </a:lnTo>
                <a:cubicBezTo>
                  <a:pt x="0" y="39119"/>
                  <a:pt x="39119" y="0"/>
                  <a:pt x="87374" y="0"/>
                </a:cubicBezTo>
                <a:close/>
              </a:path>
            </a:pathLst>
          </a:custGeom>
          <a:solidFill>
            <a:srgbClr val="4F4F4F"/>
          </a:solidFill>
          <a:ln w="29071"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1915133D-CF37-3846-803A-72874D8889EB}"/>
              </a:ext>
            </a:extLst>
          </p:cNvPr>
          <p:cNvSpPr/>
          <p:nvPr/>
        </p:nvSpPr>
        <p:spPr>
          <a:xfrm>
            <a:off x="10939516" y="4589858"/>
            <a:ext cx="698988" cy="436867"/>
          </a:xfrm>
          <a:custGeom>
            <a:avLst/>
            <a:gdLst>
              <a:gd name="connsiteX0" fmla="*/ 698989 w 698988"/>
              <a:gd name="connsiteY0" fmla="*/ 0 h 436867"/>
              <a:gd name="connsiteX1" fmla="*/ 553366 w 698988"/>
              <a:gd name="connsiteY1" fmla="*/ 0 h 436867"/>
              <a:gd name="connsiteX2" fmla="*/ 553366 w 698988"/>
              <a:gd name="connsiteY2" fmla="*/ 116498 h 436867"/>
              <a:gd name="connsiteX3" fmla="*/ 495117 w 698988"/>
              <a:gd name="connsiteY3" fmla="*/ 116498 h 436867"/>
              <a:gd name="connsiteX4" fmla="*/ 495117 w 698988"/>
              <a:gd name="connsiteY4" fmla="*/ 0 h 436867"/>
              <a:gd name="connsiteX5" fmla="*/ 203872 w 698988"/>
              <a:gd name="connsiteY5" fmla="*/ 0 h 436867"/>
              <a:gd name="connsiteX6" fmla="*/ 203872 w 698988"/>
              <a:gd name="connsiteY6" fmla="*/ 116498 h 436867"/>
              <a:gd name="connsiteX7" fmla="*/ 145623 w 698988"/>
              <a:gd name="connsiteY7" fmla="*/ 116498 h 436867"/>
              <a:gd name="connsiteX8" fmla="*/ 145623 w 698988"/>
              <a:gd name="connsiteY8" fmla="*/ 0 h 436867"/>
              <a:gd name="connsiteX9" fmla="*/ 0 w 698988"/>
              <a:gd name="connsiteY9" fmla="*/ 0 h 436867"/>
              <a:gd name="connsiteX10" fmla="*/ 0 w 698988"/>
              <a:gd name="connsiteY10" fmla="*/ 349494 h 436867"/>
              <a:gd name="connsiteX11" fmla="*/ 67860 w 698988"/>
              <a:gd name="connsiteY11" fmla="*/ 349494 h 436867"/>
              <a:gd name="connsiteX12" fmla="*/ 82422 w 698988"/>
              <a:gd name="connsiteY12" fmla="*/ 436868 h 436867"/>
              <a:gd name="connsiteX13" fmla="*/ 349494 w 698988"/>
              <a:gd name="connsiteY13" fmla="*/ 436868 h 436867"/>
              <a:gd name="connsiteX14" fmla="*/ 616566 w 698988"/>
              <a:gd name="connsiteY14" fmla="*/ 436868 h 436867"/>
              <a:gd name="connsiteX15" fmla="*/ 631128 w 698988"/>
              <a:gd name="connsiteY15" fmla="*/ 349494 h 436867"/>
              <a:gd name="connsiteX16" fmla="*/ 698989 w 698988"/>
              <a:gd name="connsiteY16" fmla="*/ 349494 h 436867"/>
              <a:gd name="connsiteX17" fmla="*/ 698989 w 698988"/>
              <a:gd name="connsiteY17" fmla="*/ 0 h 436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98988" h="436867">
                <a:moveTo>
                  <a:pt x="698989" y="0"/>
                </a:moveTo>
                <a:lnTo>
                  <a:pt x="553366" y="0"/>
                </a:lnTo>
                <a:lnTo>
                  <a:pt x="553366" y="116498"/>
                </a:lnTo>
                <a:lnTo>
                  <a:pt x="495117" y="116498"/>
                </a:lnTo>
                <a:lnTo>
                  <a:pt x="495117" y="0"/>
                </a:lnTo>
                <a:lnTo>
                  <a:pt x="203872" y="0"/>
                </a:lnTo>
                <a:lnTo>
                  <a:pt x="203872" y="116498"/>
                </a:lnTo>
                <a:lnTo>
                  <a:pt x="145623" y="116498"/>
                </a:lnTo>
                <a:lnTo>
                  <a:pt x="145623" y="0"/>
                </a:lnTo>
                <a:lnTo>
                  <a:pt x="0" y="0"/>
                </a:lnTo>
                <a:lnTo>
                  <a:pt x="0" y="349494"/>
                </a:lnTo>
                <a:lnTo>
                  <a:pt x="67860" y="349494"/>
                </a:lnTo>
                <a:lnTo>
                  <a:pt x="82422" y="436868"/>
                </a:lnTo>
                <a:lnTo>
                  <a:pt x="349494" y="436868"/>
                </a:lnTo>
                <a:lnTo>
                  <a:pt x="616566" y="436868"/>
                </a:lnTo>
                <a:lnTo>
                  <a:pt x="631128" y="349494"/>
                </a:lnTo>
                <a:lnTo>
                  <a:pt x="698989" y="349494"/>
                </a:lnTo>
                <a:lnTo>
                  <a:pt x="698989" y="0"/>
                </a:lnTo>
                <a:close/>
              </a:path>
            </a:pathLst>
          </a:custGeom>
          <a:solidFill>
            <a:srgbClr val="4F4F4F"/>
          </a:solidFill>
          <a:ln w="29071" cap="flat">
            <a:noFill/>
            <a:prstDash val="solid"/>
            <a:miter/>
          </a:ln>
        </p:spPr>
        <p:txBody>
          <a:bodyPr rtlCol="0" anchor="ctr"/>
          <a:lstStyle/>
          <a:p>
            <a:endParaRPr lang="en-US"/>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2754845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100000">
              <a:schemeClr val="accent5">
                <a:lumMod val="20000"/>
                <a:lumOff val="80000"/>
              </a:scheme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DIGITAL MEDIA SCHEDULE  –  OVERVIEW</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7054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8. DIGITAL MEDIA SCHEDULE</a:t>
            </a:r>
          </a:p>
        </p:txBody>
      </p:sp>
      <p:pic>
        <p:nvPicPr>
          <p:cNvPr id="8" name="Graphic 7" descr="Influencer with solid fill">
            <a:extLst>
              <a:ext uri="{FF2B5EF4-FFF2-40B4-BE49-F238E27FC236}">
                <a16:creationId xmlns:a16="http://schemas.microsoft.com/office/drawing/2014/main" id="{72956F95-6DA7-5146-9209-07B90796D5E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196628" y="3523744"/>
            <a:ext cx="2795954" cy="2795954"/>
          </a:xfrm>
          <a:prstGeom prst="rect">
            <a:avLst/>
          </a:prstGeom>
        </p:spPr>
      </p:pic>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2824902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100000">
              <a:schemeClr val="accent5">
                <a:lumMod val="20000"/>
                <a:lumOff val="80000"/>
              </a:scheme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DIGITAL MEDIA SCHEDULE</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7054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8. DIGITAL MEDIA SCHEDULE</a:t>
            </a:r>
          </a:p>
        </p:txBody>
      </p:sp>
      <p:graphicFrame>
        <p:nvGraphicFramePr>
          <p:cNvPr id="3" name="Table 2">
            <a:extLst>
              <a:ext uri="{FF2B5EF4-FFF2-40B4-BE49-F238E27FC236}">
                <a16:creationId xmlns:a16="http://schemas.microsoft.com/office/drawing/2014/main" id="{23F9DF2F-FFA0-1B4D-B1DC-FB6204E73328}"/>
              </a:ext>
            </a:extLst>
          </p:cNvPr>
          <p:cNvGraphicFramePr>
            <a:graphicFrameLocks noGrp="1"/>
          </p:cNvGraphicFramePr>
          <p:nvPr>
            <p:extLst>
              <p:ext uri="{D42A27DB-BD31-4B8C-83A1-F6EECF244321}">
                <p14:modId xmlns:p14="http://schemas.microsoft.com/office/powerpoint/2010/main" val="2206719862"/>
              </p:ext>
            </p:extLst>
          </p:nvPr>
        </p:nvGraphicFramePr>
        <p:xfrm>
          <a:off x="367748" y="958117"/>
          <a:ext cx="11379492" cy="5196498"/>
        </p:xfrm>
        <a:graphic>
          <a:graphicData uri="http://schemas.openxmlformats.org/drawingml/2006/table">
            <a:tbl>
              <a:tblPr firstRow="1" firstCol="1" bandRow="1">
                <a:tableStyleId>{5C22544A-7EE6-4342-B048-85BDC9FD1C3A}</a:tableStyleId>
              </a:tblPr>
              <a:tblGrid>
                <a:gridCol w="2321948">
                  <a:extLst>
                    <a:ext uri="{9D8B030D-6E8A-4147-A177-3AD203B41FA5}">
                      <a16:colId xmlns:a16="http://schemas.microsoft.com/office/drawing/2014/main" val="2696511628"/>
                    </a:ext>
                  </a:extLst>
                </a:gridCol>
                <a:gridCol w="1507900">
                  <a:extLst>
                    <a:ext uri="{9D8B030D-6E8A-4147-A177-3AD203B41FA5}">
                      <a16:colId xmlns:a16="http://schemas.microsoft.com/office/drawing/2014/main" val="705925536"/>
                    </a:ext>
                  </a:extLst>
                </a:gridCol>
                <a:gridCol w="1508680">
                  <a:extLst>
                    <a:ext uri="{9D8B030D-6E8A-4147-A177-3AD203B41FA5}">
                      <a16:colId xmlns:a16="http://schemas.microsoft.com/office/drawing/2014/main" val="3304562120"/>
                    </a:ext>
                  </a:extLst>
                </a:gridCol>
                <a:gridCol w="1756094">
                  <a:extLst>
                    <a:ext uri="{9D8B030D-6E8A-4147-A177-3AD203B41FA5}">
                      <a16:colId xmlns:a16="http://schemas.microsoft.com/office/drawing/2014/main" val="1719593867"/>
                    </a:ext>
                  </a:extLst>
                </a:gridCol>
                <a:gridCol w="4284870">
                  <a:extLst>
                    <a:ext uri="{9D8B030D-6E8A-4147-A177-3AD203B41FA5}">
                      <a16:colId xmlns:a16="http://schemas.microsoft.com/office/drawing/2014/main" val="3001723393"/>
                    </a:ext>
                  </a:extLst>
                </a:gridCol>
              </a:tblGrid>
              <a:tr h="305676">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SOCIAL NETWORK</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DATE(S)</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FREQUENCY</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CONTENT TYPE</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DESCRIPTION</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088722539"/>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a:solidFill>
                            <a:schemeClr val="tx1"/>
                          </a:solidFill>
                          <a:effectLst/>
                          <a:latin typeface="Century Gothic" panose="020B0502020202020204" pitchFamily="34" charset="0"/>
                        </a:rPr>
                        <a:t> </a:t>
                      </a:r>
                      <a:endParaRPr lang="en-US" sz="120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932258"/>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a:solidFill>
                            <a:schemeClr val="tx1"/>
                          </a:solidFill>
                          <a:effectLst/>
                          <a:latin typeface="Century Gothic" panose="020B0502020202020204" pitchFamily="34" charset="0"/>
                        </a:rPr>
                        <a:t> </a:t>
                      </a:r>
                      <a:endParaRPr lang="en-US" sz="120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94702092"/>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87335946"/>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40891700"/>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59744991"/>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29702680"/>
                  </a:ext>
                </a:extLst>
              </a:tr>
            </a:tbl>
          </a:graphicData>
        </a:graphic>
      </p:graphicFrame>
    </p:spTree>
    <p:extLst>
      <p:ext uri="{BB962C8B-B14F-4D97-AF65-F5344CB8AC3E}">
        <p14:creationId xmlns:p14="http://schemas.microsoft.com/office/powerpoint/2010/main" val="1307900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100000">
              <a:schemeClr val="bg1">
                <a:lumMod val="95000"/>
              </a:scheme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PRINT MEDIA SCHEDULE  –  OVERVIEW</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25175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9. PRINT MEDIA SCHEDULE</a:t>
            </a:r>
          </a:p>
        </p:txBody>
      </p:sp>
      <p:pic>
        <p:nvPicPr>
          <p:cNvPr id="8" name="Graphic 7" descr="Newspaper with solid fill">
            <a:extLst>
              <a:ext uri="{FF2B5EF4-FFF2-40B4-BE49-F238E27FC236}">
                <a16:creationId xmlns:a16="http://schemas.microsoft.com/office/drawing/2014/main" id="{72956F95-6DA7-5146-9209-07B90796D5E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196628" y="3523744"/>
            <a:ext cx="2795954" cy="2795954"/>
          </a:xfrm>
          <a:prstGeom prst="rect">
            <a:avLst/>
          </a:prstGeom>
        </p:spPr>
      </p:pic>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1544181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100000">
              <a:schemeClr val="bg1">
                <a:lumMod val="95000"/>
              </a:scheme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PRINT MEDIA SCHEDULE</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25175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9. PRINT MEDIA SCHEDULE</a:t>
            </a:r>
          </a:p>
        </p:txBody>
      </p:sp>
      <p:graphicFrame>
        <p:nvGraphicFramePr>
          <p:cNvPr id="3" name="Table 2">
            <a:extLst>
              <a:ext uri="{FF2B5EF4-FFF2-40B4-BE49-F238E27FC236}">
                <a16:creationId xmlns:a16="http://schemas.microsoft.com/office/drawing/2014/main" id="{23F9DF2F-FFA0-1B4D-B1DC-FB6204E73328}"/>
              </a:ext>
            </a:extLst>
          </p:cNvPr>
          <p:cNvGraphicFramePr>
            <a:graphicFrameLocks noGrp="1"/>
          </p:cNvGraphicFramePr>
          <p:nvPr>
            <p:extLst>
              <p:ext uri="{D42A27DB-BD31-4B8C-83A1-F6EECF244321}">
                <p14:modId xmlns:p14="http://schemas.microsoft.com/office/powerpoint/2010/main" val="4138963332"/>
              </p:ext>
            </p:extLst>
          </p:nvPr>
        </p:nvGraphicFramePr>
        <p:xfrm>
          <a:off x="367748" y="958117"/>
          <a:ext cx="11379492" cy="5196498"/>
        </p:xfrm>
        <a:graphic>
          <a:graphicData uri="http://schemas.openxmlformats.org/drawingml/2006/table">
            <a:tbl>
              <a:tblPr firstRow="1" firstCol="1" bandRow="1">
                <a:tableStyleId>{5C22544A-7EE6-4342-B048-85BDC9FD1C3A}</a:tableStyleId>
              </a:tblPr>
              <a:tblGrid>
                <a:gridCol w="2321948">
                  <a:extLst>
                    <a:ext uri="{9D8B030D-6E8A-4147-A177-3AD203B41FA5}">
                      <a16:colId xmlns:a16="http://schemas.microsoft.com/office/drawing/2014/main" val="2696511628"/>
                    </a:ext>
                  </a:extLst>
                </a:gridCol>
                <a:gridCol w="1507900">
                  <a:extLst>
                    <a:ext uri="{9D8B030D-6E8A-4147-A177-3AD203B41FA5}">
                      <a16:colId xmlns:a16="http://schemas.microsoft.com/office/drawing/2014/main" val="705925536"/>
                    </a:ext>
                  </a:extLst>
                </a:gridCol>
                <a:gridCol w="1508680">
                  <a:extLst>
                    <a:ext uri="{9D8B030D-6E8A-4147-A177-3AD203B41FA5}">
                      <a16:colId xmlns:a16="http://schemas.microsoft.com/office/drawing/2014/main" val="3304562120"/>
                    </a:ext>
                  </a:extLst>
                </a:gridCol>
                <a:gridCol w="1756094">
                  <a:extLst>
                    <a:ext uri="{9D8B030D-6E8A-4147-A177-3AD203B41FA5}">
                      <a16:colId xmlns:a16="http://schemas.microsoft.com/office/drawing/2014/main" val="1719593867"/>
                    </a:ext>
                  </a:extLst>
                </a:gridCol>
                <a:gridCol w="4284870">
                  <a:extLst>
                    <a:ext uri="{9D8B030D-6E8A-4147-A177-3AD203B41FA5}">
                      <a16:colId xmlns:a16="http://schemas.microsoft.com/office/drawing/2014/main" val="3001723393"/>
                    </a:ext>
                  </a:extLst>
                </a:gridCol>
              </a:tblGrid>
              <a:tr h="305676">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MEDIA OUTLET</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DATE(S)</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FREQUENCY</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FORMAT</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DESCRIPTION</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088722539"/>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a:solidFill>
                            <a:schemeClr val="tx1"/>
                          </a:solidFill>
                          <a:effectLst/>
                          <a:latin typeface="Century Gothic" panose="020B0502020202020204" pitchFamily="34" charset="0"/>
                        </a:rPr>
                        <a:t> </a:t>
                      </a:r>
                      <a:endParaRPr lang="en-US" sz="120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932258"/>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a:solidFill>
                            <a:schemeClr val="tx1"/>
                          </a:solidFill>
                          <a:effectLst/>
                          <a:latin typeface="Century Gothic" panose="020B0502020202020204" pitchFamily="34" charset="0"/>
                        </a:rPr>
                        <a:t> </a:t>
                      </a:r>
                      <a:endParaRPr lang="en-US" sz="120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94702092"/>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87335946"/>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40891700"/>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59744991"/>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F7FF"/>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29702680"/>
                  </a:ext>
                </a:extLst>
              </a:tr>
            </a:tbl>
          </a:graphicData>
        </a:graphic>
      </p:graphicFrame>
    </p:spTree>
    <p:extLst>
      <p:ext uri="{BB962C8B-B14F-4D97-AF65-F5344CB8AC3E}">
        <p14:creationId xmlns:p14="http://schemas.microsoft.com/office/powerpoint/2010/main" val="2111691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B0E3BE"/>
            </a:gs>
            <a:gs pos="100000">
              <a:srgbClr val="E7FFE1"/>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3565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10. BUDGETS</a:t>
            </a:r>
          </a:p>
        </p:txBody>
      </p:sp>
      <p:pic>
        <p:nvPicPr>
          <p:cNvPr id="8" name="Graphic 7" descr="Bar chart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9315824" y="3569678"/>
            <a:ext cx="2795954" cy="2795954"/>
          </a:xfrm>
          <a:prstGeom prst="rect">
            <a:avLst/>
          </a:prstGeom>
        </p:spPr>
      </p:pic>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1466174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100000">
              <a:schemeClr val="accent4">
                <a:lumMod val="20000"/>
                <a:lumOff val="80000"/>
              </a:scheme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SUCCESS METRICS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40377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11. SUCCESS METRICS</a:t>
            </a:r>
          </a:p>
        </p:txBody>
      </p:sp>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370049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alpha val="40000"/>
              </a:schemeClr>
            </a:gs>
            <a:gs pos="100000">
              <a:schemeClr val="bg1">
                <a:lumMod val="85000"/>
              </a:scheme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COMMUNICATION PLAN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4270894" cy="5379550"/>
          </a:xfrm>
          <a:prstGeom prst="rect">
            <a:avLst/>
          </a:prstGeom>
          <a:noFill/>
        </p:spPr>
        <p:txBody>
          <a:bodyPr wrap="square" numCol="1" rtlCol="0">
            <a:spAutoFit/>
          </a:bodyPr>
          <a:lstStyle/>
          <a:p>
            <a:pPr>
              <a:lnSpc>
                <a:spcPct val="150000"/>
              </a:lnSpc>
              <a:spcBef>
                <a:spcPts val="600"/>
              </a:spcBef>
            </a:pPr>
            <a:r>
              <a:rPr lang="en-US" dirty="0">
                <a:latin typeface="Century Gothic" panose="020B0502020202020204" pitchFamily="34" charset="0"/>
              </a:rPr>
              <a:t>Brand Goals and Objectives</a:t>
            </a:r>
          </a:p>
          <a:p>
            <a:pPr>
              <a:lnSpc>
                <a:spcPct val="150000"/>
              </a:lnSpc>
              <a:spcBef>
                <a:spcPts val="600"/>
              </a:spcBef>
            </a:pPr>
            <a:r>
              <a:rPr lang="en-US" dirty="0">
                <a:latin typeface="Century Gothic" panose="020B0502020202020204" pitchFamily="34" charset="0"/>
              </a:rPr>
              <a:t>Target Audience</a:t>
            </a:r>
          </a:p>
          <a:p>
            <a:pPr>
              <a:lnSpc>
                <a:spcPct val="150000"/>
              </a:lnSpc>
              <a:spcBef>
                <a:spcPts val="600"/>
              </a:spcBef>
            </a:pPr>
            <a:r>
              <a:rPr lang="en-US" dirty="0">
                <a:latin typeface="Century Gothic" panose="020B0502020202020204" pitchFamily="34" charset="0"/>
              </a:rPr>
              <a:t>Competitive Analysis </a:t>
            </a:r>
          </a:p>
          <a:p>
            <a:pPr>
              <a:lnSpc>
                <a:spcPct val="150000"/>
              </a:lnSpc>
              <a:spcBef>
                <a:spcPts val="600"/>
              </a:spcBef>
            </a:pPr>
            <a:r>
              <a:rPr lang="en-US" dirty="0">
                <a:latin typeface="Century Gothic" panose="020B0502020202020204" pitchFamily="34" charset="0"/>
              </a:rPr>
              <a:t>Brand Pillars</a:t>
            </a:r>
          </a:p>
          <a:p>
            <a:pPr>
              <a:lnSpc>
                <a:spcPct val="150000"/>
              </a:lnSpc>
              <a:spcBef>
                <a:spcPts val="600"/>
              </a:spcBef>
            </a:pPr>
            <a:r>
              <a:rPr lang="en-US" dirty="0">
                <a:latin typeface="Century Gothic" panose="020B0502020202020204" pitchFamily="34" charset="0"/>
              </a:rPr>
              <a:t>Brand Messaging </a:t>
            </a:r>
          </a:p>
          <a:p>
            <a:pPr>
              <a:lnSpc>
                <a:spcPct val="150000"/>
              </a:lnSpc>
              <a:spcBef>
                <a:spcPts val="600"/>
              </a:spcBef>
            </a:pPr>
            <a:r>
              <a:rPr lang="en-US" dirty="0">
                <a:latin typeface="Century Gothic" panose="020B0502020202020204" pitchFamily="34" charset="0"/>
              </a:rPr>
              <a:t>Media Channels</a:t>
            </a:r>
          </a:p>
          <a:p>
            <a:pPr>
              <a:lnSpc>
                <a:spcPct val="150000"/>
              </a:lnSpc>
              <a:spcBef>
                <a:spcPts val="600"/>
              </a:spcBef>
            </a:pPr>
            <a:r>
              <a:rPr lang="en-US" dirty="0">
                <a:latin typeface="Century Gothic" panose="020B0502020202020204" pitchFamily="34" charset="0"/>
              </a:rPr>
              <a:t>Creative Strategy </a:t>
            </a:r>
          </a:p>
          <a:p>
            <a:pPr>
              <a:lnSpc>
                <a:spcPct val="150000"/>
              </a:lnSpc>
              <a:spcBef>
                <a:spcPts val="600"/>
              </a:spcBef>
            </a:pPr>
            <a:r>
              <a:rPr lang="en-US" dirty="0">
                <a:latin typeface="Century Gothic" panose="020B0502020202020204" pitchFamily="34" charset="0"/>
              </a:rPr>
              <a:t>Digital Media Schedule</a:t>
            </a:r>
          </a:p>
          <a:p>
            <a:pPr>
              <a:lnSpc>
                <a:spcPct val="150000"/>
              </a:lnSpc>
              <a:spcBef>
                <a:spcPts val="600"/>
              </a:spcBef>
            </a:pPr>
            <a:r>
              <a:rPr lang="en-US" dirty="0">
                <a:latin typeface="Century Gothic" panose="020B0502020202020204" pitchFamily="34" charset="0"/>
              </a:rPr>
              <a:t>Print Media Schedule </a:t>
            </a:r>
          </a:p>
          <a:p>
            <a:pPr>
              <a:lnSpc>
                <a:spcPct val="150000"/>
              </a:lnSpc>
              <a:spcBef>
                <a:spcPts val="600"/>
              </a:spcBef>
            </a:pPr>
            <a:r>
              <a:rPr lang="en-US" dirty="0">
                <a:latin typeface="Century Gothic" panose="020B0502020202020204" pitchFamily="34" charset="0"/>
              </a:rPr>
              <a:t>Budgets</a:t>
            </a:r>
          </a:p>
          <a:p>
            <a:pPr>
              <a:lnSpc>
                <a:spcPct val="150000"/>
              </a:lnSpc>
              <a:spcBef>
                <a:spcPts val="600"/>
              </a:spcBef>
            </a:pPr>
            <a:r>
              <a:rPr lang="en-US" dirty="0">
                <a:latin typeface="Century Gothic" panose="020B0502020202020204" pitchFamily="34" charset="0"/>
              </a:rPr>
              <a:t>Success Metrics</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5379550"/>
          </a:xfrm>
          <a:prstGeom prst="rect">
            <a:avLst/>
          </a:prstGeom>
          <a:noFill/>
        </p:spPr>
        <p:txBody>
          <a:bodyPr wrap="square" numCol="1" rtlCol="0">
            <a:spAutoFit/>
          </a:bodyPr>
          <a:lstStyle/>
          <a:p>
            <a:pPr algn="r">
              <a:lnSpc>
                <a:spcPct val="150000"/>
              </a:lnSpc>
              <a:spcBef>
                <a:spcPts val="600"/>
              </a:spcBef>
            </a:pPr>
            <a:r>
              <a:rPr lang="en-US" dirty="0">
                <a:solidFill>
                  <a:srgbClr val="F0A622"/>
                </a:solidFill>
                <a:latin typeface="Century Gothic" panose="020B0502020202020204" pitchFamily="34" charset="0"/>
              </a:rPr>
              <a:t>1</a:t>
            </a:r>
          </a:p>
          <a:p>
            <a:pPr algn="r">
              <a:lnSpc>
                <a:spcPct val="150000"/>
              </a:lnSpc>
              <a:spcBef>
                <a:spcPts val="600"/>
              </a:spcBef>
            </a:pPr>
            <a:r>
              <a:rPr lang="en-US" dirty="0">
                <a:solidFill>
                  <a:srgbClr val="F0A622"/>
                </a:solidFill>
                <a:latin typeface="Century Gothic" panose="020B0502020202020204" pitchFamily="34" charset="0"/>
              </a:rPr>
              <a:t>2</a:t>
            </a:r>
          </a:p>
          <a:p>
            <a:pPr algn="r">
              <a:lnSpc>
                <a:spcPct val="150000"/>
              </a:lnSpc>
              <a:spcBef>
                <a:spcPts val="600"/>
              </a:spcBef>
            </a:pPr>
            <a:r>
              <a:rPr lang="en-US" dirty="0">
                <a:solidFill>
                  <a:srgbClr val="F0A622"/>
                </a:solidFill>
                <a:latin typeface="Century Gothic" panose="020B0502020202020204" pitchFamily="34" charset="0"/>
              </a:rPr>
              <a:t>3</a:t>
            </a:r>
          </a:p>
          <a:p>
            <a:pPr algn="r">
              <a:lnSpc>
                <a:spcPct val="150000"/>
              </a:lnSpc>
              <a:spcBef>
                <a:spcPts val="600"/>
              </a:spcBef>
            </a:pPr>
            <a:r>
              <a:rPr lang="en-US" dirty="0">
                <a:solidFill>
                  <a:srgbClr val="F0A622"/>
                </a:solidFill>
                <a:latin typeface="Century Gothic" panose="020B0502020202020204" pitchFamily="34" charset="0"/>
              </a:rPr>
              <a:t>4</a:t>
            </a:r>
          </a:p>
          <a:p>
            <a:pPr algn="r">
              <a:lnSpc>
                <a:spcPct val="150000"/>
              </a:lnSpc>
              <a:spcBef>
                <a:spcPts val="600"/>
              </a:spcBef>
            </a:pPr>
            <a:r>
              <a:rPr lang="en-US" dirty="0">
                <a:solidFill>
                  <a:srgbClr val="F0A622"/>
                </a:solidFill>
                <a:latin typeface="Century Gothic" panose="020B0502020202020204" pitchFamily="34" charset="0"/>
              </a:rPr>
              <a:t>5</a:t>
            </a:r>
          </a:p>
          <a:p>
            <a:pPr algn="r">
              <a:lnSpc>
                <a:spcPct val="150000"/>
              </a:lnSpc>
              <a:spcBef>
                <a:spcPts val="600"/>
              </a:spcBef>
            </a:pPr>
            <a:r>
              <a:rPr lang="en-US" dirty="0">
                <a:solidFill>
                  <a:srgbClr val="F0A622"/>
                </a:solidFill>
                <a:latin typeface="Century Gothic" panose="020B0502020202020204" pitchFamily="34" charset="0"/>
              </a:rPr>
              <a:t>6</a:t>
            </a:r>
          </a:p>
          <a:p>
            <a:pPr algn="r">
              <a:lnSpc>
                <a:spcPct val="150000"/>
              </a:lnSpc>
              <a:spcBef>
                <a:spcPts val="600"/>
              </a:spcBef>
            </a:pPr>
            <a:r>
              <a:rPr lang="en-US" dirty="0">
                <a:solidFill>
                  <a:srgbClr val="F0A622"/>
                </a:solidFill>
                <a:latin typeface="Century Gothic" panose="020B0502020202020204" pitchFamily="34" charset="0"/>
              </a:rPr>
              <a:t>7</a:t>
            </a:r>
          </a:p>
          <a:p>
            <a:pPr algn="r">
              <a:lnSpc>
                <a:spcPct val="150000"/>
              </a:lnSpc>
              <a:spcBef>
                <a:spcPts val="600"/>
              </a:spcBef>
            </a:pPr>
            <a:r>
              <a:rPr lang="en-US" dirty="0">
                <a:solidFill>
                  <a:srgbClr val="F0A622"/>
                </a:solidFill>
                <a:latin typeface="Century Gothic" panose="020B0502020202020204" pitchFamily="34" charset="0"/>
              </a:rPr>
              <a:t>8</a:t>
            </a:r>
          </a:p>
          <a:p>
            <a:pPr algn="r">
              <a:lnSpc>
                <a:spcPct val="150000"/>
              </a:lnSpc>
              <a:spcBef>
                <a:spcPts val="600"/>
              </a:spcBef>
            </a:pPr>
            <a:r>
              <a:rPr lang="en-US" dirty="0">
                <a:solidFill>
                  <a:srgbClr val="F0A622"/>
                </a:solidFill>
                <a:latin typeface="Century Gothic" panose="020B0502020202020204" pitchFamily="34" charset="0"/>
              </a:rPr>
              <a:t>9</a:t>
            </a:r>
          </a:p>
          <a:p>
            <a:pPr algn="r">
              <a:lnSpc>
                <a:spcPct val="150000"/>
              </a:lnSpc>
              <a:spcBef>
                <a:spcPts val="600"/>
              </a:spcBef>
            </a:pPr>
            <a:r>
              <a:rPr lang="en-US" dirty="0">
                <a:solidFill>
                  <a:srgbClr val="F0A622"/>
                </a:solidFill>
                <a:latin typeface="Century Gothic" panose="020B0502020202020204" pitchFamily="34" charset="0"/>
              </a:rPr>
              <a:t>10</a:t>
            </a:r>
          </a:p>
          <a:p>
            <a:pPr algn="r">
              <a:lnSpc>
                <a:spcPct val="150000"/>
              </a:lnSpc>
              <a:spcBef>
                <a:spcPts val="600"/>
              </a:spcBef>
            </a:pPr>
            <a:r>
              <a:rPr lang="en-US" dirty="0">
                <a:solidFill>
                  <a:srgbClr val="F0A622"/>
                </a:solidFill>
                <a:latin typeface="Century Gothic" panose="020B0502020202020204" pitchFamily="34" charset="0"/>
              </a:rPr>
              <a:t>11</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D786F"/>
            </a:gs>
            <a:gs pos="100000">
              <a:srgbClr val="FFDBD1"/>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GOALS AND OBJECTIVES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702628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BRAND GOALS AND OBJECTIVES</a:t>
            </a:r>
          </a:p>
        </p:txBody>
      </p:sp>
      <p:pic>
        <p:nvPicPr>
          <p:cNvPr id="4" name="Graphic 3" descr="Bullseye with solid fill">
            <a:extLst>
              <a:ext uri="{FF2B5EF4-FFF2-40B4-BE49-F238E27FC236}">
                <a16:creationId xmlns:a16="http://schemas.microsoft.com/office/drawing/2014/main" id="{98D2823E-8A87-664C-A4D9-37C24DA79B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84678" y="3697414"/>
            <a:ext cx="2780770" cy="2780770"/>
          </a:xfrm>
          <a:prstGeom prst="rect">
            <a:avLst/>
          </a:prstGeom>
        </p:spPr>
      </p:pic>
      <p:sp>
        <p:nvSpPr>
          <p:cNvPr id="8" name="TextBox 7">
            <a:extLst>
              <a:ext uri="{FF2B5EF4-FFF2-40B4-BE49-F238E27FC236}">
                <a16:creationId xmlns:a16="http://schemas.microsoft.com/office/drawing/2014/main" id="{E478CD71-0DA3-5C42-88A5-A41AB38F9F6C}"/>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BEDF2"/>
            </a:gs>
            <a:gs pos="100000">
              <a:srgbClr val="D2F2F2"/>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TARGET AUDIENCE  –  OVERVIEW</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278735"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TARGET AUDIENCE</a:t>
            </a:r>
          </a:p>
        </p:txBody>
      </p:sp>
      <p:pic>
        <p:nvPicPr>
          <p:cNvPr id="39" name="Graphic 38" descr="Target Audience with solid fill">
            <a:extLst>
              <a:ext uri="{FF2B5EF4-FFF2-40B4-BE49-F238E27FC236}">
                <a16:creationId xmlns:a16="http://schemas.microsoft.com/office/drawing/2014/main" id="{269234B2-C6A7-FF47-8A25-6FBC49019E0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284678" y="3697414"/>
            <a:ext cx="2780770" cy="2780770"/>
          </a:xfrm>
          <a:prstGeom prst="rect">
            <a:avLst/>
          </a:prstGeom>
        </p:spPr>
      </p:pic>
      <p:sp>
        <p:nvSpPr>
          <p:cNvPr id="40" name="TextBox 39">
            <a:extLst>
              <a:ext uri="{FF2B5EF4-FFF2-40B4-BE49-F238E27FC236}">
                <a16:creationId xmlns:a16="http://schemas.microsoft.com/office/drawing/2014/main" id="{9942E994-2F03-3843-B39A-945A3E19769D}"/>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BEDF2"/>
            </a:gs>
            <a:gs pos="100000">
              <a:srgbClr val="D2F2F2"/>
            </a:gs>
          </a:gsLst>
          <a:lin ang="13500000" scaled="1"/>
          <a:tileRect/>
        </a:gra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91F09F4-BCA4-2749-A181-95FCAD9912CC}"/>
              </a:ext>
            </a:extLst>
          </p:cNvPr>
          <p:cNvGraphicFramePr>
            <a:graphicFrameLocks noGrp="1"/>
          </p:cNvGraphicFramePr>
          <p:nvPr>
            <p:extLst>
              <p:ext uri="{D42A27DB-BD31-4B8C-83A1-F6EECF244321}">
                <p14:modId xmlns:p14="http://schemas.microsoft.com/office/powerpoint/2010/main" val="2049358073"/>
              </p:ext>
            </p:extLst>
          </p:nvPr>
        </p:nvGraphicFramePr>
        <p:xfrm>
          <a:off x="367748" y="841402"/>
          <a:ext cx="11285037" cy="5120640"/>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2939357">
                  <a:extLst>
                    <a:ext uri="{9D8B030D-6E8A-4147-A177-3AD203B41FA5}">
                      <a16:colId xmlns:a16="http://schemas.microsoft.com/office/drawing/2014/main" val="4136967170"/>
                    </a:ext>
                  </a:extLst>
                </a:gridCol>
                <a:gridCol w="2939357">
                  <a:extLst>
                    <a:ext uri="{9D8B030D-6E8A-4147-A177-3AD203B41FA5}">
                      <a16:colId xmlns:a16="http://schemas.microsoft.com/office/drawing/2014/main" val="4155828514"/>
                    </a:ext>
                  </a:extLst>
                </a:gridCol>
                <a:gridCol w="2939357">
                  <a:extLst>
                    <a:ext uri="{9D8B030D-6E8A-4147-A177-3AD203B41FA5}">
                      <a16:colId xmlns:a16="http://schemas.microsoft.com/office/drawing/2014/main" val="3872078189"/>
                    </a:ext>
                  </a:extLst>
                </a:gridCol>
                <a:gridCol w="2466966">
                  <a:extLst>
                    <a:ext uri="{9D8B030D-6E8A-4147-A177-3AD203B41FA5}">
                      <a16:colId xmlns:a16="http://schemas.microsoft.com/office/drawing/2014/main" val="3816280040"/>
                    </a:ext>
                  </a:extLst>
                </a:gridCol>
              </a:tblGrid>
              <a:tr h="755461">
                <a:tc>
                  <a:txBody>
                    <a:bodyPr/>
                    <a:lstStyle/>
                    <a:p>
                      <a:pPr marL="0" marR="0">
                        <a:spcBef>
                          <a:spcPts val="0"/>
                        </a:spcBef>
                        <a:spcAft>
                          <a:spcPts val="0"/>
                        </a:spcAft>
                      </a:pPr>
                      <a:r>
                        <a:rPr lang="en-US" sz="16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SOCIO-DEMOGRAPHIC</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8BEDF2"/>
                    </a:solidFill>
                  </a:tcPr>
                </a:tc>
                <a:tc>
                  <a:txBody>
                    <a:bodyPr/>
                    <a:lstStyle/>
                    <a:p>
                      <a:pPr algn="l" fontAlgn="ctr"/>
                      <a:r>
                        <a:rPr lang="en-US" sz="1600" b="0" i="0" u="none" strike="noStrike" dirty="0">
                          <a:solidFill>
                            <a:srgbClr val="000000"/>
                          </a:solidFill>
                          <a:effectLst/>
                          <a:latin typeface="Century Gothic" panose="020B0502020202020204" pitchFamily="34" charset="0"/>
                        </a:rPr>
                        <a:t>GEOGRAPHIC</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2F2F2"/>
                    </a:solidFill>
                  </a:tcPr>
                </a:tc>
                <a:tc>
                  <a:txBody>
                    <a:bodyPr/>
                    <a:lstStyle/>
                    <a:p>
                      <a:pPr algn="l" fontAlgn="ctr"/>
                      <a:r>
                        <a:rPr lang="en-US" sz="1600" b="0" i="0" u="none" strike="noStrike" dirty="0">
                          <a:solidFill>
                            <a:srgbClr val="000000"/>
                          </a:solidFill>
                          <a:effectLst/>
                          <a:latin typeface="Century Gothic" panose="020B0502020202020204" pitchFamily="34" charset="0"/>
                        </a:rPr>
                        <a:t>PSYCHOGRAPHIC</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a:txBody>
                    <a:bodyPr/>
                    <a:lstStyle/>
                    <a:p>
                      <a:pPr algn="l" fontAlgn="ctr"/>
                      <a:r>
                        <a:rPr lang="en-US" sz="1600" b="0" i="0" u="none" strike="noStrike" dirty="0">
                          <a:solidFill>
                            <a:srgbClr val="000000"/>
                          </a:solidFill>
                          <a:effectLst/>
                          <a:latin typeface="Century Gothic" panose="020B0502020202020204" pitchFamily="34" charset="0"/>
                        </a:rPr>
                        <a:t>COMMUNICATION CHANNELS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4365179">
                <a:tc>
                  <a:txBody>
                    <a:bodyPr/>
                    <a:lstStyle/>
                    <a:p>
                      <a:pPr marL="0" marR="0">
                        <a:spcBef>
                          <a:spcPts val="0"/>
                        </a:spcBef>
                        <a:spcAft>
                          <a:spcPts val="0"/>
                        </a:spcAft>
                      </a:pP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182880" marT="182880" marB="18288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DFB"/>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182880" marT="182880" marB="18288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182880" marT="182880" marB="18288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182880" marT="182880" marB="182880">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TARGET AUDIENCE  –  BREAKDOWN</a:t>
            </a:r>
          </a:p>
        </p:txBody>
      </p:sp>
      <p:sp>
        <p:nvSpPr>
          <p:cNvPr id="8" name="TextBox 7">
            <a:extLst>
              <a:ext uri="{FF2B5EF4-FFF2-40B4-BE49-F238E27FC236}">
                <a16:creationId xmlns:a16="http://schemas.microsoft.com/office/drawing/2014/main" id="{3A87962E-5860-EE4B-8E11-F26497387CF9}"/>
              </a:ext>
            </a:extLst>
          </p:cNvPr>
          <p:cNvSpPr txBox="1"/>
          <p:nvPr/>
        </p:nvSpPr>
        <p:spPr>
          <a:xfrm>
            <a:off x="367748" y="248400"/>
            <a:ext cx="743504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TARGET AUDIENCE  – BREAKDOWN</a:t>
            </a:r>
          </a:p>
        </p:txBody>
      </p:sp>
    </p:spTree>
    <p:extLst>
      <p:ext uri="{BB962C8B-B14F-4D97-AF65-F5344CB8AC3E}">
        <p14:creationId xmlns:p14="http://schemas.microsoft.com/office/powerpoint/2010/main" val="76597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lumMod val="40000"/>
                <a:lumOff val="60000"/>
              </a:schemeClr>
            </a:gs>
            <a:gs pos="100000">
              <a:srgbClr val="EAEEF3"/>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COMPETITIVE ANALYSIS  –  OVERVIEW</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17321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COMPETITIVE ANALYSIS</a:t>
            </a:r>
          </a:p>
        </p:txBody>
      </p:sp>
      <p:pic>
        <p:nvPicPr>
          <p:cNvPr id="39" name="Graphic 38" descr="Statistics with solid fill">
            <a:extLst>
              <a:ext uri="{FF2B5EF4-FFF2-40B4-BE49-F238E27FC236}">
                <a16:creationId xmlns:a16="http://schemas.microsoft.com/office/drawing/2014/main" id="{D7B37B00-737F-5048-80AA-38701E96DFB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284678" y="3697414"/>
            <a:ext cx="2780770" cy="2780770"/>
          </a:xfrm>
          <a:prstGeom prst="rect">
            <a:avLst/>
          </a:prstGeom>
        </p:spPr>
      </p:pic>
      <p:sp>
        <p:nvSpPr>
          <p:cNvPr id="40" name="TextBox 39">
            <a:extLst>
              <a:ext uri="{FF2B5EF4-FFF2-40B4-BE49-F238E27FC236}">
                <a16:creationId xmlns:a16="http://schemas.microsoft.com/office/drawing/2014/main" id="{1232DF5D-E47D-EB43-96E7-B6A4F3E4110D}"/>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94274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lumMod val="40000"/>
                <a:lumOff val="60000"/>
              </a:schemeClr>
            </a:gs>
            <a:gs pos="100000">
              <a:schemeClr val="tx2">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COMPETITIVE ANALYSIS  –  BREAKDOWN</a:t>
            </a:r>
          </a:p>
        </p:txBody>
      </p:sp>
      <p:sp>
        <p:nvSpPr>
          <p:cNvPr id="8" name="TextBox 7">
            <a:extLst>
              <a:ext uri="{FF2B5EF4-FFF2-40B4-BE49-F238E27FC236}">
                <a16:creationId xmlns:a16="http://schemas.microsoft.com/office/drawing/2014/main" id="{3A87962E-5860-EE4B-8E11-F26497387CF9}"/>
              </a:ext>
            </a:extLst>
          </p:cNvPr>
          <p:cNvSpPr txBox="1"/>
          <p:nvPr/>
        </p:nvSpPr>
        <p:spPr>
          <a:xfrm>
            <a:off x="367748" y="248400"/>
            <a:ext cx="821571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COMPETITIVE ANALYSIS – BREAKDOWN</a:t>
            </a:r>
          </a:p>
        </p:txBody>
      </p:sp>
      <p:graphicFrame>
        <p:nvGraphicFramePr>
          <p:cNvPr id="2" name="Table 1">
            <a:extLst>
              <a:ext uri="{FF2B5EF4-FFF2-40B4-BE49-F238E27FC236}">
                <a16:creationId xmlns:a16="http://schemas.microsoft.com/office/drawing/2014/main" id="{E6239CBD-8B9C-BD44-AC36-62C4AFFA68FD}"/>
              </a:ext>
            </a:extLst>
          </p:cNvPr>
          <p:cNvGraphicFramePr>
            <a:graphicFrameLocks noGrp="1"/>
          </p:cNvGraphicFramePr>
          <p:nvPr>
            <p:extLst>
              <p:ext uri="{D42A27DB-BD31-4B8C-83A1-F6EECF244321}">
                <p14:modId xmlns:p14="http://schemas.microsoft.com/office/powerpoint/2010/main" val="2995812664"/>
              </p:ext>
            </p:extLst>
          </p:nvPr>
        </p:nvGraphicFramePr>
        <p:xfrm>
          <a:off x="340321" y="993286"/>
          <a:ext cx="11406919" cy="5231668"/>
        </p:xfrm>
        <a:graphic>
          <a:graphicData uri="http://schemas.openxmlformats.org/drawingml/2006/table">
            <a:tbl>
              <a:tblPr firstRow="1" firstCol="1" bandRow="1">
                <a:tableStyleId>{5C22544A-7EE6-4342-B048-85BDC9FD1C3A}</a:tableStyleId>
              </a:tblPr>
              <a:tblGrid>
                <a:gridCol w="1267435">
                  <a:extLst>
                    <a:ext uri="{9D8B030D-6E8A-4147-A177-3AD203B41FA5}">
                      <a16:colId xmlns:a16="http://schemas.microsoft.com/office/drawing/2014/main" val="4234254906"/>
                    </a:ext>
                  </a:extLst>
                </a:gridCol>
                <a:gridCol w="2534871">
                  <a:extLst>
                    <a:ext uri="{9D8B030D-6E8A-4147-A177-3AD203B41FA5}">
                      <a16:colId xmlns:a16="http://schemas.microsoft.com/office/drawing/2014/main" val="4099127749"/>
                    </a:ext>
                  </a:extLst>
                </a:gridCol>
                <a:gridCol w="2534871">
                  <a:extLst>
                    <a:ext uri="{9D8B030D-6E8A-4147-A177-3AD203B41FA5}">
                      <a16:colId xmlns:a16="http://schemas.microsoft.com/office/drawing/2014/main" val="1498398470"/>
                    </a:ext>
                  </a:extLst>
                </a:gridCol>
                <a:gridCol w="2534871">
                  <a:extLst>
                    <a:ext uri="{9D8B030D-6E8A-4147-A177-3AD203B41FA5}">
                      <a16:colId xmlns:a16="http://schemas.microsoft.com/office/drawing/2014/main" val="1712966338"/>
                    </a:ext>
                  </a:extLst>
                </a:gridCol>
                <a:gridCol w="2534871">
                  <a:extLst>
                    <a:ext uri="{9D8B030D-6E8A-4147-A177-3AD203B41FA5}">
                      <a16:colId xmlns:a16="http://schemas.microsoft.com/office/drawing/2014/main" val="3179765895"/>
                    </a:ext>
                  </a:extLst>
                </a:gridCol>
              </a:tblGrid>
              <a:tr h="697155">
                <a:tc>
                  <a:txBody>
                    <a:bodyPr/>
                    <a:lstStyle/>
                    <a:p>
                      <a:pPr marL="0" marR="0">
                        <a:spcBef>
                          <a:spcPts val="0"/>
                        </a:spcBef>
                        <a:spcAft>
                          <a:spcPts val="0"/>
                        </a:spcAft>
                      </a:pPr>
                      <a:r>
                        <a:rPr lang="en-US" sz="1400" dirty="0">
                          <a:solidFill>
                            <a:schemeClr val="tx1"/>
                          </a:solidFill>
                          <a:effectLst/>
                          <a:latin typeface="Century Gothic" panose="020B0502020202020204" pitchFamily="34" charset="0"/>
                        </a:rPr>
                        <a:t> </a:t>
                      </a:r>
                      <a:endParaRPr lang="en-US" sz="14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400" dirty="0">
                          <a:solidFill>
                            <a:schemeClr val="tx1"/>
                          </a:solidFill>
                          <a:effectLst/>
                          <a:latin typeface="Century Gothic" panose="020B0502020202020204" pitchFamily="34" charset="0"/>
                        </a:rPr>
                        <a:t>COMPETITOR 1</a:t>
                      </a:r>
                      <a:endParaRPr lang="en-US" sz="14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400" dirty="0">
                          <a:solidFill>
                            <a:schemeClr val="tx1"/>
                          </a:solidFill>
                          <a:effectLst/>
                          <a:latin typeface="Century Gothic" panose="020B0502020202020204" pitchFamily="34" charset="0"/>
                        </a:rPr>
                        <a:t>COMPETITOR 2</a:t>
                      </a:r>
                      <a:endParaRPr lang="en-US" sz="14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400" dirty="0">
                          <a:solidFill>
                            <a:schemeClr val="tx1"/>
                          </a:solidFill>
                          <a:effectLst/>
                          <a:latin typeface="Century Gothic" panose="020B0502020202020204" pitchFamily="34" charset="0"/>
                        </a:rPr>
                        <a:t>COMPETITOR 3</a:t>
                      </a:r>
                      <a:endParaRPr lang="en-US" sz="14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400" dirty="0">
                          <a:solidFill>
                            <a:schemeClr val="tx1"/>
                          </a:solidFill>
                          <a:effectLst/>
                          <a:latin typeface="Century Gothic" panose="020B0502020202020204" pitchFamily="34" charset="0"/>
                        </a:rPr>
                        <a:t>COMPETITOR 4</a:t>
                      </a:r>
                      <a:endParaRPr lang="en-US" sz="14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783511245"/>
                  </a:ext>
                </a:extLst>
              </a:tr>
              <a:tr h="1195122">
                <a:tc>
                  <a:txBody>
                    <a:bodyPr/>
                    <a:lstStyle/>
                    <a:p>
                      <a:pPr marL="0" marR="0">
                        <a:spcBef>
                          <a:spcPts val="0"/>
                        </a:spcBef>
                        <a:spcAft>
                          <a:spcPts val="0"/>
                        </a:spcAft>
                      </a:pPr>
                      <a:r>
                        <a:rPr lang="en-US" sz="1300" b="0" dirty="0">
                          <a:solidFill>
                            <a:schemeClr val="tx1"/>
                          </a:solidFill>
                          <a:effectLst/>
                          <a:latin typeface="Century Gothic" panose="020B0502020202020204" pitchFamily="34" charset="0"/>
                        </a:rPr>
                        <a:t>PERSONALITY</a:t>
                      </a: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endParaRPr lang="en-US" sz="14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4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solidFill>
                            <a:schemeClr val="tx1"/>
                          </a:solidFill>
                          <a:effectLst/>
                          <a:latin typeface="Century Gothic" panose="020B0502020202020204" pitchFamily="34" charset="0"/>
                        </a:rPr>
                        <a:t> </a:t>
                      </a:r>
                      <a:endParaRPr lang="en-US" sz="140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solidFill>
                            <a:schemeClr val="tx1"/>
                          </a:solidFill>
                          <a:effectLst/>
                          <a:latin typeface="Century Gothic" panose="020B0502020202020204" pitchFamily="34" charset="0"/>
                        </a:rPr>
                        <a:t> </a:t>
                      </a:r>
                      <a:endParaRPr lang="en-US" sz="140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91702376"/>
                  </a:ext>
                </a:extLst>
              </a:tr>
              <a:tr h="1195122">
                <a:tc>
                  <a:txBody>
                    <a:bodyPr/>
                    <a:lstStyle/>
                    <a:p>
                      <a:pPr marL="0" marR="0">
                        <a:spcBef>
                          <a:spcPts val="0"/>
                        </a:spcBef>
                        <a:spcAft>
                          <a:spcPts val="0"/>
                        </a:spcAft>
                      </a:pPr>
                      <a:r>
                        <a:rPr lang="en-US" sz="1300" b="0" dirty="0">
                          <a:solidFill>
                            <a:schemeClr val="tx1"/>
                          </a:solidFill>
                          <a:effectLst/>
                          <a:latin typeface="Century Gothic" panose="020B0502020202020204" pitchFamily="34" charset="0"/>
                        </a:rPr>
                        <a:t>ATTRIBUTES / VALUES</a:t>
                      </a: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endParaRPr lang="en-US" sz="140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4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solidFill>
                            <a:schemeClr val="tx1"/>
                          </a:solidFill>
                          <a:effectLst/>
                          <a:latin typeface="Century Gothic" panose="020B0502020202020204" pitchFamily="34" charset="0"/>
                        </a:rPr>
                        <a:t> </a:t>
                      </a:r>
                      <a:endParaRPr lang="en-US" sz="14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solidFill>
                            <a:schemeClr val="tx1"/>
                          </a:solidFill>
                          <a:effectLst/>
                          <a:latin typeface="Century Gothic" panose="020B0502020202020204" pitchFamily="34" charset="0"/>
                        </a:rPr>
                        <a:t> </a:t>
                      </a:r>
                      <a:endParaRPr lang="en-US" sz="140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1179481"/>
                  </a:ext>
                </a:extLst>
              </a:tr>
              <a:tr h="1195122">
                <a:tc>
                  <a:txBody>
                    <a:bodyPr/>
                    <a:lstStyle/>
                    <a:p>
                      <a:pPr marL="0" marR="0">
                        <a:spcBef>
                          <a:spcPts val="0"/>
                        </a:spcBef>
                        <a:spcAft>
                          <a:spcPts val="0"/>
                        </a:spcAft>
                      </a:pPr>
                      <a:r>
                        <a:rPr lang="en-US" sz="1300" b="0" dirty="0">
                          <a:solidFill>
                            <a:schemeClr val="tx1"/>
                          </a:solidFill>
                          <a:effectLst/>
                          <a:latin typeface="Century Gothic" panose="020B0502020202020204" pitchFamily="34" charset="0"/>
                        </a:rPr>
                        <a:t> WEAKNESSES</a:t>
                      </a: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endParaRPr lang="en-US" sz="14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en-US" sz="14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solidFill>
                            <a:schemeClr val="tx1"/>
                          </a:solidFill>
                          <a:effectLst/>
                          <a:latin typeface="Century Gothic" panose="020B0502020202020204" pitchFamily="34" charset="0"/>
                        </a:rPr>
                        <a:t> </a:t>
                      </a:r>
                      <a:endParaRPr lang="en-US" sz="14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solidFill>
                            <a:schemeClr val="tx1"/>
                          </a:solidFill>
                          <a:effectLst/>
                          <a:latin typeface="Century Gothic" panose="020B0502020202020204" pitchFamily="34" charset="0"/>
                        </a:rPr>
                        <a:t> </a:t>
                      </a:r>
                      <a:endParaRPr lang="en-US" sz="14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99773433"/>
                  </a:ext>
                </a:extLst>
              </a:tr>
              <a:tr h="949147">
                <a:tc>
                  <a:txBody>
                    <a:bodyPr/>
                    <a:lstStyle/>
                    <a:p>
                      <a:pPr marL="0" marR="0">
                        <a:spcBef>
                          <a:spcPts val="0"/>
                        </a:spcBef>
                        <a:spcAft>
                          <a:spcPts val="0"/>
                        </a:spcAft>
                      </a:pPr>
                      <a:r>
                        <a:rPr lang="en-US" sz="1300" b="0" dirty="0">
                          <a:solidFill>
                            <a:schemeClr val="tx1"/>
                          </a:solidFill>
                          <a:effectLst/>
                          <a:latin typeface="Century Gothic" panose="020B0502020202020204" pitchFamily="34" charset="0"/>
                        </a:rPr>
                        <a:t>OVERALL RATING</a:t>
                      </a:r>
                    </a:p>
                    <a:p>
                      <a:pPr marL="0" marR="0">
                        <a:spcBef>
                          <a:spcPts val="0"/>
                        </a:spcBef>
                        <a:spcAft>
                          <a:spcPts val="0"/>
                        </a:spcAft>
                      </a:pPr>
                      <a:r>
                        <a:rPr lang="en-US" sz="800" b="0" dirty="0">
                          <a:solidFill>
                            <a:schemeClr val="tx1"/>
                          </a:solidFill>
                          <a:effectLst/>
                          <a:latin typeface="Century Gothic" panose="020B0502020202020204" pitchFamily="34" charset="0"/>
                        </a:rPr>
                        <a:t> </a:t>
                      </a:r>
                    </a:p>
                    <a:p>
                      <a:pPr marL="0" marR="0">
                        <a:spcBef>
                          <a:spcPts val="0"/>
                        </a:spcBef>
                        <a:spcAft>
                          <a:spcPts val="0"/>
                        </a:spcAft>
                      </a:pPr>
                      <a:r>
                        <a:rPr lang="en-US" sz="800" b="0" dirty="0">
                          <a:solidFill>
                            <a:schemeClr val="tx1"/>
                          </a:solidFill>
                          <a:effectLst/>
                          <a:latin typeface="Century Gothic" panose="020B0502020202020204" pitchFamily="34" charset="0"/>
                        </a:rPr>
                        <a:t>SCALE OF </a:t>
                      </a:r>
                    </a:p>
                    <a:p>
                      <a:pPr marL="0" marR="0">
                        <a:spcBef>
                          <a:spcPts val="0"/>
                        </a:spcBef>
                        <a:spcAft>
                          <a:spcPts val="0"/>
                        </a:spcAft>
                      </a:pPr>
                      <a:r>
                        <a:rPr lang="en-US" sz="800" b="0" dirty="0">
                          <a:solidFill>
                            <a:schemeClr val="tx1"/>
                          </a:solidFill>
                          <a:effectLst/>
                          <a:latin typeface="Century Gothic" panose="020B0502020202020204" pitchFamily="34" charset="0"/>
                        </a:rPr>
                        <a:t>1–10</a:t>
                      </a:r>
                      <a:endParaRPr lang="en-US" sz="800" b="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r>
                        <a:rPr lang="en-US" sz="2400" b="1" dirty="0">
                          <a:solidFill>
                            <a:schemeClr val="tx1"/>
                          </a:solidFill>
                          <a:effectLst/>
                          <a:latin typeface="Century Gothic" panose="020B0502020202020204" pitchFamily="34" charset="0"/>
                        </a:rPr>
                        <a:t> </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r>
                        <a:rPr lang="en-US" sz="2400" b="1" dirty="0">
                          <a:solidFill>
                            <a:schemeClr val="tx1"/>
                          </a:solidFill>
                          <a:effectLst/>
                          <a:latin typeface="Century Gothic" panose="020B0502020202020204" pitchFamily="34" charset="0"/>
                        </a:rPr>
                        <a:t> </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r>
                        <a:rPr lang="en-US" sz="2400" b="1" dirty="0">
                          <a:solidFill>
                            <a:schemeClr val="tx1"/>
                          </a:solidFill>
                          <a:effectLst/>
                          <a:latin typeface="Century Gothic" panose="020B0502020202020204" pitchFamily="34" charset="0"/>
                        </a:rPr>
                        <a:t> </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95037696"/>
                  </a:ext>
                </a:extLst>
              </a:tr>
            </a:tbl>
          </a:graphicData>
        </a:graphic>
      </p:graphicFrame>
    </p:spTree>
    <p:extLst>
      <p:ext uri="{BB962C8B-B14F-4D97-AF65-F5344CB8AC3E}">
        <p14:creationId xmlns:p14="http://schemas.microsoft.com/office/powerpoint/2010/main" val="4126122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0A622"/>
            </a:gs>
            <a:gs pos="100000">
              <a:schemeClr val="accent4">
                <a:lumMod val="40000"/>
                <a:lumOff val="60000"/>
              </a:scheme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PILLARS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2150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BRAND PILLARS</a:t>
            </a:r>
          </a:p>
        </p:txBody>
      </p:sp>
      <p:pic>
        <p:nvPicPr>
          <p:cNvPr id="8" name="Graphic 7" descr="Greek Pillar with solid fill">
            <a:extLst>
              <a:ext uri="{FF2B5EF4-FFF2-40B4-BE49-F238E27FC236}">
                <a16:creationId xmlns:a16="http://schemas.microsoft.com/office/drawing/2014/main" id="{72956F95-6DA7-5146-9209-07B90796D5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32161" y="3980943"/>
            <a:ext cx="2795954" cy="2795954"/>
          </a:xfrm>
          <a:prstGeom prst="rect">
            <a:avLst/>
          </a:prstGeom>
        </p:spPr>
      </p:pic>
      <p:sp>
        <p:nvSpPr>
          <p:cNvPr id="39" name="TextBox 38">
            <a:extLst>
              <a:ext uri="{FF2B5EF4-FFF2-40B4-BE49-F238E27FC236}">
                <a16:creationId xmlns:a16="http://schemas.microsoft.com/office/drawing/2014/main" id="{44339DAF-A9E2-BE43-BB5C-7F84B37D04A5}"/>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3593098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CEDA9F"/>
            </a:gs>
            <a:gs pos="100000">
              <a:srgbClr val="E6F2C9">
                <a:alpha val="49000"/>
              </a:srgb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MESSAGING</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57048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BRAND MESSAGING</a:t>
            </a:r>
          </a:p>
        </p:txBody>
      </p:sp>
      <p:pic>
        <p:nvPicPr>
          <p:cNvPr id="8" name="Graphic 7" descr="Chat bubble with solid fill">
            <a:extLst>
              <a:ext uri="{FF2B5EF4-FFF2-40B4-BE49-F238E27FC236}">
                <a16:creationId xmlns:a16="http://schemas.microsoft.com/office/drawing/2014/main" id="{72956F95-6DA7-5146-9209-07B90796D5E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332161" y="3980943"/>
            <a:ext cx="2795954" cy="2795954"/>
          </a:xfrm>
          <a:prstGeom prst="rect">
            <a:avLst/>
          </a:prstGeom>
        </p:spPr>
      </p:pic>
      <p:sp>
        <p:nvSpPr>
          <p:cNvPr id="10" name="TextBox 9">
            <a:extLst>
              <a:ext uri="{FF2B5EF4-FFF2-40B4-BE49-F238E27FC236}">
                <a16:creationId xmlns:a16="http://schemas.microsoft.com/office/drawing/2014/main" id="{C40A6A63-CC75-7E40-9664-34B68DBB2F53}"/>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spTree>
    <p:extLst>
      <p:ext uri="{BB962C8B-B14F-4D97-AF65-F5344CB8AC3E}">
        <p14:creationId xmlns:p14="http://schemas.microsoft.com/office/powerpoint/2010/main" val="199135186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3AE1947-76C3-4CDE-873E-96D84EBDC806}" vid="{4FA4E18F-BCD0-4700-967D-97BB9CAF6C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TotalTime>
  <Words>441</Words>
  <Application>Microsoft Macintosh PowerPoint</Application>
  <PresentationFormat>Widescreen</PresentationFormat>
  <Paragraphs>192</Paragraphs>
  <Slides>18</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2</cp:revision>
  <dcterms:created xsi:type="dcterms:W3CDTF">2022-02-25T18:28:22Z</dcterms:created>
  <dcterms:modified xsi:type="dcterms:W3CDTF">2022-08-16T23:17:01Z</dcterms:modified>
</cp:coreProperties>
</file>