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9EF"/>
    <a:srgbClr val="E4F6C6"/>
    <a:srgbClr val="FEAD27"/>
    <a:srgbClr val="FB6F79"/>
    <a:srgbClr val="FE6735"/>
    <a:srgbClr val="00D6F1"/>
    <a:srgbClr val="9AC700"/>
    <a:srgbClr val="00B4CB"/>
    <a:srgbClr val="ECC86E"/>
    <a:srgbClr val="96B8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1" autoAdjust="0"/>
    <p:restoredTop sz="86447"/>
  </p:normalViewPr>
  <p:slideViewPr>
    <p:cSldViewPr snapToGrid="0" snapToObjects="1">
      <p:cViewPr varScale="1">
        <p:scale>
          <a:sx n="124" d="100"/>
          <a:sy n="124" d="100"/>
        </p:scale>
        <p:origin x="192" y="2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25&amp;utm_source=integrated+content&amp;utm_campaign=/content/brand-strategy-templates&amp;utm_medium=Brand+Personality+Archetype+powerpoint+11225&amp;lpa=Brand+Personality+Archetype+powerpoint+11225&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84219"/>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3279332" cy="830997"/>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BRAND PERSONALITY ARCHETYPE</a:t>
            </a:r>
          </a:p>
        </p:txBody>
      </p:sp>
      <p:pic>
        <p:nvPicPr>
          <p:cNvPr id="2" name="Picture 1">
            <a:extLst>
              <a:ext uri="{FF2B5EF4-FFF2-40B4-BE49-F238E27FC236}">
                <a16:creationId xmlns:a16="http://schemas.microsoft.com/office/drawing/2014/main" id="{1699B0CF-303A-3F41-BC14-02D5525C866A}"/>
              </a:ext>
            </a:extLst>
          </p:cNvPr>
          <p:cNvPicPr>
            <a:picLocks noChangeAspect="1"/>
          </p:cNvPicPr>
          <p:nvPr/>
        </p:nvPicPr>
        <p:blipFill>
          <a:blip r:embed="rId4"/>
          <a:stretch>
            <a:fillRect/>
          </a:stretch>
        </p:blipFill>
        <p:spPr>
          <a:xfrm>
            <a:off x="2598907" y="248983"/>
            <a:ext cx="6428362" cy="6428362"/>
          </a:xfrm>
          <a:prstGeom prst="rect">
            <a:avLst/>
          </a:prstGeom>
          <a:effectLst>
            <a:outerShdw blurRad="248743" dist="60753" dir="8100000" algn="tr" rotWithShape="0">
              <a:prstClr val="black">
                <a:alpha val="40000"/>
              </a:prstClr>
            </a:outerShdw>
          </a:effectLst>
        </p:spPr>
      </p:pic>
      <p:sp>
        <p:nvSpPr>
          <p:cNvPr id="3" name="TextBox 2">
            <a:extLst>
              <a:ext uri="{FF2B5EF4-FFF2-40B4-BE49-F238E27FC236}">
                <a16:creationId xmlns:a16="http://schemas.microsoft.com/office/drawing/2014/main" id="{086F3319-6E0E-074B-9C44-ABBB9FECEA51}"/>
              </a:ext>
            </a:extLst>
          </p:cNvPr>
          <p:cNvSpPr txBox="1"/>
          <p:nvPr/>
        </p:nvSpPr>
        <p:spPr>
          <a:xfrm>
            <a:off x="300448" y="1093284"/>
            <a:ext cx="2011680" cy="1985159"/>
          </a:xfrm>
          <a:prstGeom prst="rect">
            <a:avLst/>
          </a:prstGeom>
          <a:noFill/>
        </p:spPr>
        <p:txBody>
          <a:bodyPr wrap="square" rtlCol="0">
            <a:spAutoFit/>
          </a:bodyPr>
          <a:lstStyle/>
          <a:p>
            <a:pPr>
              <a:lnSpc>
                <a:spcPct val="150000"/>
              </a:lnSpc>
              <a:spcAft>
                <a:spcPts val="600"/>
              </a:spcAft>
            </a:pPr>
            <a:r>
              <a:rPr lang="en-US" sz="1600" dirty="0">
                <a:solidFill>
                  <a:schemeClr val="tx1">
                    <a:lumMod val="65000"/>
                    <a:lumOff val="35000"/>
                  </a:schemeClr>
                </a:solidFill>
                <a:latin typeface="Century Gothic" panose="020B0502020202020204" pitchFamily="34" charset="0"/>
              </a:rPr>
              <a:t>SEEK FULFILLMENT</a:t>
            </a:r>
          </a:p>
          <a:p>
            <a:r>
              <a:rPr lang="en-US" sz="1400" dirty="0">
                <a:latin typeface="Century Gothic" panose="020B0502020202020204" pitchFamily="34" charset="0"/>
              </a:rPr>
              <a:t>EXPLORER</a:t>
            </a:r>
          </a:p>
          <a:p>
            <a:pPr>
              <a:spcAft>
                <a:spcPts val="600"/>
              </a:spcAft>
            </a:pPr>
            <a:r>
              <a:rPr lang="en-US" sz="1400" dirty="0">
                <a:solidFill>
                  <a:schemeClr val="tx1">
                    <a:lumMod val="65000"/>
                    <a:lumOff val="35000"/>
                  </a:schemeClr>
                </a:solidFill>
                <a:latin typeface="Century Gothic" panose="020B0502020202020204" pitchFamily="34" charset="0"/>
              </a:rPr>
              <a:t>freedom</a:t>
            </a:r>
          </a:p>
          <a:p>
            <a:r>
              <a:rPr lang="en-US" sz="1400" dirty="0">
                <a:latin typeface="Century Gothic" panose="020B0502020202020204" pitchFamily="34" charset="0"/>
              </a:rPr>
              <a:t>SAGE</a:t>
            </a:r>
          </a:p>
          <a:p>
            <a:pPr>
              <a:spcAft>
                <a:spcPts val="600"/>
              </a:spcAft>
            </a:pPr>
            <a:r>
              <a:rPr lang="en-US" sz="1400" dirty="0">
                <a:solidFill>
                  <a:schemeClr val="tx1">
                    <a:lumMod val="65000"/>
                    <a:lumOff val="35000"/>
                  </a:schemeClr>
                </a:solidFill>
                <a:latin typeface="Century Gothic" panose="020B0502020202020204" pitchFamily="34" charset="0"/>
              </a:rPr>
              <a:t>knowledge</a:t>
            </a:r>
          </a:p>
          <a:p>
            <a:r>
              <a:rPr lang="en-US" sz="1400" dirty="0">
                <a:latin typeface="Century Gothic" panose="020B0502020202020204" pitchFamily="34" charset="0"/>
              </a:rPr>
              <a:t>INNOCENT</a:t>
            </a:r>
          </a:p>
          <a:p>
            <a:pPr>
              <a:spcAft>
                <a:spcPts val="600"/>
              </a:spcAft>
            </a:pPr>
            <a:r>
              <a:rPr lang="en-US" sz="1400" dirty="0">
                <a:solidFill>
                  <a:schemeClr val="tx1">
                    <a:lumMod val="65000"/>
                    <a:lumOff val="35000"/>
                  </a:schemeClr>
                </a:solidFill>
                <a:latin typeface="Century Gothic" panose="020B0502020202020204" pitchFamily="34" charset="0"/>
              </a:rPr>
              <a:t>safety</a:t>
            </a:r>
          </a:p>
        </p:txBody>
      </p:sp>
      <p:sp>
        <p:nvSpPr>
          <p:cNvPr id="10" name="TextBox 9">
            <a:extLst>
              <a:ext uri="{FF2B5EF4-FFF2-40B4-BE49-F238E27FC236}">
                <a16:creationId xmlns:a16="http://schemas.microsoft.com/office/drawing/2014/main" id="{F6B1FBAF-23EC-A64D-9364-0A312E9AC5DE}"/>
              </a:ext>
            </a:extLst>
          </p:cNvPr>
          <p:cNvSpPr txBox="1"/>
          <p:nvPr/>
        </p:nvSpPr>
        <p:spPr>
          <a:xfrm>
            <a:off x="300448" y="3885314"/>
            <a:ext cx="2011680" cy="1985159"/>
          </a:xfrm>
          <a:prstGeom prst="rect">
            <a:avLst/>
          </a:prstGeom>
          <a:noFill/>
        </p:spPr>
        <p:txBody>
          <a:bodyPr wrap="square" rtlCol="0">
            <a:spAutoFit/>
          </a:bodyPr>
          <a:lstStyle/>
          <a:p>
            <a:pPr>
              <a:lnSpc>
                <a:spcPct val="150000"/>
              </a:lnSpc>
              <a:spcAft>
                <a:spcPts val="600"/>
              </a:spcAft>
            </a:pPr>
            <a:r>
              <a:rPr lang="en-US" sz="1600" dirty="0">
                <a:solidFill>
                  <a:schemeClr val="tx1">
                    <a:lumMod val="65000"/>
                    <a:lumOff val="35000"/>
                  </a:schemeClr>
                </a:solidFill>
                <a:latin typeface="Century Gothic" panose="020B0502020202020204" pitchFamily="34" charset="0"/>
              </a:rPr>
              <a:t>PROVIDE STABILITY</a:t>
            </a:r>
          </a:p>
          <a:p>
            <a:r>
              <a:rPr lang="en-US" sz="1400" dirty="0">
                <a:latin typeface="Century Gothic" panose="020B0502020202020204" pitchFamily="34" charset="0"/>
              </a:rPr>
              <a:t>CREATOR</a:t>
            </a:r>
          </a:p>
          <a:p>
            <a:pPr>
              <a:spcAft>
                <a:spcPts val="600"/>
              </a:spcAft>
            </a:pPr>
            <a:r>
              <a:rPr lang="en-US" sz="1400" dirty="0">
                <a:solidFill>
                  <a:schemeClr val="tx1">
                    <a:lumMod val="65000"/>
                    <a:lumOff val="35000"/>
                  </a:schemeClr>
                </a:solidFill>
                <a:latin typeface="Century Gothic" panose="020B0502020202020204" pitchFamily="34" charset="0"/>
              </a:rPr>
              <a:t>innovation</a:t>
            </a:r>
          </a:p>
          <a:p>
            <a:r>
              <a:rPr lang="en-US" sz="1400" dirty="0">
                <a:latin typeface="Century Gothic" panose="020B0502020202020204" pitchFamily="34" charset="0"/>
              </a:rPr>
              <a:t>RULER</a:t>
            </a:r>
          </a:p>
          <a:p>
            <a:pPr>
              <a:spcAft>
                <a:spcPts val="600"/>
              </a:spcAft>
            </a:pPr>
            <a:r>
              <a:rPr lang="en-US" sz="1400" dirty="0">
                <a:solidFill>
                  <a:schemeClr val="tx1">
                    <a:lumMod val="65000"/>
                    <a:lumOff val="35000"/>
                  </a:schemeClr>
                </a:solidFill>
                <a:latin typeface="Century Gothic" panose="020B0502020202020204" pitchFamily="34" charset="0"/>
              </a:rPr>
              <a:t>control</a:t>
            </a:r>
          </a:p>
          <a:p>
            <a:r>
              <a:rPr lang="en-US" sz="1400" dirty="0">
                <a:latin typeface="Century Gothic" panose="020B0502020202020204" pitchFamily="34" charset="0"/>
              </a:rPr>
              <a:t>CAREGIVER</a:t>
            </a:r>
          </a:p>
          <a:p>
            <a:pPr>
              <a:spcAft>
                <a:spcPts val="600"/>
              </a:spcAft>
            </a:pPr>
            <a:r>
              <a:rPr lang="en-US" sz="1400" dirty="0">
                <a:solidFill>
                  <a:schemeClr val="tx1">
                    <a:lumMod val="65000"/>
                    <a:lumOff val="35000"/>
                  </a:schemeClr>
                </a:solidFill>
                <a:latin typeface="Century Gothic" panose="020B0502020202020204" pitchFamily="34" charset="0"/>
              </a:rPr>
              <a:t>service</a:t>
            </a:r>
          </a:p>
        </p:txBody>
      </p:sp>
      <p:sp>
        <p:nvSpPr>
          <p:cNvPr id="13" name="TextBox 12">
            <a:extLst>
              <a:ext uri="{FF2B5EF4-FFF2-40B4-BE49-F238E27FC236}">
                <a16:creationId xmlns:a16="http://schemas.microsoft.com/office/drawing/2014/main" id="{5EE1845D-0252-7F46-A352-B8422D6F936D}"/>
              </a:ext>
            </a:extLst>
          </p:cNvPr>
          <p:cNvSpPr txBox="1"/>
          <p:nvPr/>
        </p:nvSpPr>
        <p:spPr>
          <a:xfrm>
            <a:off x="9593093" y="1093284"/>
            <a:ext cx="2011680" cy="1985159"/>
          </a:xfrm>
          <a:prstGeom prst="rect">
            <a:avLst/>
          </a:prstGeom>
          <a:noFill/>
        </p:spPr>
        <p:txBody>
          <a:bodyPr wrap="square" rtlCol="0">
            <a:spAutoFit/>
          </a:bodyPr>
          <a:lstStyle/>
          <a:p>
            <a:pPr algn="r">
              <a:lnSpc>
                <a:spcPct val="150000"/>
              </a:lnSpc>
              <a:spcAft>
                <a:spcPts val="600"/>
              </a:spcAft>
            </a:pPr>
            <a:r>
              <a:rPr lang="en-US" sz="1600" dirty="0">
                <a:solidFill>
                  <a:schemeClr val="tx1">
                    <a:lumMod val="65000"/>
                    <a:lumOff val="35000"/>
                  </a:schemeClr>
                </a:solidFill>
                <a:latin typeface="Century Gothic" panose="020B0502020202020204" pitchFamily="34" charset="0"/>
              </a:rPr>
              <a:t>LEAVE A LEGACY</a:t>
            </a:r>
          </a:p>
          <a:p>
            <a:pPr algn="r"/>
            <a:r>
              <a:rPr lang="en-US" sz="1400" dirty="0">
                <a:latin typeface="Century Gothic" panose="020B0502020202020204" pitchFamily="34" charset="0"/>
              </a:rPr>
              <a:t>OUTLAW</a:t>
            </a:r>
          </a:p>
          <a:p>
            <a:pPr algn="r">
              <a:spcAft>
                <a:spcPts val="600"/>
              </a:spcAft>
            </a:pPr>
            <a:r>
              <a:rPr lang="en-US" sz="1400" dirty="0">
                <a:solidFill>
                  <a:schemeClr val="tx1">
                    <a:lumMod val="65000"/>
                    <a:lumOff val="35000"/>
                  </a:schemeClr>
                </a:solidFill>
                <a:latin typeface="Century Gothic" panose="020B0502020202020204" pitchFamily="34" charset="0"/>
              </a:rPr>
              <a:t>liberation</a:t>
            </a:r>
          </a:p>
          <a:p>
            <a:pPr algn="r"/>
            <a:r>
              <a:rPr lang="en-US" sz="1400" dirty="0">
                <a:latin typeface="Century Gothic" panose="020B0502020202020204" pitchFamily="34" charset="0"/>
              </a:rPr>
              <a:t>MAGICIAN</a:t>
            </a:r>
          </a:p>
          <a:p>
            <a:pPr algn="r">
              <a:spcAft>
                <a:spcPts val="600"/>
              </a:spcAft>
            </a:pPr>
            <a:r>
              <a:rPr lang="en-US" sz="1400" dirty="0">
                <a:solidFill>
                  <a:schemeClr val="tx1">
                    <a:lumMod val="65000"/>
                    <a:lumOff val="35000"/>
                  </a:schemeClr>
                </a:solidFill>
                <a:latin typeface="Century Gothic" panose="020B0502020202020204" pitchFamily="34" charset="0"/>
              </a:rPr>
              <a:t>power</a:t>
            </a:r>
          </a:p>
          <a:p>
            <a:pPr algn="r"/>
            <a:r>
              <a:rPr lang="en-US" sz="1400" dirty="0">
                <a:latin typeface="Century Gothic" panose="020B0502020202020204" pitchFamily="34" charset="0"/>
              </a:rPr>
              <a:t>HERO</a:t>
            </a:r>
          </a:p>
          <a:p>
            <a:pPr algn="r">
              <a:spcAft>
                <a:spcPts val="600"/>
              </a:spcAft>
            </a:pPr>
            <a:r>
              <a:rPr lang="en-US" sz="1400" dirty="0">
                <a:solidFill>
                  <a:schemeClr val="tx1">
                    <a:lumMod val="65000"/>
                    <a:lumOff val="35000"/>
                  </a:schemeClr>
                </a:solidFill>
                <a:latin typeface="Century Gothic" panose="020B0502020202020204" pitchFamily="34" charset="0"/>
              </a:rPr>
              <a:t>mastery</a:t>
            </a:r>
          </a:p>
        </p:txBody>
      </p:sp>
      <p:sp>
        <p:nvSpPr>
          <p:cNvPr id="14" name="TextBox 13">
            <a:extLst>
              <a:ext uri="{FF2B5EF4-FFF2-40B4-BE49-F238E27FC236}">
                <a16:creationId xmlns:a16="http://schemas.microsoft.com/office/drawing/2014/main" id="{721D9DF3-A2E0-A14B-954D-1BB4E3BB4C23}"/>
              </a:ext>
            </a:extLst>
          </p:cNvPr>
          <p:cNvSpPr txBox="1"/>
          <p:nvPr/>
        </p:nvSpPr>
        <p:spPr>
          <a:xfrm>
            <a:off x="9144000" y="3885314"/>
            <a:ext cx="2460773" cy="1985159"/>
          </a:xfrm>
          <a:prstGeom prst="rect">
            <a:avLst/>
          </a:prstGeom>
          <a:noFill/>
        </p:spPr>
        <p:txBody>
          <a:bodyPr wrap="square" rtlCol="0">
            <a:spAutoFit/>
          </a:bodyPr>
          <a:lstStyle/>
          <a:p>
            <a:pPr algn="r">
              <a:lnSpc>
                <a:spcPct val="150000"/>
              </a:lnSpc>
              <a:spcAft>
                <a:spcPts val="600"/>
              </a:spcAft>
            </a:pPr>
            <a:r>
              <a:rPr lang="en-US" sz="1600" dirty="0">
                <a:solidFill>
                  <a:schemeClr val="tx1">
                    <a:lumMod val="65000"/>
                    <a:lumOff val="35000"/>
                  </a:schemeClr>
                </a:solidFill>
                <a:latin typeface="Century Gothic" panose="020B0502020202020204" pitchFamily="34" charset="0"/>
              </a:rPr>
              <a:t>PURSUE CONNECTION</a:t>
            </a:r>
          </a:p>
          <a:p>
            <a:pPr algn="r"/>
            <a:r>
              <a:rPr lang="en-US" sz="1400" dirty="0">
                <a:latin typeface="Century Gothic" panose="020B0502020202020204" pitchFamily="34" charset="0"/>
              </a:rPr>
              <a:t>LOVER</a:t>
            </a:r>
          </a:p>
          <a:p>
            <a:pPr algn="r">
              <a:spcAft>
                <a:spcPts val="600"/>
              </a:spcAft>
            </a:pPr>
            <a:r>
              <a:rPr lang="en-US" sz="1400" dirty="0">
                <a:solidFill>
                  <a:schemeClr val="tx1">
                    <a:lumMod val="65000"/>
                    <a:lumOff val="35000"/>
                  </a:schemeClr>
                </a:solidFill>
                <a:latin typeface="Century Gothic" panose="020B0502020202020204" pitchFamily="34" charset="0"/>
              </a:rPr>
              <a:t>intimacy</a:t>
            </a:r>
          </a:p>
          <a:p>
            <a:pPr algn="r"/>
            <a:r>
              <a:rPr lang="en-US" sz="1400" dirty="0">
                <a:latin typeface="Century Gothic" panose="020B0502020202020204" pitchFamily="34" charset="0"/>
              </a:rPr>
              <a:t>JESTER</a:t>
            </a:r>
          </a:p>
          <a:p>
            <a:pPr algn="r">
              <a:spcAft>
                <a:spcPts val="600"/>
              </a:spcAft>
            </a:pPr>
            <a:r>
              <a:rPr lang="en-US" sz="1400" dirty="0">
                <a:solidFill>
                  <a:schemeClr val="tx1">
                    <a:lumMod val="65000"/>
                    <a:lumOff val="35000"/>
                  </a:schemeClr>
                </a:solidFill>
                <a:latin typeface="Century Gothic" panose="020B0502020202020204" pitchFamily="34" charset="0"/>
              </a:rPr>
              <a:t>pleasure</a:t>
            </a:r>
          </a:p>
          <a:p>
            <a:pPr algn="r"/>
            <a:r>
              <a:rPr lang="en-US" sz="1400" dirty="0">
                <a:latin typeface="Century Gothic" panose="020B0502020202020204" pitchFamily="34" charset="0"/>
              </a:rPr>
              <a:t>EVERYMAN</a:t>
            </a:r>
          </a:p>
          <a:p>
            <a:pPr algn="r">
              <a:spcAft>
                <a:spcPts val="600"/>
              </a:spcAft>
            </a:pPr>
            <a:r>
              <a:rPr lang="en-US" sz="1400" dirty="0">
                <a:solidFill>
                  <a:schemeClr val="tx1">
                    <a:lumMod val="65000"/>
                    <a:lumOff val="35000"/>
                  </a:schemeClr>
                </a:solidFill>
                <a:latin typeface="Century Gothic" panose="020B0502020202020204" pitchFamily="34" charset="0"/>
              </a:rPr>
              <a:t>belonging</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3" id="{23DEA91F-A122-FB47-8729-F959DCEF559E}" vid="{C4C112BF-DA0F-D54A-88B9-A71C953CD4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132</Words>
  <Application>Microsoft Macintosh PowerPoint</Application>
  <PresentationFormat>Widescreen</PresentationFormat>
  <Paragraphs>33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2</cp:revision>
  <dcterms:created xsi:type="dcterms:W3CDTF">2022-02-26T01:18:13Z</dcterms:created>
  <dcterms:modified xsi:type="dcterms:W3CDTF">2022-08-16T23:18:14Z</dcterms:modified>
</cp:coreProperties>
</file>