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342" r:id="rId2"/>
    <p:sldId id="399" r:id="rId3"/>
    <p:sldId id="353" r:id="rId4"/>
    <p:sldId id="367" r:id="rId5"/>
    <p:sldId id="400" r:id="rId6"/>
    <p:sldId id="401" r:id="rId7"/>
    <p:sldId id="402" r:id="rId8"/>
    <p:sldId id="2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8F0F"/>
    <a:srgbClr val="FFE497"/>
    <a:srgbClr val="D63519"/>
    <a:srgbClr val="D6A3BB"/>
    <a:srgbClr val="A26C0B"/>
    <a:srgbClr val="B2760B"/>
    <a:srgbClr val="FFF5DE"/>
    <a:srgbClr val="FFF3BA"/>
    <a:srgbClr val="FFD36D"/>
    <a:srgbClr val="4F4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7" autoAdjust="0"/>
    <p:restoredTop sz="96327"/>
  </p:normalViewPr>
  <p:slideViewPr>
    <p:cSldViewPr snapToGrid="0" snapToObjects="1">
      <p:cViewPr varScale="1">
        <p:scale>
          <a:sx n="128" d="100"/>
          <a:sy n="128" d="100"/>
        </p:scale>
        <p:origin x="20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499122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3739298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21091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3962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8/16/22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538&amp;utm_source=integrated+content&amp;utm_campaign=/content/sales-report-form-templates&amp;utm_medium=Monthly+Retail+Sales+Summary+Report+powerpoint+11538&amp;lpa=Monthly+Retail+Sales+Summary+Report+powerpoint+11538&amp;lx=PFpZZjisDNTS-Ddigi3MyABAgeTPLDIL8TQRu558b7w"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786153" cy="1077218"/>
          </a:xfrm>
          <a:prstGeom prst="rect">
            <a:avLst/>
          </a:prstGeom>
          <a:noFill/>
        </p:spPr>
        <p:txBody>
          <a:bodyPr wrap="square" rtlCol="0">
            <a:spAutoFit/>
          </a:bodyPr>
          <a:lstStyle/>
          <a:p>
            <a:r>
              <a:rPr lang="en-US" sz="3200" b="1" dirty="0">
                <a:solidFill>
                  <a:schemeClr val="tx1">
                    <a:lumMod val="75000"/>
                    <a:lumOff val="25000"/>
                  </a:schemeClr>
                </a:solidFill>
                <a:latin typeface="Century Gothic" panose="020B0502020202020204" pitchFamily="34" charset="0"/>
              </a:rPr>
              <a:t>MONTHLY RETAIL SALES SUMMARY REPORT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MONTHLY RETAIL SALES SUMMARY PRESENTATION</a:t>
            </a:r>
            <a:endParaRPr lang="en-US" dirty="0">
              <a:solidFill>
                <a:schemeClr val="bg1"/>
              </a:solidFill>
              <a:latin typeface="Century Gothic" panose="020B0502020202020204" pitchFamily="34" charset="0"/>
              <a:ea typeface="Arial" charset="0"/>
              <a:cs typeface="Arial" charset="0"/>
            </a:endParaRP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628781"/>
            <a:ext cx="6668203" cy="2803781"/>
          </a:xfrm>
          <a:prstGeom prst="rect">
            <a:avLst/>
          </a:prstGeom>
          <a:noFill/>
        </p:spPr>
        <p:txBody>
          <a:bodyPr wrap="square" rtlCol="0">
            <a:spAutoFit/>
          </a:bodyPr>
          <a:lstStyle/>
          <a:p>
            <a:pPr>
              <a:lnSpc>
                <a:spcPct val="150000"/>
              </a:lnSpc>
            </a:pPr>
            <a:r>
              <a:rPr lang="en-US" sz="2000" dirty="0">
                <a:latin typeface="Century Gothic" panose="020B0502020202020204" pitchFamily="34" charset="0"/>
              </a:rPr>
              <a:t>Use the Monthly Retail Sales Summary Report Template in Excel to enter data that will populate the charts and graphs.  Place screenshots of each element on the following slides to build out your Monthly Retail Sales Summary Report Presentation. </a:t>
            </a:r>
          </a:p>
          <a:p>
            <a:pPr>
              <a:lnSpc>
                <a:spcPct val="150000"/>
              </a:lnSpc>
            </a:pPr>
            <a:r>
              <a:rPr lang="en-US" sz="2000" dirty="0">
                <a:latin typeface="Century Gothic" panose="020B0502020202020204" pitchFamily="34" charset="0"/>
              </a:rPr>
              <a:t> </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4"/>
          <a:srcRect/>
          <a:stretch/>
        </p:blipFill>
        <p:spPr>
          <a:xfrm>
            <a:off x="8071487" y="1922224"/>
            <a:ext cx="3567521" cy="4313113"/>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MONTHLY RETAIL SALES SUMMARY PRESENTATION</a:t>
            </a:r>
            <a:endParaRPr lang="en-US" dirty="0">
              <a:solidFill>
                <a:schemeClr val="bg1"/>
              </a:solidFill>
              <a:latin typeface="Century Gothic" panose="020B0502020202020204" pitchFamily="34" charset="0"/>
              <a:ea typeface="Arial" charset="0"/>
              <a:cs typeface="Arial" charset="0"/>
            </a:endParaRP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2"/>
          <a:srcRect/>
          <a:stretch/>
        </p:blipFill>
        <p:spPr>
          <a:xfrm>
            <a:off x="8071487" y="1922224"/>
            <a:ext cx="3567521" cy="4313113"/>
          </a:xfrm>
          <a:prstGeom prst="rect">
            <a:avLst/>
          </a:prstGeom>
        </p:spPr>
      </p:pic>
      <p:sp>
        <p:nvSpPr>
          <p:cNvPr id="12" name="TextBox 11">
            <a:extLst>
              <a:ext uri="{FF2B5EF4-FFF2-40B4-BE49-F238E27FC236}">
                <a16:creationId xmlns:a16="http://schemas.microsoft.com/office/drawing/2014/main" id="{E6138981-03C3-494F-8F6E-EB790F07F244}"/>
              </a:ext>
            </a:extLst>
          </p:cNvPr>
          <p:cNvSpPr txBox="1"/>
          <p:nvPr/>
        </p:nvSpPr>
        <p:spPr>
          <a:xfrm>
            <a:off x="463396" y="1714069"/>
            <a:ext cx="8138087" cy="830997"/>
          </a:xfrm>
          <a:prstGeom prst="rect">
            <a:avLst/>
          </a:prstGeom>
          <a:noFill/>
        </p:spPr>
        <p:txBody>
          <a:bodyPr wrap="square" rtlCol="0">
            <a:spAutoFit/>
          </a:bodyPr>
          <a:lstStyle/>
          <a:p>
            <a:r>
              <a:rPr lang="en-US" sz="4800" dirty="0">
                <a:solidFill>
                  <a:schemeClr val="tx1">
                    <a:lumMod val="65000"/>
                    <a:lumOff val="35000"/>
                  </a:schemeClr>
                </a:solidFill>
                <a:latin typeface="Century Gothic" panose="020B0502020202020204" pitchFamily="34" charset="0"/>
              </a:rPr>
              <a:t>REPORTING PERIOD</a:t>
            </a:r>
            <a:endParaRPr lang="en-US" sz="2000" dirty="0">
              <a:solidFill>
                <a:schemeClr val="tx1">
                  <a:lumMod val="65000"/>
                  <a:lumOff val="35000"/>
                </a:schemeClr>
              </a:solidFill>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41EF0A05-BAC1-918A-53D7-36EA2B44B908}"/>
              </a:ext>
            </a:extLst>
          </p:cNvPr>
          <p:cNvGraphicFramePr>
            <a:graphicFrameLocks noGrp="1"/>
          </p:cNvGraphicFramePr>
          <p:nvPr>
            <p:extLst>
              <p:ext uri="{D42A27DB-BD31-4B8C-83A1-F6EECF244321}">
                <p14:modId xmlns:p14="http://schemas.microsoft.com/office/powerpoint/2010/main" val="4157297799"/>
              </p:ext>
            </p:extLst>
          </p:nvPr>
        </p:nvGraphicFramePr>
        <p:xfrm>
          <a:off x="562822" y="2771149"/>
          <a:ext cx="5616913" cy="1068194"/>
        </p:xfrm>
        <a:graphic>
          <a:graphicData uri="http://schemas.openxmlformats.org/drawingml/2006/table">
            <a:tbl>
              <a:tblPr>
                <a:tableStyleId>{5C22544A-7EE6-4342-B048-85BDC9FD1C3A}</a:tableStyleId>
              </a:tblPr>
              <a:tblGrid>
                <a:gridCol w="5616913">
                  <a:extLst>
                    <a:ext uri="{9D8B030D-6E8A-4147-A177-3AD203B41FA5}">
                      <a16:colId xmlns:a16="http://schemas.microsoft.com/office/drawing/2014/main" val="308985738"/>
                    </a:ext>
                  </a:extLst>
                </a:gridCol>
              </a:tblGrid>
              <a:tr h="407339">
                <a:tc>
                  <a:txBody>
                    <a:bodyPr/>
                    <a:lstStyle/>
                    <a:p>
                      <a:pPr algn="ctr" fontAlgn="ctr"/>
                      <a:r>
                        <a:rPr lang="en-US" sz="1400" u="none" strike="noStrike" dirty="0">
                          <a:effectLst/>
                          <a:latin typeface="Century Gothic" panose="020B0502020202020204" pitchFamily="34" charset="0"/>
                        </a:rPr>
                        <a:t>DATE</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64062293"/>
                  </a:ext>
                </a:extLst>
              </a:tr>
              <a:tr h="660855">
                <a:tc>
                  <a:txBody>
                    <a:bodyPr/>
                    <a:lstStyle/>
                    <a:p>
                      <a:pPr algn="ctr" fontAlgn="ctr"/>
                      <a:r>
                        <a:rPr lang="en-US" sz="2000" u="none" strike="noStrike" dirty="0">
                          <a:effectLst/>
                          <a:latin typeface="Century Gothic" panose="020B0502020202020204" pitchFamily="34" charset="0"/>
                        </a:rPr>
                        <a:t>00/00/00 – 00/00/00</a:t>
                      </a:r>
                      <a:endParaRPr lang="en-US" sz="20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93918707"/>
                  </a:ext>
                </a:extLst>
              </a:tr>
            </a:tbl>
          </a:graphicData>
        </a:graphic>
      </p:graphicFrame>
    </p:spTree>
    <p:extLst>
      <p:ext uri="{BB962C8B-B14F-4D97-AF65-F5344CB8AC3E}">
        <p14:creationId xmlns:p14="http://schemas.microsoft.com/office/powerpoint/2010/main" val="2728107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2196549" y="6477000"/>
            <a:ext cx="95506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MONTHLY RETAIL SALES SUMMARY PRESENTATION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883563" y="938682"/>
            <a:ext cx="4854045" cy="2622834"/>
          </a:xfrm>
          <a:prstGeom prst="rect">
            <a:avLst/>
          </a:prstGeom>
          <a:noFill/>
        </p:spPr>
        <p:txBody>
          <a:bodyPr wrap="square" numCol="1" rtlCol="0">
            <a:spAutoFit/>
          </a:bodyPr>
          <a:lstStyle/>
          <a:p>
            <a:pPr>
              <a:lnSpc>
                <a:spcPct val="150000"/>
              </a:lnSpc>
              <a:spcBef>
                <a:spcPts val="600"/>
              </a:spcBef>
              <a:spcAft>
                <a:spcPts val="400"/>
              </a:spcAft>
            </a:pPr>
            <a:r>
              <a:rPr lang="en-US" sz="2400" dirty="0">
                <a:latin typeface="Century Gothic" panose="020B0502020202020204" pitchFamily="34" charset="0"/>
              </a:rPr>
              <a:t>Summary Report</a:t>
            </a:r>
          </a:p>
          <a:p>
            <a:pPr>
              <a:lnSpc>
                <a:spcPct val="150000"/>
              </a:lnSpc>
              <a:spcBef>
                <a:spcPts val="600"/>
              </a:spcBef>
              <a:spcAft>
                <a:spcPts val="400"/>
              </a:spcAft>
            </a:pPr>
            <a:r>
              <a:rPr lang="en-US" sz="2400" dirty="0">
                <a:latin typeface="Century Gothic" panose="020B0502020202020204" pitchFamily="34" charset="0"/>
              </a:rPr>
              <a:t>Total Monthly Sales Amounts</a:t>
            </a:r>
          </a:p>
          <a:p>
            <a:pPr>
              <a:lnSpc>
                <a:spcPct val="150000"/>
              </a:lnSpc>
              <a:spcBef>
                <a:spcPts val="600"/>
              </a:spcBef>
              <a:spcAft>
                <a:spcPts val="400"/>
              </a:spcAft>
            </a:pPr>
            <a:r>
              <a:rPr lang="en-US" sz="2400" dirty="0">
                <a:latin typeface="Century Gothic" panose="020B0502020202020204" pitchFamily="34" charset="0"/>
              </a:rPr>
              <a:t>Sales by Product</a:t>
            </a:r>
          </a:p>
          <a:p>
            <a:pPr>
              <a:lnSpc>
                <a:spcPct val="150000"/>
              </a:lnSpc>
              <a:spcBef>
                <a:spcPts val="600"/>
              </a:spcBef>
              <a:spcAft>
                <a:spcPts val="400"/>
              </a:spcAft>
            </a:pPr>
            <a:r>
              <a:rPr lang="en-US" sz="2400" dirty="0">
                <a:latin typeface="Century Gothic" panose="020B0502020202020204" pitchFamily="34" charset="0"/>
              </a:rPr>
              <a:t>Previous Month Comparison</a:t>
            </a:r>
          </a:p>
        </p:txBody>
      </p:sp>
      <p:sp>
        <p:nvSpPr>
          <p:cNvPr id="40" name="TextBox 39">
            <a:extLst>
              <a:ext uri="{FF2B5EF4-FFF2-40B4-BE49-F238E27FC236}">
                <a16:creationId xmlns:a16="http://schemas.microsoft.com/office/drawing/2014/main" id="{0912F814-D179-264A-96E2-2790AF8762EE}"/>
              </a:ext>
            </a:extLst>
          </p:cNvPr>
          <p:cNvSpPr txBox="1"/>
          <p:nvPr/>
        </p:nvSpPr>
        <p:spPr>
          <a:xfrm>
            <a:off x="367748" y="938682"/>
            <a:ext cx="515816" cy="2622834"/>
          </a:xfrm>
          <a:prstGeom prst="rect">
            <a:avLst/>
          </a:prstGeom>
          <a:noFill/>
        </p:spPr>
        <p:txBody>
          <a:bodyPr wrap="square" numCol="1" rtlCol="0">
            <a:spAutoFit/>
          </a:bodyPr>
          <a:lstStyle/>
          <a:p>
            <a:pPr algn="r">
              <a:lnSpc>
                <a:spcPct val="150000"/>
              </a:lnSpc>
              <a:spcBef>
                <a:spcPts val="600"/>
              </a:spcBef>
              <a:spcAft>
                <a:spcPts val="400"/>
              </a:spcAft>
            </a:pPr>
            <a:r>
              <a:rPr lang="en-US" sz="2400" dirty="0">
                <a:solidFill>
                  <a:schemeClr val="accent2"/>
                </a:solidFill>
                <a:latin typeface="Century Gothic" panose="020B0502020202020204" pitchFamily="34" charset="0"/>
              </a:rPr>
              <a:t>1</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2</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3</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4</a:t>
            </a:r>
          </a:p>
        </p:txBody>
      </p:sp>
      <p:pic>
        <p:nvPicPr>
          <p:cNvPr id="41" name="Picture 40">
            <a:extLst>
              <a:ext uri="{FF2B5EF4-FFF2-40B4-BE49-F238E27FC236}">
                <a16:creationId xmlns:a16="http://schemas.microsoft.com/office/drawing/2014/main" id="{62D9CAD0-6D0F-CD41-AD4D-C7722330F15A}"/>
              </a:ext>
            </a:extLst>
          </p:cNvPr>
          <p:cNvPicPr>
            <a:picLocks noChangeAspect="1"/>
          </p:cNvPicPr>
          <p:nvPr/>
        </p:nvPicPr>
        <p:blipFill>
          <a:blip r:embed="rId3"/>
          <a:srcRect/>
          <a:stretch/>
        </p:blipFill>
        <p:spPr>
          <a:xfrm>
            <a:off x="7107105" y="255512"/>
            <a:ext cx="4997547" cy="6042007"/>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SUMMARY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2691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SUMMARY REPORT</a:t>
            </a:r>
          </a:p>
        </p:txBody>
      </p:sp>
      <p:pic>
        <p:nvPicPr>
          <p:cNvPr id="4" name="Picture 3">
            <a:extLst>
              <a:ext uri="{FF2B5EF4-FFF2-40B4-BE49-F238E27FC236}">
                <a16:creationId xmlns:a16="http://schemas.microsoft.com/office/drawing/2014/main" id="{0F443B3E-2A01-5487-8BD2-F1DAAA36F306}"/>
              </a:ext>
            </a:extLst>
          </p:cNvPr>
          <p:cNvPicPr>
            <a:picLocks noChangeAspect="1"/>
          </p:cNvPicPr>
          <p:nvPr/>
        </p:nvPicPr>
        <p:blipFill rotWithShape="1">
          <a:blip r:embed="rId3"/>
          <a:srcRect t="28869"/>
          <a:stretch/>
        </p:blipFill>
        <p:spPr>
          <a:xfrm>
            <a:off x="274073" y="1703793"/>
            <a:ext cx="8283455" cy="1593082"/>
          </a:xfrm>
          <a:prstGeom prst="rect">
            <a:avLst/>
          </a:prstGeom>
        </p:spPr>
      </p:pic>
    </p:spTree>
    <p:extLst>
      <p:ext uri="{BB962C8B-B14F-4D97-AF65-F5344CB8AC3E}">
        <p14:creationId xmlns:p14="http://schemas.microsoft.com/office/powerpoint/2010/main" val="365272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TOTAL MONTHLY SALES AMOUNTS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7217040"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TOTAL MONTHLY SALES AMOUNTS</a:t>
            </a:r>
          </a:p>
        </p:txBody>
      </p:sp>
      <p:pic>
        <p:nvPicPr>
          <p:cNvPr id="4" name="Picture 3">
            <a:extLst>
              <a:ext uri="{FF2B5EF4-FFF2-40B4-BE49-F238E27FC236}">
                <a16:creationId xmlns:a16="http://schemas.microsoft.com/office/drawing/2014/main" id="{B2B3C2EC-C2AB-809C-7C56-BE19B330D80B}"/>
              </a:ext>
            </a:extLst>
          </p:cNvPr>
          <p:cNvPicPr>
            <a:picLocks noChangeAspect="1"/>
          </p:cNvPicPr>
          <p:nvPr/>
        </p:nvPicPr>
        <p:blipFill>
          <a:blip r:embed="rId3"/>
          <a:stretch>
            <a:fillRect/>
          </a:stretch>
        </p:blipFill>
        <p:spPr>
          <a:xfrm>
            <a:off x="113249" y="4932601"/>
            <a:ext cx="11879333" cy="1333686"/>
          </a:xfrm>
          <a:prstGeom prst="rect">
            <a:avLst/>
          </a:prstGeom>
        </p:spPr>
      </p:pic>
      <p:pic>
        <p:nvPicPr>
          <p:cNvPr id="10" name="Picture 9" descr="Chart, bar chart&#10;&#10;Description automatically generated">
            <a:extLst>
              <a:ext uri="{FF2B5EF4-FFF2-40B4-BE49-F238E27FC236}">
                <a16:creationId xmlns:a16="http://schemas.microsoft.com/office/drawing/2014/main" id="{944517E4-3069-3356-D0C5-4E5C62E7C077}"/>
              </a:ext>
            </a:extLst>
          </p:cNvPr>
          <p:cNvPicPr>
            <a:picLocks noChangeAspect="1"/>
          </p:cNvPicPr>
          <p:nvPr/>
        </p:nvPicPr>
        <p:blipFill>
          <a:blip r:embed="rId4"/>
          <a:stretch>
            <a:fillRect/>
          </a:stretch>
        </p:blipFill>
        <p:spPr>
          <a:xfrm>
            <a:off x="113249" y="874336"/>
            <a:ext cx="9111138" cy="3907621"/>
          </a:xfrm>
          <a:prstGeom prst="rect">
            <a:avLst/>
          </a:prstGeom>
        </p:spPr>
      </p:pic>
    </p:spTree>
    <p:extLst>
      <p:ext uri="{BB962C8B-B14F-4D97-AF65-F5344CB8AC3E}">
        <p14:creationId xmlns:p14="http://schemas.microsoft.com/office/powerpoint/2010/main" val="2827377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SALES BY PRODUCT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40216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3. SALES BY PRODUCT</a:t>
            </a:r>
          </a:p>
        </p:txBody>
      </p:sp>
      <p:pic>
        <p:nvPicPr>
          <p:cNvPr id="10" name="Picture 9" descr="Chart, sunburst chart&#10;&#10;Description automatically generated">
            <a:extLst>
              <a:ext uri="{FF2B5EF4-FFF2-40B4-BE49-F238E27FC236}">
                <a16:creationId xmlns:a16="http://schemas.microsoft.com/office/drawing/2014/main" id="{5A4D424D-C60E-D6F1-0306-1A66DD029F59}"/>
              </a:ext>
            </a:extLst>
          </p:cNvPr>
          <p:cNvPicPr>
            <a:picLocks noChangeAspect="1"/>
          </p:cNvPicPr>
          <p:nvPr/>
        </p:nvPicPr>
        <p:blipFill rotWithShape="1">
          <a:blip r:embed="rId3"/>
          <a:srcRect l="13874" r="23599"/>
          <a:stretch/>
        </p:blipFill>
        <p:spPr>
          <a:xfrm>
            <a:off x="6993860" y="817724"/>
            <a:ext cx="4955642" cy="4562018"/>
          </a:xfrm>
          <a:prstGeom prst="rect">
            <a:avLst/>
          </a:prstGeom>
        </p:spPr>
      </p:pic>
      <p:pic>
        <p:nvPicPr>
          <p:cNvPr id="12" name="Picture 11">
            <a:extLst>
              <a:ext uri="{FF2B5EF4-FFF2-40B4-BE49-F238E27FC236}">
                <a16:creationId xmlns:a16="http://schemas.microsoft.com/office/drawing/2014/main" id="{AE32D828-045A-092A-554B-EE9E24AE04EE}"/>
              </a:ext>
            </a:extLst>
          </p:cNvPr>
          <p:cNvPicPr>
            <a:picLocks noChangeAspect="1"/>
          </p:cNvPicPr>
          <p:nvPr/>
        </p:nvPicPr>
        <p:blipFill>
          <a:blip r:embed="rId4"/>
          <a:stretch>
            <a:fillRect/>
          </a:stretch>
        </p:blipFill>
        <p:spPr>
          <a:xfrm>
            <a:off x="5077767" y="5579396"/>
            <a:ext cx="6985599" cy="677483"/>
          </a:xfrm>
          <a:prstGeom prst="rect">
            <a:avLst/>
          </a:prstGeom>
        </p:spPr>
      </p:pic>
      <p:pic>
        <p:nvPicPr>
          <p:cNvPr id="4" name="Picture 3" descr="Table&#10;&#10;Description automatically generated">
            <a:extLst>
              <a:ext uri="{FF2B5EF4-FFF2-40B4-BE49-F238E27FC236}">
                <a16:creationId xmlns:a16="http://schemas.microsoft.com/office/drawing/2014/main" id="{2E4BB40A-CE5A-AC6C-2B49-4F1E1729DD75}"/>
              </a:ext>
            </a:extLst>
          </p:cNvPr>
          <p:cNvPicPr>
            <a:picLocks noChangeAspect="1"/>
          </p:cNvPicPr>
          <p:nvPr/>
        </p:nvPicPr>
        <p:blipFill rotWithShape="1">
          <a:blip r:embed="rId5"/>
          <a:srcRect t="10336"/>
          <a:stretch/>
        </p:blipFill>
        <p:spPr>
          <a:xfrm>
            <a:off x="121729" y="1702472"/>
            <a:ext cx="7476240" cy="2539738"/>
          </a:xfrm>
          <a:prstGeom prst="rect">
            <a:avLst/>
          </a:prstGeom>
        </p:spPr>
      </p:pic>
    </p:spTree>
    <p:extLst>
      <p:ext uri="{BB962C8B-B14F-4D97-AF65-F5344CB8AC3E}">
        <p14:creationId xmlns:p14="http://schemas.microsoft.com/office/powerpoint/2010/main" val="3568714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PREVIOUS MONTH COMPARISON</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7106433"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4. PREVIOUS MONTH COMPARISON</a:t>
            </a:r>
          </a:p>
        </p:txBody>
      </p:sp>
      <p:pic>
        <p:nvPicPr>
          <p:cNvPr id="4" name="Picture 3" descr="Table&#10;&#10;Description automatically generated with medium confidence">
            <a:extLst>
              <a:ext uri="{FF2B5EF4-FFF2-40B4-BE49-F238E27FC236}">
                <a16:creationId xmlns:a16="http://schemas.microsoft.com/office/drawing/2014/main" id="{DFA04471-718D-7AC2-06F7-7C9CE96EC1FD}"/>
              </a:ext>
            </a:extLst>
          </p:cNvPr>
          <p:cNvPicPr>
            <a:picLocks noChangeAspect="1"/>
          </p:cNvPicPr>
          <p:nvPr/>
        </p:nvPicPr>
        <p:blipFill rotWithShape="1">
          <a:blip r:embed="rId3"/>
          <a:srcRect t="9947"/>
          <a:stretch/>
        </p:blipFill>
        <p:spPr>
          <a:xfrm>
            <a:off x="0" y="1788607"/>
            <a:ext cx="12192000" cy="3688157"/>
          </a:xfrm>
          <a:prstGeom prst="rect">
            <a:avLst/>
          </a:prstGeom>
        </p:spPr>
      </p:pic>
    </p:spTree>
    <p:extLst>
      <p:ext uri="{BB962C8B-B14F-4D97-AF65-F5344CB8AC3E}">
        <p14:creationId xmlns:p14="http://schemas.microsoft.com/office/powerpoint/2010/main" val="1362670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Identity-Presentation-Template_PowerPoint" id="{98FFEDC8-0C6F-7144-9F79-BD520B6F8325}" vid="{99DD93F0-E8D1-E747-BE7A-CF8C12A92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54</TotalTime>
  <Words>235</Words>
  <Application>Microsoft Macintosh PowerPoint</Application>
  <PresentationFormat>Widescreen</PresentationFormat>
  <Paragraphs>40</Paragraphs>
  <Slides>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6</cp:revision>
  <dcterms:created xsi:type="dcterms:W3CDTF">2022-04-18T18:36:26Z</dcterms:created>
  <dcterms:modified xsi:type="dcterms:W3CDTF">2022-08-16T20:20:55Z</dcterms:modified>
</cp:coreProperties>
</file>