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3" r:id="rId3"/>
    <p:sldId id="368" r:id="rId4"/>
    <p:sldId id="406" r:id="rId5"/>
    <p:sldId id="401" r:id="rId6"/>
    <p:sldId id="408" r:id="rId7"/>
    <p:sldId id="409" r:id="rId8"/>
    <p:sldId id="410" r:id="rId9"/>
    <p:sldId id="411" r:id="rId10"/>
    <p:sldId id="412" r:id="rId11"/>
    <p:sldId id="413" r:id="rId12"/>
    <p:sldId id="400" r:id="rId13"/>
    <p:sldId id="395"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B4D"/>
    <a:srgbClr val="D08A18"/>
    <a:srgbClr val="EDB201"/>
    <a:srgbClr val="EDF3F2"/>
    <a:srgbClr val="A4D0C9"/>
    <a:srgbClr val="003C43"/>
    <a:srgbClr val="00565E"/>
    <a:srgbClr val="007475"/>
    <a:srgbClr val="008081"/>
    <a:srgbClr val="2293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92" autoAdjust="0"/>
    <p:restoredTop sz="96327"/>
  </p:normalViewPr>
  <p:slideViewPr>
    <p:cSldViewPr snapToGrid="0" snapToObjects="1">
      <p:cViewPr varScale="1">
        <p:scale>
          <a:sx n="128" d="100"/>
          <a:sy n="128" d="100"/>
        </p:scale>
        <p:origin x="864" y="1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207677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2736517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4208170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58208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142463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98494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041321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2253785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4260967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2581513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36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574&amp;utm_source=integrated-content&amp;utm_campaign=/content/process-maturity&amp;utm_medium=Process+Maturity+Model+Levels+Presentation+powerpoint+11574&amp;lpa=Process+Maturity+Model+Levels+Presentation+powerpoint+11574&amp;lx=PFpZZjisDNTS-Ddigi3MyABAgeTPLDIL8TQRu558b7w"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smartsheet.com/all-about-business-process-management-expert-insigh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D4A7B2-0D94-3B04-9922-0B79E51E7419}"/>
              </a:ext>
            </a:extLst>
          </p:cNvPr>
          <p:cNvPicPr>
            <a:picLocks noChangeAspect="1"/>
          </p:cNvPicPr>
          <p:nvPr/>
        </p:nvPicPr>
        <p:blipFill>
          <a:blip r:embed="rId2"/>
          <a:stretch>
            <a:fillRect/>
          </a:stretch>
        </p:blipFill>
        <p:spPr>
          <a:xfrm>
            <a:off x="-1" y="0"/>
            <a:ext cx="12191999"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786153" cy="954107"/>
          </a:xfrm>
          <a:prstGeom prst="rect">
            <a:avLst/>
          </a:prstGeom>
          <a:noFill/>
        </p:spPr>
        <p:txBody>
          <a:bodyPr wrap="square" rtlCol="0">
            <a:spAutoFit/>
          </a:bodyPr>
          <a:lstStyle/>
          <a:p>
            <a:r>
              <a:rPr lang="en-US" sz="2800" b="1" dirty="0">
                <a:solidFill>
                  <a:schemeClr val="tx1">
                    <a:lumMod val="75000"/>
                    <a:lumOff val="25000"/>
                  </a:schemeClr>
                </a:solidFill>
                <a:latin typeface="Century Gothic" panose="020B0502020202020204" pitchFamily="34" charset="0"/>
              </a:rPr>
              <a:t>PROCESS MATURITY MODEL LEVELS TEMPLATE</a:t>
            </a:r>
          </a:p>
        </p:txBody>
      </p:sp>
      <p:sp>
        <p:nvSpPr>
          <p:cNvPr id="92" name="TextBox 91">
            <a:extLst>
              <a:ext uri="{FF2B5EF4-FFF2-40B4-BE49-F238E27FC236}">
                <a16:creationId xmlns:a16="http://schemas.microsoft.com/office/drawing/2014/main" id="{15002CF0-EA59-CE43-9D0C-B9955C66D425}"/>
              </a:ext>
            </a:extLst>
          </p:cNvPr>
          <p:cNvSpPr txBox="1"/>
          <p:nvPr/>
        </p:nvSpPr>
        <p:spPr>
          <a:xfrm>
            <a:off x="373945" y="3018604"/>
            <a:ext cx="5741792" cy="707886"/>
          </a:xfrm>
          <a:prstGeom prst="rect">
            <a:avLst/>
          </a:prstGeom>
          <a:noFill/>
        </p:spPr>
        <p:txBody>
          <a:bodyPr wrap="square" rtlCol="0">
            <a:spAutoFit/>
          </a:bodyPr>
          <a:lstStyle/>
          <a:p>
            <a:r>
              <a:rPr lang="en-US" sz="4000" dirty="0">
                <a:latin typeface="Century Gothic" panose="020B0502020202020204" pitchFamily="34" charset="0"/>
              </a:rPr>
              <a:t>[ Discussion Subtitle ]</a:t>
            </a:r>
          </a:p>
        </p:txBody>
      </p:sp>
      <p:sp>
        <p:nvSpPr>
          <p:cNvPr id="12" name="TextBox 11">
            <a:extLst>
              <a:ext uri="{FF2B5EF4-FFF2-40B4-BE49-F238E27FC236}">
                <a16:creationId xmlns:a16="http://schemas.microsoft.com/office/drawing/2014/main" id="{E6138981-03C3-494F-8F6E-EB790F07F244}"/>
              </a:ext>
            </a:extLst>
          </p:cNvPr>
          <p:cNvSpPr txBox="1"/>
          <p:nvPr/>
        </p:nvSpPr>
        <p:spPr>
          <a:xfrm>
            <a:off x="373945" y="1784273"/>
            <a:ext cx="10042044" cy="830997"/>
          </a:xfrm>
          <a:prstGeom prst="rect">
            <a:avLst/>
          </a:prstGeom>
          <a:noFill/>
        </p:spPr>
        <p:txBody>
          <a:bodyPr wrap="square" rtlCol="0">
            <a:spAutoFit/>
          </a:bodyPr>
          <a:lstStyle/>
          <a:p>
            <a:r>
              <a:rPr lang="en-US" sz="4800" dirty="0">
                <a:solidFill>
                  <a:schemeClr val="tx1">
                    <a:lumMod val="65000"/>
                    <a:lumOff val="35000"/>
                  </a:schemeClr>
                </a:solidFill>
                <a:latin typeface="Century Gothic" panose="020B0502020202020204" pitchFamily="34" charset="0"/>
              </a:rPr>
              <a:t>Introduction to Process Maturity</a:t>
            </a:r>
            <a:endParaRPr lang="en-US" sz="2000" dirty="0">
              <a:solidFill>
                <a:schemeClr val="tx1">
                  <a:lumMod val="65000"/>
                  <a:lumOff val="35000"/>
                </a:schemeClr>
              </a:solidFill>
              <a:latin typeface="Century Gothic" panose="020B0502020202020204" pitchFamily="34" charset="0"/>
            </a:endParaRPr>
          </a:p>
        </p:txBody>
      </p:sp>
      <p:sp>
        <p:nvSpPr>
          <p:cNvPr id="2" name="TextBox 1">
            <a:extLst>
              <a:ext uri="{FF2B5EF4-FFF2-40B4-BE49-F238E27FC236}">
                <a16:creationId xmlns:a16="http://schemas.microsoft.com/office/drawing/2014/main" id="{A063B169-A505-AEC9-C7B5-4916788CF27D}"/>
              </a:ext>
            </a:extLst>
          </p:cNvPr>
          <p:cNvSpPr txBox="1"/>
          <p:nvPr/>
        </p:nvSpPr>
        <p:spPr>
          <a:xfrm>
            <a:off x="552991" y="4991656"/>
            <a:ext cx="1295687" cy="338554"/>
          </a:xfrm>
          <a:prstGeom prst="rect">
            <a:avLst/>
          </a:prstGeom>
          <a:noFill/>
        </p:spPr>
        <p:txBody>
          <a:bodyPr wrap="square" rtlCol="0">
            <a:spAutoFit/>
          </a:bodyPr>
          <a:lstStyle/>
          <a:p>
            <a:r>
              <a:rPr lang="en-US" sz="1600" dirty="0">
                <a:solidFill>
                  <a:schemeClr val="tx1">
                    <a:lumMod val="65000"/>
                    <a:lumOff val="35000"/>
                  </a:schemeClr>
                </a:solidFill>
                <a:latin typeface="Century Gothic" panose="020B0502020202020204" pitchFamily="34" charset="0"/>
              </a:rPr>
              <a:t>00/00/0000</a:t>
            </a:r>
            <a:endParaRPr lang="en-US" sz="1600" dirty="0">
              <a:solidFill>
                <a:schemeClr val="bg1">
                  <a:lumMod val="50000"/>
                </a:schemeClr>
              </a:solidFill>
              <a:latin typeface="Century Gothic" panose="020B0502020202020204" pitchFamily="34" charset="0"/>
            </a:endParaRPr>
          </a:p>
        </p:txBody>
      </p:sp>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7172750" y="268489"/>
            <a:ext cx="4621227" cy="641313"/>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2B67C67-0F25-E8E8-3726-B258D9230E08}"/>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8</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6401030" cy="1077218"/>
          </a:xfrm>
          <a:prstGeom prst="rect">
            <a:avLst/>
          </a:prstGeom>
          <a:noFill/>
        </p:spPr>
        <p:txBody>
          <a:bodyPr wrap="square" rtlCol="0">
            <a:spAutoFit/>
          </a:bodyPr>
          <a:lstStyle/>
          <a:p>
            <a:r>
              <a:rPr lang="en-US" sz="3200" dirty="0">
                <a:solidFill>
                  <a:srgbClr val="609188"/>
                </a:solidFill>
                <a:latin typeface="Century Gothic" panose="020B0502020202020204" pitchFamily="34" charset="0"/>
              </a:rPr>
              <a:t>Process Performance Index (PIP)</a:t>
            </a:r>
          </a:p>
        </p:txBody>
      </p:sp>
      <p:graphicFrame>
        <p:nvGraphicFramePr>
          <p:cNvPr id="6" name="Google Shape;246;p17">
            <a:extLst>
              <a:ext uri="{FF2B5EF4-FFF2-40B4-BE49-F238E27FC236}">
                <a16:creationId xmlns:a16="http://schemas.microsoft.com/office/drawing/2014/main" id="{CA7737B9-84DE-4ED7-5C78-44BC8CA700F9}"/>
              </a:ext>
            </a:extLst>
          </p:cNvPr>
          <p:cNvGraphicFramePr/>
          <p:nvPr>
            <p:extLst>
              <p:ext uri="{D42A27DB-BD31-4B8C-83A1-F6EECF244321}">
                <p14:modId xmlns:p14="http://schemas.microsoft.com/office/powerpoint/2010/main" val="1119659776"/>
              </p:ext>
            </p:extLst>
          </p:nvPr>
        </p:nvGraphicFramePr>
        <p:xfrm>
          <a:off x="480701" y="1573082"/>
          <a:ext cx="10237456" cy="2773354"/>
        </p:xfrm>
        <a:graphic>
          <a:graphicData uri="http://schemas.openxmlformats.org/drawingml/2006/table">
            <a:tbl>
              <a:tblPr>
                <a:noFill/>
              </a:tblPr>
              <a:tblGrid>
                <a:gridCol w="10237456">
                  <a:extLst>
                    <a:ext uri="{9D8B030D-6E8A-4147-A177-3AD203B41FA5}">
                      <a16:colId xmlns:a16="http://schemas.microsoft.com/office/drawing/2014/main" val="20000"/>
                    </a:ext>
                  </a:extLst>
                </a:gridCol>
              </a:tblGrid>
              <a:tr h="2773354">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en-US" sz="2000" dirty="0">
                          <a:latin typeface="Century Gothic" panose="020B0502020202020204" pitchFamily="34" charset="0"/>
                        </a:rPr>
                        <a:t>Articulated by consultants Geary Rummler and Alan Brache </a:t>
                      </a:r>
                    </a:p>
                    <a:p>
                      <a:pPr marL="457200" marR="0" lvl="0" indent="-330200" algn="l" rtl="0">
                        <a:lnSpc>
                          <a:spcPct val="100000"/>
                        </a:lnSpc>
                        <a:spcBef>
                          <a:spcPts val="0"/>
                        </a:spcBef>
                        <a:spcAft>
                          <a:spcPts val="1400"/>
                        </a:spcAft>
                        <a:buClr>
                          <a:srgbClr val="4BA895"/>
                        </a:buClr>
                        <a:buSzPts val="1600"/>
                        <a:buFont typeface="Century Gothic"/>
                        <a:buChar char="●"/>
                      </a:pPr>
                      <a:r>
                        <a:rPr lang="en-US" sz="2000" dirty="0">
                          <a:latin typeface="Century Gothic" panose="020B0502020202020204" pitchFamily="34" charset="0"/>
                        </a:rPr>
                        <a:t>Uses a simple 10-question assessment</a:t>
                      </a:r>
                    </a:p>
                    <a:p>
                      <a:pPr marL="457200" marR="0" lvl="0" indent="-330200" algn="l" rtl="0">
                        <a:lnSpc>
                          <a:spcPct val="100000"/>
                        </a:lnSpc>
                        <a:spcBef>
                          <a:spcPts val="0"/>
                        </a:spcBef>
                        <a:spcAft>
                          <a:spcPts val="1400"/>
                        </a:spcAft>
                        <a:buClr>
                          <a:srgbClr val="4BA895"/>
                        </a:buClr>
                        <a:buSzPts val="1600"/>
                        <a:buFont typeface="Century Gothic"/>
                        <a:buChar char="●"/>
                      </a:pPr>
                      <a:r>
                        <a:rPr lang="en-US" sz="2000" dirty="0">
                          <a:latin typeface="Century Gothic" panose="020B0502020202020204" pitchFamily="34" charset="0"/>
                        </a:rPr>
                        <a:t>Assigns scores for Process Management Initiation, </a:t>
                      </a:r>
                      <a:br>
                        <a:rPr lang="en-US" sz="2000" dirty="0">
                          <a:latin typeface="Century Gothic" panose="020B0502020202020204" pitchFamily="34" charset="0"/>
                        </a:rPr>
                      </a:br>
                      <a:r>
                        <a:rPr lang="en-US" sz="2000" dirty="0">
                          <a:latin typeface="Century Gothic" panose="020B0502020202020204" pitchFamily="34" charset="0"/>
                        </a:rPr>
                        <a:t>Process Management Evolution, </a:t>
                      </a:r>
                      <a:br>
                        <a:rPr lang="en-US" sz="2000" dirty="0">
                          <a:latin typeface="Century Gothic" panose="020B0502020202020204" pitchFamily="34" charset="0"/>
                        </a:rPr>
                      </a:br>
                      <a:r>
                        <a:rPr lang="en-US" sz="2000" dirty="0">
                          <a:latin typeface="Century Gothic" panose="020B0502020202020204" pitchFamily="34" charset="0"/>
                        </a:rPr>
                        <a:t>and Process Management </a:t>
                      </a:r>
                      <a:br>
                        <a:rPr lang="en-US" sz="2000" dirty="0">
                          <a:latin typeface="Century Gothic" panose="020B0502020202020204" pitchFamily="34" charset="0"/>
                        </a:rPr>
                      </a:br>
                      <a:r>
                        <a:rPr lang="en-US" sz="2000" dirty="0">
                          <a:latin typeface="Century Gothic" panose="020B0502020202020204" pitchFamily="34" charset="0"/>
                        </a:rPr>
                        <a:t>Mastery</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7" name="Rectangle 6">
            <a:extLst>
              <a:ext uri="{FF2B5EF4-FFF2-40B4-BE49-F238E27FC236}">
                <a16:creationId xmlns:a16="http://schemas.microsoft.com/office/drawing/2014/main" id="{187E4AA4-9BEA-6F4B-920F-CD8AEA1C7331}"/>
              </a:ext>
            </a:extLst>
          </p:cNvPr>
          <p:cNvSpPr/>
          <p:nvPr/>
        </p:nvSpPr>
        <p:spPr>
          <a:xfrm>
            <a:off x="6312460" y="5919517"/>
            <a:ext cx="5854140"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600" dirty="0">
                <a:solidFill>
                  <a:schemeClr val="bg1"/>
                </a:solidFill>
                <a:latin typeface="Century Gothic" panose="020B0502020202020204" pitchFamily="34" charset="0"/>
              </a:rPr>
              <a:t>PIP</a:t>
            </a:r>
          </a:p>
        </p:txBody>
      </p:sp>
    </p:spTree>
    <p:extLst>
      <p:ext uri="{BB962C8B-B14F-4D97-AF65-F5344CB8AC3E}">
        <p14:creationId xmlns:p14="http://schemas.microsoft.com/office/powerpoint/2010/main" val="1929624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ound Diagonal Corner Rectangle 19">
            <a:extLst>
              <a:ext uri="{FF2B5EF4-FFF2-40B4-BE49-F238E27FC236}">
                <a16:creationId xmlns:a16="http://schemas.microsoft.com/office/drawing/2014/main" id="{66DD1D5C-5CE9-B5FB-20B0-C1F82A754D28}"/>
              </a:ext>
            </a:extLst>
          </p:cNvPr>
          <p:cNvSpPr/>
          <p:nvPr/>
        </p:nvSpPr>
        <p:spPr>
          <a:xfrm>
            <a:off x="469625" y="3935266"/>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a:r>
              <a:rPr lang="en-US" sz="2400" dirty="0">
                <a:solidFill>
                  <a:schemeClr val="bg1"/>
                </a:solidFill>
                <a:latin typeface="Century Gothic" panose="020B0502020202020204" pitchFamily="34" charset="0"/>
              </a:rPr>
              <a:t>Ad hoc</a:t>
            </a:r>
          </a:p>
        </p:txBody>
      </p:sp>
      <p:sp>
        <p:nvSpPr>
          <p:cNvPr id="21" name="Round Diagonal Corner Rectangle 20">
            <a:extLst>
              <a:ext uri="{FF2B5EF4-FFF2-40B4-BE49-F238E27FC236}">
                <a16:creationId xmlns:a16="http://schemas.microsoft.com/office/drawing/2014/main" id="{ED329C1F-35F5-C6DF-BAEA-6ED795B5C451}"/>
              </a:ext>
            </a:extLst>
          </p:cNvPr>
          <p:cNvSpPr/>
          <p:nvPr/>
        </p:nvSpPr>
        <p:spPr>
          <a:xfrm>
            <a:off x="2773827" y="3423319"/>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a:r>
              <a:rPr lang="en-US" sz="2400" dirty="0">
                <a:solidFill>
                  <a:schemeClr val="bg1"/>
                </a:solidFill>
                <a:latin typeface="Century Gothic" panose="020B0502020202020204" pitchFamily="34" charset="0"/>
              </a:rPr>
              <a:t>Defined</a:t>
            </a:r>
            <a:endParaRPr lang="en-US" sz="2400" dirty="0">
              <a:solidFill>
                <a:schemeClr val="bg1"/>
              </a:solidFill>
            </a:endParaRPr>
          </a:p>
        </p:txBody>
      </p:sp>
      <p:sp>
        <p:nvSpPr>
          <p:cNvPr id="22" name="Round Diagonal Corner Rectangle 21">
            <a:extLst>
              <a:ext uri="{FF2B5EF4-FFF2-40B4-BE49-F238E27FC236}">
                <a16:creationId xmlns:a16="http://schemas.microsoft.com/office/drawing/2014/main" id="{FC90A4D0-3BF6-1ED6-A092-5F86A23A0D3A}"/>
              </a:ext>
            </a:extLst>
          </p:cNvPr>
          <p:cNvSpPr/>
          <p:nvPr/>
        </p:nvSpPr>
        <p:spPr>
          <a:xfrm>
            <a:off x="5078029" y="2911371"/>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a:r>
              <a:rPr lang="en-US" sz="2400" dirty="0">
                <a:solidFill>
                  <a:schemeClr val="bg1"/>
                </a:solidFill>
                <a:latin typeface="Century Gothic" panose="020B0502020202020204" pitchFamily="34" charset="0"/>
              </a:rPr>
              <a:t>Linked</a:t>
            </a:r>
            <a:endParaRPr lang="en-US" sz="2400" dirty="0">
              <a:solidFill>
                <a:schemeClr val="bg1"/>
              </a:solidFill>
            </a:endParaRPr>
          </a:p>
        </p:txBody>
      </p:sp>
      <p:sp>
        <p:nvSpPr>
          <p:cNvPr id="23" name="Round Diagonal Corner Rectangle 22">
            <a:extLst>
              <a:ext uri="{FF2B5EF4-FFF2-40B4-BE49-F238E27FC236}">
                <a16:creationId xmlns:a16="http://schemas.microsoft.com/office/drawing/2014/main" id="{85E03AEA-6ADA-6D6A-5796-150930701B62}"/>
              </a:ext>
            </a:extLst>
          </p:cNvPr>
          <p:cNvSpPr/>
          <p:nvPr/>
        </p:nvSpPr>
        <p:spPr>
          <a:xfrm>
            <a:off x="7382231" y="2399423"/>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a:r>
              <a:rPr lang="en-US" sz="2400" dirty="0">
                <a:solidFill>
                  <a:schemeClr val="bg1"/>
                </a:solidFill>
                <a:latin typeface="Century Gothic" panose="020B0502020202020204" pitchFamily="34" charset="0"/>
              </a:rPr>
              <a:t>Integrated</a:t>
            </a:r>
            <a:endParaRPr lang="en-US" sz="2400" dirty="0">
              <a:solidFill>
                <a:schemeClr val="bg1"/>
              </a:solidFill>
            </a:endParaRPr>
          </a:p>
        </p:txBody>
      </p:sp>
      <p:sp>
        <p:nvSpPr>
          <p:cNvPr id="24" name="Round Diagonal Corner Rectangle 23">
            <a:extLst>
              <a:ext uri="{FF2B5EF4-FFF2-40B4-BE49-F238E27FC236}">
                <a16:creationId xmlns:a16="http://schemas.microsoft.com/office/drawing/2014/main" id="{6D324E62-E076-C771-42BB-CC7A4A0555FD}"/>
              </a:ext>
            </a:extLst>
          </p:cNvPr>
          <p:cNvSpPr/>
          <p:nvPr/>
        </p:nvSpPr>
        <p:spPr>
          <a:xfrm>
            <a:off x="9686434" y="1887475"/>
            <a:ext cx="2071384" cy="1645920"/>
          </a:xfrm>
          <a:prstGeom prst="round2DiagRect">
            <a:avLst>
              <a:gd name="adj1" fmla="val 11534"/>
              <a:gd name="adj2" fmla="val 0"/>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a:r>
              <a:rPr lang="en-US" sz="2400" dirty="0">
                <a:solidFill>
                  <a:schemeClr val="bg1"/>
                </a:solidFill>
                <a:latin typeface="Century Gothic" panose="020B0502020202020204" pitchFamily="34" charset="0"/>
              </a:rPr>
              <a:t>Extended</a:t>
            </a:r>
            <a:endParaRPr lang="en-US" sz="2400" dirty="0">
              <a:solidFill>
                <a:schemeClr val="bg1"/>
              </a:solidFill>
            </a:endParaRPr>
          </a:p>
        </p:txBody>
      </p:sp>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4028932030"/>
              </p:ext>
            </p:extLst>
          </p:nvPr>
        </p:nvGraphicFramePr>
        <p:xfrm>
          <a:off x="480700" y="1414799"/>
          <a:ext cx="6178517" cy="2028404"/>
        </p:xfrm>
        <a:graphic>
          <a:graphicData uri="http://schemas.openxmlformats.org/drawingml/2006/table">
            <a:tbl>
              <a:tblPr>
                <a:noFill/>
              </a:tblPr>
              <a:tblGrid>
                <a:gridCol w="6178517">
                  <a:extLst>
                    <a:ext uri="{9D8B030D-6E8A-4147-A177-3AD203B41FA5}">
                      <a16:colId xmlns:a16="http://schemas.microsoft.com/office/drawing/2014/main" val="20000"/>
                    </a:ext>
                  </a:extLst>
                </a:gridCol>
              </a:tblGrid>
              <a:tr h="2028404">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en-US" sz="2000" dirty="0">
                          <a:latin typeface="Century Gothic" panose="020B0502020202020204" pitchFamily="34" charset="0"/>
                        </a:rPr>
                        <a:t>Assigns scores for Process Management Initiation, Process Management Evolution, and Process Management Mastery. </a:t>
                      </a:r>
                    </a:p>
                    <a:p>
                      <a:pPr marL="457200" marR="0" lvl="0" indent="-330200" algn="l" rtl="0">
                        <a:lnSpc>
                          <a:spcPct val="100000"/>
                        </a:lnSpc>
                        <a:spcBef>
                          <a:spcPts val="0"/>
                        </a:spcBef>
                        <a:spcAft>
                          <a:spcPts val="1400"/>
                        </a:spcAft>
                        <a:buClr>
                          <a:srgbClr val="4BA895"/>
                        </a:buClr>
                        <a:buSzPts val="1600"/>
                        <a:buFont typeface="Century Gothic"/>
                        <a:buChar char="●"/>
                      </a:pPr>
                      <a:r>
                        <a:rPr lang="en-US" sz="2000" dirty="0">
                          <a:latin typeface="Century Gothic" panose="020B0502020202020204" pitchFamily="34" charset="0"/>
                        </a:rPr>
                        <a:t>Now includes five levels:</a:t>
                      </a:r>
                      <a:endParaRPr sz="1600" dirty="0">
                        <a:latin typeface="Century Gothic" panose="020B0502020202020204" pitchFamily="34" charset="0"/>
                      </a:endParaRP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012099"/>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a:r>
              <a:rPr lang="en-US" sz="2400" dirty="0">
                <a:solidFill>
                  <a:schemeClr val="bg1"/>
                </a:solidFill>
                <a:latin typeface="Century Gothic" panose="020B0502020202020204" pitchFamily="34" charset="0"/>
              </a:rPr>
              <a:t>Ad hoc</a:t>
            </a: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3828" y="3500152"/>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a:r>
              <a:rPr lang="en-US" sz="2400" dirty="0">
                <a:solidFill>
                  <a:schemeClr val="bg1"/>
                </a:solidFill>
                <a:latin typeface="Century Gothic" panose="020B0502020202020204" pitchFamily="34" charset="0"/>
              </a:rPr>
              <a:t>Defined</a:t>
            </a:r>
            <a:endParaRPr lang="en-US" sz="2400" dirty="0">
              <a:solidFill>
                <a:schemeClr val="bg1"/>
              </a:solidFill>
            </a:endParaRP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78030" y="2988204"/>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a:r>
              <a:rPr lang="en-US" sz="2400" dirty="0">
                <a:solidFill>
                  <a:schemeClr val="bg1"/>
                </a:solidFill>
                <a:latin typeface="Century Gothic" panose="020B0502020202020204" pitchFamily="34" charset="0"/>
              </a:rPr>
              <a:t>Linked</a:t>
            </a:r>
            <a:endParaRPr lang="en-US" sz="2400" dirty="0">
              <a:solidFill>
                <a:schemeClr val="bg1"/>
              </a:solidFill>
            </a:endParaRP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2232" y="2476256"/>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a:r>
              <a:rPr lang="en-US" sz="2400" dirty="0">
                <a:solidFill>
                  <a:schemeClr val="bg1"/>
                </a:solidFill>
                <a:latin typeface="Century Gothic" panose="020B0502020202020204" pitchFamily="34" charset="0"/>
              </a:rPr>
              <a:t>Integrated</a:t>
            </a:r>
            <a:endParaRPr lang="en-US" sz="2400" dirty="0">
              <a:solidFill>
                <a:schemeClr val="bg1"/>
              </a:solidFill>
            </a:endParaRP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6435" y="1964308"/>
            <a:ext cx="2071384" cy="1645920"/>
          </a:xfrm>
          <a:prstGeom prst="round2DiagRect">
            <a:avLst>
              <a:gd name="adj1" fmla="val 11534"/>
              <a:gd name="adj2" fmla="val 0"/>
            </a:avLst>
          </a:prstGeom>
          <a:solidFill>
            <a:srgbClr val="D08A18"/>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a:r>
              <a:rPr lang="en-US" sz="2400" dirty="0">
                <a:solidFill>
                  <a:schemeClr val="bg1"/>
                </a:solidFill>
                <a:latin typeface="Century Gothic" panose="020B0502020202020204" pitchFamily="34" charset="0"/>
              </a:rPr>
              <a:t>Extended</a:t>
            </a:r>
            <a:endParaRPr lang="en-US" sz="2400" dirty="0">
              <a:solidFill>
                <a:schemeClr val="bg1"/>
              </a:solidFill>
            </a:endParaRPr>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577258" y="5550387"/>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9" name="TextBox 28">
            <a:extLst>
              <a:ext uri="{FF2B5EF4-FFF2-40B4-BE49-F238E27FC236}">
                <a16:creationId xmlns:a16="http://schemas.microsoft.com/office/drawing/2014/main" id="{3455C2D1-F89D-1F5E-B936-4969343AF9EF}"/>
              </a:ext>
            </a:extLst>
          </p:cNvPr>
          <p:cNvSpPr txBox="1"/>
          <p:nvPr/>
        </p:nvSpPr>
        <p:spPr>
          <a:xfrm>
            <a:off x="1325912" y="5649349"/>
            <a:ext cx="383438" cy="523220"/>
          </a:xfrm>
          <a:prstGeom prst="rect">
            <a:avLst/>
          </a:prstGeom>
          <a:noFill/>
        </p:spPr>
        <p:txBody>
          <a:bodyPr wrap="none" rtlCol="0">
            <a:spAutoFit/>
          </a:bodyPr>
          <a:lstStyle/>
          <a:p>
            <a:pPr algn="ctr"/>
            <a:r>
              <a:rPr lang="en-US" sz="2800" dirty="0">
                <a:solidFill>
                  <a:schemeClr val="tx1">
                    <a:lumMod val="50000"/>
                    <a:lumOff val="50000"/>
                  </a:schemeClr>
                </a:solidFill>
                <a:latin typeface="Century Gothic" panose="020B0502020202020204" pitchFamily="34" charset="0"/>
              </a:rPr>
              <a:t>1</a:t>
            </a:r>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2881460" y="5038115"/>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55" name="TextBox 54">
            <a:extLst>
              <a:ext uri="{FF2B5EF4-FFF2-40B4-BE49-F238E27FC236}">
                <a16:creationId xmlns:a16="http://schemas.microsoft.com/office/drawing/2014/main" id="{4C0237B4-7E1B-0512-0DC4-03F11E18C714}"/>
              </a:ext>
            </a:extLst>
          </p:cNvPr>
          <p:cNvSpPr txBox="1"/>
          <p:nvPr/>
        </p:nvSpPr>
        <p:spPr>
          <a:xfrm>
            <a:off x="3627467" y="5146219"/>
            <a:ext cx="383438" cy="523220"/>
          </a:xfrm>
          <a:prstGeom prst="rect">
            <a:avLst/>
          </a:prstGeom>
          <a:noFill/>
        </p:spPr>
        <p:txBody>
          <a:bodyPr wrap="none" rtlCol="0">
            <a:spAutoFit/>
          </a:bodyPr>
          <a:lstStyle/>
          <a:p>
            <a:pPr algn="ctr"/>
            <a:r>
              <a:rPr lang="en-US" sz="2800" dirty="0">
                <a:solidFill>
                  <a:schemeClr val="tx1">
                    <a:lumMod val="50000"/>
                    <a:lumOff val="50000"/>
                  </a:schemeClr>
                </a:solidFill>
                <a:latin typeface="Century Gothic" panose="020B0502020202020204" pitchFamily="34" charset="0"/>
              </a:rPr>
              <a:t>2</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9" y="248400"/>
            <a:ext cx="9109506" cy="1116710"/>
          </a:xfrm>
          <a:prstGeom prst="rect">
            <a:avLst/>
          </a:prstGeom>
          <a:noFill/>
        </p:spPr>
        <p:txBody>
          <a:bodyPr wrap="square" rtlCol="0">
            <a:spAutoFit/>
          </a:bodyPr>
          <a:lstStyle/>
          <a:p>
            <a:r>
              <a:rPr lang="en-US" sz="3200" dirty="0">
                <a:solidFill>
                  <a:srgbClr val="609188"/>
                </a:solidFill>
                <a:latin typeface="Century Gothic" panose="020B0502020202020204" pitchFamily="34" charset="0"/>
              </a:rPr>
              <a:t>McCormack’s Business Process Orientation Maturity Model (BPOMM)</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9</a:t>
            </a:r>
          </a:p>
        </p:txBody>
      </p:sp>
      <p:sp>
        <p:nvSpPr>
          <p:cNvPr id="12" name="Rectangle 11">
            <a:extLst>
              <a:ext uri="{FF2B5EF4-FFF2-40B4-BE49-F238E27FC236}">
                <a16:creationId xmlns:a16="http://schemas.microsoft.com/office/drawing/2014/main" id="{668CF45C-411A-F7AD-400B-C15A9B07A583}"/>
              </a:ext>
            </a:extLst>
          </p:cNvPr>
          <p:cNvSpPr/>
          <p:nvPr/>
        </p:nvSpPr>
        <p:spPr>
          <a:xfrm>
            <a:off x="7928658" y="5919517"/>
            <a:ext cx="4237942"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600" dirty="0">
                <a:solidFill>
                  <a:srgbClr val="D08A18"/>
                </a:solidFill>
                <a:latin typeface="Century Gothic" panose="020B0502020202020204" pitchFamily="34" charset="0"/>
              </a:rPr>
              <a:t>BPOMM</a:t>
            </a:r>
            <a:endParaRPr lang="en-US" sz="4800" dirty="0">
              <a:solidFill>
                <a:srgbClr val="D08A18"/>
              </a:solidFill>
              <a:latin typeface="Century Gothic" panose="020B0502020202020204" pitchFamily="34" charset="0"/>
            </a:endParaRPr>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5185662" y="4525844"/>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2" name="TextBox 61">
            <a:extLst>
              <a:ext uri="{FF2B5EF4-FFF2-40B4-BE49-F238E27FC236}">
                <a16:creationId xmlns:a16="http://schemas.microsoft.com/office/drawing/2014/main" id="{E6DE4E21-CF6E-280D-9BF9-301DE52508B1}"/>
              </a:ext>
            </a:extLst>
          </p:cNvPr>
          <p:cNvSpPr txBox="1"/>
          <p:nvPr/>
        </p:nvSpPr>
        <p:spPr>
          <a:xfrm>
            <a:off x="5929022" y="4643089"/>
            <a:ext cx="383438" cy="523220"/>
          </a:xfrm>
          <a:prstGeom prst="rect">
            <a:avLst/>
          </a:prstGeom>
          <a:noFill/>
        </p:spPr>
        <p:txBody>
          <a:bodyPr wrap="none" rtlCol="0">
            <a:spAutoFit/>
          </a:bodyPr>
          <a:lstStyle/>
          <a:p>
            <a:pPr algn="ctr"/>
            <a:r>
              <a:rPr lang="en-US" sz="2800" dirty="0">
                <a:solidFill>
                  <a:schemeClr val="tx1">
                    <a:lumMod val="50000"/>
                    <a:lumOff val="50000"/>
                  </a:schemeClr>
                </a:solidFill>
                <a:latin typeface="Century Gothic" panose="020B0502020202020204" pitchFamily="34" charset="0"/>
              </a:rPr>
              <a:t>3</a:t>
            </a:r>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7489864" y="4013573"/>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9" name="TextBox 68">
            <a:extLst>
              <a:ext uri="{FF2B5EF4-FFF2-40B4-BE49-F238E27FC236}">
                <a16:creationId xmlns:a16="http://schemas.microsoft.com/office/drawing/2014/main" id="{621EC579-5C75-9E2E-3852-BE8DBA84524E}"/>
              </a:ext>
            </a:extLst>
          </p:cNvPr>
          <p:cNvSpPr txBox="1"/>
          <p:nvPr/>
        </p:nvSpPr>
        <p:spPr>
          <a:xfrm>
            <a:off x="8230578" y="4139959"/>
            <a:ext cx="383438" cy="523220"/>
          </a:xfrm>
          <a:prstGeom prst="rect">
            <a:avLst/>
          </a:prstGeom>
          <a:noFill/>
        </p:spPr>
        <p:txBody>
          <a:bodyPr wrap="none" rtlCol="0">
            <a:spAutoFit/>
          </a:bodyPr>
          <a:lstStyle/>
          <a:p>
            <a:pPr algn="ctr"/>
            <a:r>
              <a:rPr lang="en-US" sz="2800" dirty="0">
                <a:solidFill>
                  <a:schemeClr val="tx1">
                    <a:lumMod val="50000"/>
                    <a:lumOff val="50000"/>
                  </a:schemeClr>
                </a:solidFill>
                <a:latin typeface="Century Gothic" panose="020B0502020202020204" pitchFamily="34" charset="0"/>
              </a:rPr>
              <a:t>4</a:t>
            </a:r>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9794068" y="3501302"/>
            <a:ext cx="457200" cy="672465"/>
          </a:xfrm>
          <a:prstGeom prst="rtTriangle">
            <a:avLst/>
          </a:prstGeom>
          <a:solidFill>
            <a:srgbClr val="E0AB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75" name="TextBox 74">
            <a:extLst>
              <a:ext uri="{FF2B5EF4-FFF2-40B4-BE49-F238E27FC236}">
                <a16:creationId xmlns:a16="http://schemas.microsoft.com/office/drawing/2014/main" id="{CD12D9B6-534B-92C4-7B18-298E28EB613F}"/>
              </a:ext>
            </a:extLst>
          </p:cNvPr>
          <p:cNvSpPr txBox="1"/>
          <p:nvPr/>
        </p:nvSpPr>
        <p:spPr>
          <a:xfrm>
            <a:off x="9760804" y="3012112"/>
            <a:ext cx="1926100" cy="461665"/>
          </a:xfrm>
          <a:prstGeom prst="rect">
            <a:avLst/>
          </a:prstGeom>
          <a:noFill/>
        </p:spPr>
        <p:txBody>
          <a:bodyPr wrap="square" rtlCol="0">
            <a:spAutoFit/>
          </a:bodyPr>
          <a:lstStyle/>
          <a:p>
            <a:pPr algn="ctr">
              <a:spcAft>
                <a:spcPts val="1400"/>
              </a:spcAft>
              <a:buClr>
                <a:srgbClr val="DFF1E9"/>
              </a:buClr>
              <a:buSzPct val="125000"/>
            </a:pPr>
            <a:r>
              <a:rPr lang="en-US" sz="1200" dirty="0">
                <a:solidFill>
                  <a:schemeClr val="bg1"/>
                </a:solidFill>
                <a:latin typeface="Century Gothic" panose="020B0502020202020204" pitchFamily="34" charset="0"/>
              </a:rPr>
              <a:t>integration with </a:t>
            </a:r>
            <a:br>
              <a:rPr lang="en-US" sz="1200" dirty="0">
                <a:solidFill>
                  <a:schemeClr val="bg1"/>
                </a:solidFill>
                <a:latin typeface="Century Gothic" panose="020B0502020202020204" pitchFamily="34" charset="0"/>
              </a:rPr>
            </a:br>
            <a:r>
              <a:rPr lang="en-US" sz="1200" dirty="0">
                <a:solidFill>
                  <a:schemeClr val="bg1"/>
                </a:solidFill>
                <a:latin typeface="Century Gothic" panose="020B0502020202020204" pitchFamily="34" charset="0"/>
              </a:rPr>
              <a:t>supply chain network</a:t>
            </a:r>
          </a:p>
        </p:txBody>
      </p:sp>
      <p:sp>
        <p:nvSpPr>
          <p:cNvPr id="76" name="TextBox 75">
            <a:extLst>
              <a:ext uri="{FF2B5EF4-FFF2-40B4-BE49-F238E27FC236}">
                <a16:creationId xmlns:a16="http://schemas.microsoft.com/office/drawing/2014/main" id="{F0F4D19B-7809-56C9-BD37-5BC00D03EA0F}"/>
              </a:ext>
            </a:extLst>
          </p:cNvPr>
          <p:cNvSpPr txBox="1"/>
          <p:nvPr/>
        </p:nvSpPr>
        <p:spPr>
          <a:xfrm>
            <a:off x="10532135" y="3636829"/>
            <a:ext cx="383439" cy="523220"/>
          </a:xfrm>
          <a:prstGeom prst="rect">
            <a:avLst/>
          </a:prstGeom>
          <a:noFill/>
        </p:spPr>
        <p:txBody>
          <a:bodyPr wrap="none" rtlCol="0">
            <a:spAutoFit/>
          </a:bodyPr>
          <a:lstStyle/>
          <a:p>
            <a:pPr algn="ctr"/>
            <a:r>
              <a:rPr lang="en-US" sz="2800" dirty="0">
                <a:solidFill>
                  <a:schemeClr val="tx1">
                    <a:lumMod val="50000"/>
                    <a:lumOff val="50000"/>
                  </a:schemeClr>
                </a:solidFill>
                <a:latin typeface="Century Gothic" panose="020B0502020202020204" pitchFamily="34" charset="0"/>
              </a:rPr>
              <a:t>5</a:t>
            </a:r>
          </a:p>
        </p:txBody>
      </p:sp>
    </p:spTree>
    <p:extLst>
      <p:ext uri="{BB962C8B-B14F-4D97-AF65-F5344CB8AC3E}">
        <p14:creationId xmlns:p14="http://schemas.microsoft.com/office/powerpoint/2010/main" val="500974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EAF4F2"/>
            </a:gs>
            <a:gs pos="65000">
              <a:srgbClr val="C8E6E1">
                <a:alpha val="60000"/>
              </a:srgbClr>
            </a:gs>
          </a:gsLst>
          <a:lin ang="2700000" scaled="0"/>
        </a:gra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3EABC52-3450-7E24-FDF6-EAB34F103432}"/>
              </a:ext>
            </a:extLst>
          </p:cNvPr>
          <p:cNvSpPr txBox="1"/>
          <p:nvPr/>
        </p:nvSpPr>
        <p:spPr>
          <a:xfrm>
            <a:off x="808892" y="1170353"/>
            <a:ext cx="10090756" cy="923330"/>
          </a:xfrm>
          <a:prstGeom prst="rect">
            <a:avLst/>
          </a:prstGeom>
          <a:noFill/>
        </p:spPr>
        <p:txBody>
          <a:bodyPr wrap="square" rtlCol="0">
            <a:spAutoFit/>
          </a:bodyPr>
          <a:lstStyle/>
          <a:p>
            <a:r>
              <a:rPr lang="en-US" dirty="0">
                <a:latin typeface="Century Gothic" panose="020B0502020202020204" pitchFamily="34" charset="0"/>
              </a:rPr>
              <a:t>Lorem ipsum dolor sit amet, consectetur adipiscing elit, sed do eiusmod tempor incididunt ut labore et dolore magna aliqua. Ut enim ad minim veniam, quis nostrud exercitation ullamco laboris nisi ut aliquip ex ea commodo consequat.</a:t>
            </a:r>
          </a:p>
        </p:txBody>
      </p:sp>
      <p:sp>
        <p:nvSpPr>
          <p:cNvPr id="4" name="TextBox 3">
            <a:extLst>
              <a:ext uri="{FF2B5EF4-FFF2-40B4-BE49-F238E27FC236}">
                <a16:creationId xmlns:a16="http://schemas.microsoft.com/office/drawing/2014/main" id="{3BB4F20E-7E22-E8E8-CCDD-124F7425DF61}"/>
              </a:ext>
            </a:extLst>
          </p:cNvPr>
          <p:cNvSpPr txBox="1"/>
          <p:nvPr/>
        </p:nvSpPr>
        <p:spPr>
          <a:xfrm>
            <a:off x="808892" y="2727677"/>
            <a:ext cx="3488788" cy="3498394"/>
          </a:xfrm>
          <a:prstGeom prst="rect">
            <a:avLst/>
          </a:prstGeom>
          <a:noFill/>
        </p:spPr>
        <p:txBody>
          <a:bodyPr wrap="square" rtlCol="0">
            <a:spAutoFit/>
          </a:bodyPr>
          <a:lstStyle/>
          <a:p>
            <a:pPr marL="285750" indent="-285750">
              <a:spcAft>
                <a:spcPts val="1400"/>
              </a:spcAft>
              <a:buClr>
                <a:srgbClr val="4BA895"/>
              </a:buClr>
              <a:buSzPct val="125000"/>
              <a:buFont typeface="Arial" panose="020B0604020202020204" pitchFamily="34" charset="0"/>
              <a:buChar char="•"/>
            </a:pPr>
            <a:r>
              <a:rPr lang="en-US" dirty="0">
                <a:latin typeface="Century Gothic" panose="020B0502020202020204" pitchFamily="34" charset="0"/>
              </a:rPr>
              <a:t>Lorem ipsum dolor sit amet, consectetur adipiscing elit, sed do eiusmod tempor incididunt ut labore et dolore magna aliqua.</a:t>
            </a:r>
          </a:p>
          <a:p>
            <a:pPr marL="285750" indent="-285750">
              <a:spcAft>
                <a:spcPts val="1400"/>
              </a:spcAft>
              <a:buClr>
                <a:srgbClr val="4BA895"/>
              </a:buClr>
              <a:buSzPct val="125000"/>
              <a:buFont typeface="Arial" panose="020B0604020202020204" pitchFamily="34" charset="0"/>
              <a:buChar char="•"/>
            </a:pPr>
            <a:r>
              <a:rPr lang="en-US" dirty="0">
                <a:latin typeface="Century Gothic" panose="020B0502020202020204" pitchFamily="34" charset="0"/>
              </a:rPr>
              <a:t>Nulla pharetra diam sit amet nisl.</a:t>
            </a:r>
          </a:p>
          <a:p>
            <a:pPr marL="285750" indent="-285750">
              <a:spcAft>
                <a:spcPts val="1400"/>
              </a:spcAft>
              <a:buClr>
                <a:srgbClr val="4BA895"/>
              </a:buClr>
              <a:buSzPct val="125000"/>
              <a:buFont typeface="Arial" panose="020B0604020202020204" pitchFamily="34" charset="0"/>
              <a:buChar char="•"/>
            </a:pPr>
            <a:r>
              <a:rPr lang="en-US" dirty="0">
                <a:latin typeface="Century Gothic" panose="020B0502020202020204" pitchFamily="34" charset="0"/>
              </a:rPr>
              <a:t>Vitae semper quis lectus nulla at volutpat diam ut venenatis.</a:t>
            </a:r>
          </a:p>
        </p:txBody>
      </p:sp>
      <p:sp>
        <p:nvSpPr>
          <p:cNvPr id="5" name="TextBox 4">
            <a:extLst>
              <a:ext uri="{FF2B5EF4-FFF2-40B4-BE49-F238E27FC236}">
                <a16:creationId xmlns:a16="http://schemas.microsoft.com/office/drawing/2014/main" id="{0EDFFF15-6E77-F8DA-7E9F-DB5C3F3FD6F3}"/>
              </a:ext>
            </a:extLst>
          </p:cNvPr>
          <p:cNvSpPr txBox="1"/>
          <p:nvPr/>
        </p:nvSpPr>
        <p:spPr>
          <a:xfrm>
            <a:off x="786848" y="248400"/>
            <a:ext cx="2371162" cy="584775"/>
          </a:xfrm>
          <a:prstGeom prst="rect">
            <a:avLst/>
          </a:prstGeom>
          <a:noFill/>
        </p:spPr>
        <p:txBody>
          <a:bodyPr wrap="none" rtlCol="0">
            <a:spAutoFit/>
          </a:bodyPr>
          <a:lstStyle/>
          <a:p>
            <a:r>
              <a:rPr lang="en-US" sz="3200" dirty="0">
                <a:solidFill>
                  <a:srgbClr val="609188"/>
                </a:solidFill>
                <a:latin typeface="Century Gothic" panose="020B0502020202020204" pitchFamily="34" charset="0"/>
              </a:rPr>
              <a:t>Comments</a:t>
            </a:r>
          </a:p>
        </p:txBody>
      </p:sp>
      <p:pic>
        <p:nvPicPr>
          <p:cNvPr id="2" name="Picture 1">
            <a:extLst>
              <a:ext uri="{FF2B5EF4-FFF2-40B4-BE49-F238E27FC236}">
                <a16:creationId xmlns:a16="http://schemas.microsoft.com/office/drawing/2014/main" id="{C0FC1994-8BD9-0213-E7A5-DDA8D41DC8CB}"/>
              </a:ext>
            </a:extLst>
          </p:cNvPr>
          <p:cNvPicPr>
            <a:picLocks noChangeAspect="1"/>
          </p:cNvPicPr>
          <p:nvPr/>
        </p:nvPicPr>
        <p:blipFill>
          <a:blip r:embed="rId3"/>
          <a:stretch>
            <a:fillRect/>
          </a:stretch>
        </p:blipFill>
        <p:spPr>
          <a:xfrm>
            <a:off x="6705600" y="3649739"/>
            <a:ext cx="5486400" cy="3060700"/>
          </a:xfrm>
          <a:prstGeom prst="rect">
            <a:avLst/>
          </a:prstGeom>
        </p:spPr>
      </p:pic>
    </p:spTree>
    <p:extLst>
      <p:ext uri="{BB962C8B-B14F-4D97-AF65-F5344CB8AC3E}">
        <p14:creationId xmlns:p14="http://schemas.microsoft.com/office/powerpoint/2010/main" val="4247692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34BED58-3B42-2B7D-EA97-D4E140F09266}"/>
              </a:ext>
            </a:extLst>
          </p:cNvPr>
          <p:cNvPicPr>
            <a:picLocks noChangeAspect="1"/>
          </p:cNvPicPr>
          <p:nvPr/>
        </p:nvPicPr>
        <p:blipFill>
          <a:blip r:embed="rId3"/>
          <a:stretch>
            <a:fillRect/>
          </a:stretch>
        </p:blipFill>
        <p:spPr>
          <a:xfrm>
            <a:off x="5537200" y="0"/>
            <a:ext cx="6654800" cy="6858000"/>
          </a:xfrm>
          <a:prstGeom prst="rect">
            <a:avLst/>
          </a:prstGeom>
        </p:spPr>
      </p:pic>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76462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331020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85578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116624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63512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440135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219987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94693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5" y="6205013"/>
            <a:ext cx="4645545"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©20XX. All Rights Reserved Your Organization.</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116624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70969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225313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79658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334002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/company/smartsheet-com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883470"/>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426915"/>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970358"/>
            <a:ext cx="3028170" cy="307777"/>
          </a:xfrm>
          <a:prstGeom prst="rect">
            <a:avLst/>
          </a:prstGeom>
          <a:noFill/>
        </p:spPr>
        <p:txBody>
          <a:bodyPr wrap="square" rtlCol="0">
            <a:spAutoFit/>
          </a:bodyPr>
          <a:lstStyle/>
          <a:p>
            <a:r>
              <a:rPr lang="en-US" sz="1400" dirty="0">
                <a:solidFill>
                  <a:schemeClr val="tx1">
                    <a:lumMod val="75000"/>
                    <a:lumOff val="25000"/>
                  </a:schemeClr>
                </a:solidFill>
                <a:latin typeface="Century Gothic" panose="020B0502020202020204" pitchFamily="34" charset="0"/>
              </a:rPr>
              <a:t>/smartsheet</a:t>
            </a:r>
          </a:p>
        </p:txBody>
      </p:sp>
    </p:spTree>
    <p:extLst>
      <p:ext uri="{BB962C8B-B14F-4D97-AF65-F5344CB8AC3E}">
        <p14:creationId xmlns:p14="http://schemas.microsoft.com/office/powerpoint/2010/main" val="772470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55146943-E750-8BDC-451B-85B842DA9EE0}"/>
              </a:ext>
            </a:extLst>
          </p:cNvPr>
          <p:cNvPicPr>
            <a:picLocks noChangeAspect="1"/>
          </p:cNvPicPr>
          <p:nvPr/>
        </p:nvPicPr>
        <p:blipFill>
          <a:blip r:embed="rId3"/>
          <a:stretch>
            <a:fillRect/>
          </a:stretch>
        </p:blipFill>
        <p:spPr>
          <a:xfrm>
            <a:off x="7533860" y="0"/>
            <a:ext cx="4658139" cy="6858000"/>
          </a:xfrm>
          <a:prstGeom prst="rect">
            <a:avLst/>
          </a:prstGeom>
        </p:spPr>
      </p:pic>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n-US" sz="3200" dirty="0">
                <a:solidFill>
                  <a:srgbClr val="609188"/>
                </a:solidFill>
                <a:latin typeface="Century Gothic" panose="020B0502020202020204" pitchFamily="34" charset="0"/>
              </a:rPr>
              <a:t>TABLE OF CONTENTS</a:t>
            </a:r>
          </a:p>
        </p:txBody>
      </p:sp>
      <p:sp>
        <p:nvSpPr>
          <p:cNvPr id="38" name="TextBox 37">
            <a:extLst>
              <a:ext uri="{FF2B5EF4-FFF2-40B4-BE49-F238E27FC236}">
                <a16:creationId xmlns:a16="http://schemas.microsoft.com/office/drawing/2014/main" id="{3087209E-8C45-1E47-A06D-D69E46F1665D}"/>
              </a:ext>
            </a:extLst>
          </p:cNvPr>
          <p:cNvSpPr txBox="1"/>
          <p:nvPr/>
        </p:nvSpPr>
        <p:spPr>
          <a:xfrm>
            <a:off x="1481803" y="1176975"/>
            <a:ext cx="2834640" cy="830997"/>
          </a:xfrm>
          <a:prstGeom prst="rect">
            <a:avLst/>
          </a:prstGeom>
          <a:noFill/>
        </p:spPr>
        <p:txBody>
          <a:bodyPr wrap="square" numCol="1" rtlCol="0">
            <a:spAutoFit/>
          </a:bodyPr>
          <a:lstStyle/>
          <a:p>
            <a:pPr>
              <a:spcBef>
                <a:spcPts val="600"/>
              </a:spcBef>
              <a:spcAft>
                <a:spcPts val="400"/>
              </a:spcAft>
            </a:pPr>
            <a:r>
              <a:rPr lang="en-US" sz="2400" dirty="0">
                <a:solidFill>
                  <a:schemeClr val="tx1">
                    <a:lumMod val="75000"/>
                    <a:lumOff val="25000"/>
                  </a:schemeClr>
                </a:solidFill>
                <a:latin typeface="Century Gothic" panose="020B0502020202020204" pitchFamily="34" charset="0"/>
              </a:rPr>
              <a:t>What is Process Maturity?</a:t>
            </a:r>
          </a:p>
        </p:txBody>
      </p:sp>
      <p:sp>
        <p:nvSpPr>
          <p:cNvPr id="2" name="Rectangle 1">
            <a:extLst>
              <a:ext uri="{FF2B5EF4-FFF2-40B4-BE49-F238E27FC236}">
                <a16:creationId xmlns:a16="http://schemas.microsoft.com/office/drawing/2014/main" id="{66977AF4-12B4-2EDE-45F0-217883687023}"/>
              </a:ext>
            </a:extLst>
          </p:cNvPr>
          <p:cNvSpPr/>
          <p:nvPr/>
        </p:nvSpPr>
        <p:spPr>
          <a:xfrm>
            <a:off x="598866" y="1184502"/>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 name="TextBox 3">
            <a:extLst>
              <a:ext uri="{FF2B5EF4-FFF2-40B4-BE49-F238E27FC236}">
                <a16:creationId xmlns:a16="http://schemas.microsoft.com/office/drawing/2014/main" id="{78490601-24EB-C3C8-E77D-AE2E94D812D4}"/>
              </a:ext>
            </a:extLst>
          </p:cNvPr>
          <p:cNvSpPr txBox="1"/>
          <p:nvPr/>
        </p:nvSpPr>
        <p:spPr>
          <a:xfrm>
            <a:off x="1481803" y="2278026"/>
            <a:ext cx="2834640" cy="830997"/>
          </a:xfrm>
          <a:prstGeom prst="rect">
            <a:avLst/>
          </a:prstGeom>
          <a:noFill/>
        </p:spPr>
        <p:txBody>
          <a:bodyPr wrap="square" numCol="1" rtlCol="0">
            <a:spAutoFit/>
          </a:bodyPr>
          <a:lstStyle/>
          <a:p>
            <a:pPr>
              <a:spcBef>
                <a:spcPts val="600"/>
              </a:spcBef>
              <a:spcAft>
                <a:spcPts val="400"/>
              </a:spcAft>
            </a:pPr>
            <a:r>
              <a:rPr lang="en-US" sz="2400" dirty="0">
                <a:solidFill>
                  <a:schemeClr val="tx1">
                    <a:lumMod val="75000"/>
                    <a:lumOff val="25000"/>
                  </a:schemeClr>
                </a:solidFill>
                <a:latin typeface="Century Gothic" panose="020B0502020202020204" pitchFamily="34" charset="0"/>
              </a:rPr>
              <a:t>What are Process Maturity Models?</a:t>
            </a:r>
          </a:p>
        </p:txBody>
      </p:sp>
      <p:sp>
        <p:nvSpPr>
          <p:cNvPr id="8" name="Rectangle 7">
            <a:extLst>
              <a:ext uri="{FF2B5EF4-FFF2-40B4-BE49-F238E27FC236}">
                <a16:creationId xmlns:a16="http://schemas.microsoft.com/office/drawing/2014/main" id="{8767CC10-C472-071A-51BA-379E73124DCA}"/>
              </a:ext>
            </a:extLst>
          </p:cNvPr>
          <p:cNvSpPr/>
          <p:nvPr/>
        </p:nvSpPr>
        <p:spPr>
          <a:xfrm>
            <a:off x="598866" y="2287956"/>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0" name="TextBox 9">
            <a:extLst>
              <a:ext uri="{FF2B5EF4-FFF2-40B4-BE49-F238E27FC236}">
                <a16:creationId xmlns:a16="http://schemas.microsoft.com/office/drawing/2014/main" id="{7E722156-3C2A-A01E-297E-9C4DA4CD900D}"/>
              </a:ext>
            </a:extLst>
          </p:cNvPr>
          <p:cNvSpPr txBox="1"/>
          <p:nvPr/>
        </p:nvSpPr>
        <p:spPr>
          <a:xfrm>
            <a:off x="1481803" y="3521317"/>
            <a:ext cx="3474720" cy="461665"/>
          </a:xfrm>
          <a:prstGeom prst="rect">
            <a:avLst/>
          </a:prstGeom>
          <a:noFill/>
        </p:spPr>
        <p:txBody>
          <a:bodyPr wrap="square" numCol="1" rtlCol="0">
            <a:spAutoFit/>
          </a:bodyPr>
          <a:lstStyle/>
          <a:p>
            <a:pPr>
              <a:spcBef>
                <a:spcPts val="600"/>
              </a:spcBef>
              <a:spcAft>
                <a:spcPts val="400"/>
              </a:spcAft>
            </a:pPr>
            <a:r>
              <a:rPr lang="en-US" sz="2400" dirty="0">
                <a:solidFill>
                  <a:schemeClr val="tx1">
                    <a:lumMod val="75000"/>
                    <a:lumOff val="25000"/>
                  </a:schemeClr>
                </a:solidFill>
                <a:latin typeface="Century Gothic" panose="020B0502020202020204" pitchFamily="34" charset="0"/>
              </a:rPr>
              <a:t>CMM</a:t>
            </a:r>
          </a:p>
        </p:txBody>
      </p:sp>
      <p:sp>
        <p:nvSpPr>
          <p:cNvPr id="11" name="Rectangle 10">
            <a:extLst>
              <a:ext uri="{FF2B5EF4-FFF2-40B4-BE49-F238E27FC236}">
                <a16:creationId xmlns:a16="http://schemas.microsoft.com/office/drawing/2014/main" id="{CBA187C2-31F5-293C-33B1-3FD13B8204FB}"/>
              </a:ext>
            </a:extLst>
          </p:cNvPr>
          <p:cNvSpPr/>
          <p:nvPr/>
        </p:nvSpPr>
        <p:spPr>
          <a:xfrm>
            <a:off x="598866" y="3386604"/>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2" name="TextBox 11">
            <a:extLst>
              <a:ext uri="{FF2B5EF4-FFF2-40B4-BE49-F238E27FC236}">
                <a16:creationId xmlns:a16="http://schemas.microsoft.com/office/drawing/2014/main" id="{B496E4E9-171C-CF18-A01D-80EEE5AD18AB}"/>
              </a:ext>
            </a:extLst>
          </p:cNvPr>
          <p:cNvSpPr txBox="1"/>
          <p:nvPr/>
        </p:nvSpPr>
        <p:spPr>
          <a:xfrm>
            <a:off x="1481803" y="4622368"/>
            <a:ext cx="3474720" cy="461665"/>
          </a:xfrm>
          <a:prstGeom prst="rect">
            <a:avLst/>
          </a:prstGeom>
          <a:noFill/>
        </p:spPr>
        <p:txBody>
          <a:bodyPr wrap="square" numCol="1" rtlCol="0">
            <a:spAutoFit/>
          </a:bodyPr>
          <a:lstStyle/>
          <a:p>
            <a:pPr>
              <a:spcBef>
                <a:spcPts val="600"/>
              </a:spcBef>
              <a:spcAft>
                <a:spcPts val="400"/>
              </a:spcAft>
            </a:pPr>
            <a:r>
              <a:rPr lang="en-US" sz="2400" dirty="0">
                <a:solidFill>
                  <a:schemeClr val="tx1">
                    <a:lumMod val="75000"/>
                    <a:lumOff val="25000"/>
                  </a:schemeClr>
                </a:solidFill>
                <a:latin typeface="Century Gothic" panose="020B0502020202020204" pitchFamily="34" charset="0"/>
              </a:rPr>
              <a:t>CMMI</a:t>
            </a:r>
          </a:p>
        </p:txBody>
      </p:sp>
      <p:sp>
        <p:nvSpPr>
          <p:cNvPr id="13" name="Rectangle 12">
            <a:extLst>
              <a:ext uri="{FF2B5EF4-FFF2-40B4-BE49-F238E27FC236}">
                <a16:creationId xmlns:a16="http://schemas.microsoft.com/office/drawing/2014/main" id="{2C567EE9-28EE-126C-88CA-9A74D61A9A95}"/>
              </a:ext>
            </a:extLst>
          </p:cNvPr>
          <p:cNvSpPr/>
          <p:nvPr/>
        </p:nvSpPr>
        <p:spPr>
          <a:xfrm>
            <a:off x="598866" y="4487655"/>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4" name="TextBox 13">
            <a:extLst>
              <a:ext uri="{FF2B5EF4-FFF2-40B4-BE49-F238E27FC236}">
                <a16:creationId xmlns:a16="http://schemas.microsoft.com/office/drawing/2014/main" id="{8D08BB8A-9333-A9F3-86A5-676CE27D8BB7}"/>
              </a:ext>
            </a:extLst>
          </p:cNvPr>
          <p:cNvSpPr txBox="1"/>
          <p:nvPr/>
        </p:nvSpPr>
        <p:spPr>
          <a:xfrm>
            <a:off x="5752619" y="1319215"/>
            <a:ext cx="2286000" cy="461665"/>
          </a:xfrm>
          <a:prstGeom prst="rect">
            <a:avLst/>
          </a:prstGeom>
          <a:noFill/>
        </p:spPr>
        <p:txBody>
          <a:bodyPr wrap="square" numCol="1" rtlCol="0">
            <a:spAutoFit/>
          </a:bodyPr>
          <a:lstStyle/>
          <a:p>
            <a:pPr>
              <a:spcBef>
                <a:spcPts val="600"/>
              </a:spcBef>
              <a:spcAft>
                <a:spcPts val="400"/>
              </a:spcAft>
            </a:pPr>
            <a:r>
              <a:rPr lang="en-US" sz="2400" dirty="0">
                <a:solidFill>
                  <a:schemeClr val="tx1">
                    <a:lumMod val="75000"/>
                    <a:lumOff val="25000"/>
                  </a:schemeClr>
                </a:solidFill>
                <a:latin typeface="Century Gothic" panose="020B0502020202020204" pitchFamily="34" charset="0"/>
              </a:rPr>
              <a:t>PBMM</a:t>
            </a:r>
          </a:p>
        </p:txBody>
      </p:sp>
      <p:sp>
        <p:nvSpPr>
          <p:cNvPr id="15" name="Rectangle 14">
            <a:extLst>
              <a:ext uri="{FF2B5EF4-FFF2-40B4-BE49-F238E27FC236}">
                <a16:creationId xmlns:a16="http://schemas.microsoft.com/office/drawing/2014/main" id="{79BDDCFD-B6AE-DEDF-8C73-1085D8552E6E}"/>
              </a:ext>
            </a:extLst>
          </p:cNvPr>
          <p:cNvSpPr/>
          <p:nvPr/>
        </p:nvSpPr>
        <p:spPr>
          <a:xfrm>
            <a:off x="4852758" y="1184502"/>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6" name="TextBox 15">
            <a:extLst>
              <a:ext uri="{FF2B5EF4-FFF2-40B4-BE49-F238E27FC236}">
                <a16:creationId xmlns:a16="http://schemas.microsoft.com/office/drawing/2014/main" id="{41EA8A41-0436-727C-AB59-A18F5503158F}"/>
              </a:ext>
            </a:extLst>
          </p:cNvPr>
          <p:cNvSpPr txBox="1"/>
          <p:nvPr/>
        </p:nvSpPr>
        <p:spPr>
          <a:xfrm>
            <a:off x="5752619" y="2420266"/>
            <a:ext cx="2286000" cy="461665"/>
          </a:xfrm>
          <a:prstGeom prst="rect">
            <a:avLst/>
          </a:prstGeom>
          <a:noFill/>
        </p:spPr>
        <p:txBody>
          <a:bodyPr wrap="square" numCol="1" rtlCol="0">
            <a:spAutoFit/>
          </a:bodyPr>
          <a:lstStyle/>
          <a:p>
            <a:pPr>
              <a:spcBef>
                <a:spcPts val="600"/>
              </a:spcBef>
              <a:spcAft>
                <a:spcPts val="400"/>
              </a:spcAft>
            </a:pPr>
            <a:r>
              <a:rPr lang="en-US" sz="2400" dirty="0">
                <a:solidFill>
                  <a:schemeClr val="tx1">
                    <a:lumMod val="75000"/>
                    <a:lumOff val="25000"/>
                  </a:schemeClr>
                </a:solidFill>
                <a:latin typeface="Century Gothic" panose="020B0502020202020204" pitchFamily="34" charset="0"/>
              </a:rPr>
              <a:t>Seven Tenets</a:t>
            </a:r>
          </a:p>
        </p:txBody>
      </p:sp>
      <p:sp>
        <p:nvSpPr>
          <p:cNvPr id="17" name="Rectangle 16">
            <a:extLst>
              <a:ext uri="{FF2B5EF4-FFF2-40B4-BE49-F238E27FC236}">
                <a16:creationId xmlns:a16="http://schemas.microsoft.com/office/drawing/2014/main" id="{6F847102-02E5-848B-0465-BF7D31C236C3}"/>
              </a:ext>
            </a:extLst>
          </p:cNvPr>
          <p:cNvSpPr/>
          <p:nvPr/>
        </p:nvSpPr>
        <p:spPr>
          <a:xfrm>
            <a:off x="4852758" y="2285553"/>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8" name="TextBox 17">
            <a:extLst>
              <a:ext uri="{FF2B5EF4-FFF2-40B4-BE49-F238E27FC236}">
                <a16:creationId xmlns:a16="http://schemas.microsoft.com/office/drawing/2014/main" id="{79CA929E-4CAF-1777-E41C-D2B59C06B047}"/>
              </a:ext>
            </a:extLst>
          </p:cNvPr>
          <p:cNvSpPr txBox="1"/>
          <p:nvPr/>
        </p:nvSpPr>
        <p:spPr>
          <a:xfrm>
            <a:off x="5752619" y="3521317"/>
            <a:ext cx="2286000" cy="461665"/>
          </a:xfrm>
          <a:prstGeom prst="rect">
            <a:avLst/>
          </a:prstGeom>
          <a:noFill/>
        </p:spPr>
        <p:txBody>
          <a:bodyPr wrap="square" numCol="1" rtlCol="0">
            <a:spAutoFit/>
          </a:bodyPr>
          <a:lstStyle/>
          <a:p>
            <a:pPr>
              <a:spcBef>
                <a:spcPts val="600"/>
              </a:spcBef>
              <a:spcAft>
                <a:spcPts val="400"/>
              </a:spcAft>
            </a:pPr>
            <a:r>
              <a:rPr lang="en-US" sz="2400" dirty="0">
                <a:solidFill>
                  <a:schemeClr val="tx1">
                    <a:lumMod val="75000"/>
                    <a:lumOff val="25000"/>
                  </a:schemeClr>
                </a:solidFill>
                <a:latin typeface="Century Gothic" panose="020B0502020202020204" pitchFamily="34" charset="0"/>
              </a:rPr>
              <a:t>PPI</a:t>
            </a:r>
          </a:p>
        </p:txBody>
      </p:sp>
      <p:sp>
        <p:nvSpPr>
          <p:cNvPr id="19" name="Rectangle 18">
            <a:extLst>
              <a:ext uri="{FF2B5EF4-FFF2-40B4-BE49-F238E27FC236}">
                <a16:creationId xmlns:a16="http://schemas.microsoft.com/office/drawing/2014/main" id="{A8146562-8EFE-584E-B622-1951BC9F1A76}"/>
              </a:ext>
            </a:extLst>
          </p:cNvPr>
          <p:cNvSpPr/>
          <p:nvPr/>
        </p:nvSpPr>
        <p:spPr>
          <a:xfrm>
            <a:off x="4852758" y="3386604"/>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2" name="Rectangle 21">
            <a:extLst>
              <a:ext uri="{FF2B5EF4-FFF2-40B4-BE49-F238E27FC236}">
                <a16:creationId xmlns:a16="http://schemas.microsoft.com/office/drawing/2014/main" id="{63FB523B-5579-CED0-D931-0094D915B4B9}"/>
              </a:ext>
            </a:extLst>
          </p:cNvPr>
          <p:cNvSpPr/>
          <p:nvPr/>
        </p:nvSpPr>
        <p:spPr>
          <a:xfrm>
            <a:off x="598866" y="184648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004B2AE-F358-C596-49B1-E23F46F7C8A9}"/>
              </a:ext>
            </a:extLst>
          </p:cNvPr>
          <p:cNvSpPr/>
          <p:nvPr/>
        </p:nvSpPr>
        <p:spPr>
          <a:xfrm>
            <a:off x="598866" y="2986320"/>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A4A23F9-2D3A-9C28-EB9B-6D776C8AE49A}"/>
              </a:ext>
            </a:extLst>
          </p:cNvPr>
          <p:cNvSpPr/>
          <p:nvPr/>
        </p:nvSpPr>
        <p:spPr>
          <a:xfrm>
            <a:off x="598866" y="4066072"/>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C117082-7642-2FBA-7AA5-924B0A459229}"/>
              </a:ext>
            </a:extLst>
          </p:cNvPr>
          <p:cNvSpPr/>
          <p:nvPr/>
        </p:nvSpPr>
        <p:spPr>
          <a:xfrm>
            <a:off x="598866" y="5177328"/>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1C54A46-201D-9E42-451A-B131443F0A07}"/>
              </a:ext>
            </a:extLst>
          </p:cNvPr>
          <p:cNvSpPr/>
          <p:nvPr/>
        </p:nvSpPr>
        <p:spPr>
          <a:xfrm>
            <a:off x="4852758" y="184648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562742E-1870-97B9-16E5-68C01B9B2252}"/>
              </a:ext>
            </a:extLst>
          </p:cNvPr>
          <p:cNvSpPr/>
          <p:nvPr/>
        </p:nvSpPr>
        <p:spPr>
          <a:xfrm>
            <a:off x="4852758" y="298187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E802A19-0654-BC68-4368-B72455D6FA4A}"/>
              </a:ext>
            </a:extLst>
          </p:cNvPr>
          <p:cNvSpPr/>
          <p:nvPr/>
        </p:nvSpPr>
        <p:spPr>
          <a:xfrm>
            <a:off x="4852758" y="4066072"/>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D470E8D7-4895-85F2-6AF9-A32235B3CA1C}"/>
              </a:ext>
            </a:extLst>
          </p:cNvPr>
          <p:cNvSpPr/>
          <p:nvPr/>
        </p:nvSpPr>
        <p:spPr>
          <a:xfrm>
            <a:off x="612118" y="1171464"/>
            <a:ext cx="731092" cy="7315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1</a:t>
            </a:r>
          </a:p>
        </p:txBody>
      </p:sp>
      <p:sp>
        <p:nvSpPr>
          <p:cNvPr id="33" name="Oval 32">
            <a:extLst>
              <a:ext uri="{FF2B5EF4-FFF2-40B4-BE49-F238E27FC236}">
                <a16:creationId xmlns:a16="http://schemas.microsoft.com/office/drawing/2014/main" id="{926889E8-F9C5-AE5B-D9D2-2BCC8C5E0641}"/>
              </a:ext>
            </a:extLst>
          </p:cNvPr>
          <p:cNvSpPr/>
          <p:nvPr/>
        </p:nvSpPr>
        <p:spPr>
          <a:xfrm>
            <a:off x="585614" y="2272515"/>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2</a:t>
            </a:r>
          </a:p>
        </p:txBody>
      </p:sp>
      <p:sp>
        <p:nvSpPr>
          <p:cNvPr id="34" name="Oval 33">
            <a:extLst>
              <a:ext uri="{FF2B5EF4-FFF2-40B4-BE49-F238E27FC236}">
                <a16:creationId xmlns:a16="http://schemas.microsoft.com/office/drawing/2014/main" id="{5646105D-6520-BC4B-1BA7-776601F4BAC4}"/>
              </a:ext>
            </a:extLst>
          </p:cNvPr>
          <p:cNvSpPr/>
          <p:nvPr/>
        </p:nvSpPr>
        <p:spPr>
          <a:xfrm>
            <a:off x="585614" y="3373566"/>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3</a:t>
            </a:r>
          </a:p>
        </p:txBody>
      </p:sp>
      <p:sp>
        <p:nvSpPr>
          <p:cNvPr id="35" name="Oval 34">
            <a:extLst>
              <a:ext uri="{FF2B5EF4-FFF2-40B4-BE49-F238E27FC236}">
                <a16:creationId xmlns:a16="http://schemas.microsoft.com/office/drawing/2014/main" id="{AA19112B-49FC-9313-8BC3-21F0C100EC50}"/>
              </a:ext>
            </a:extLst>
          </p:cNvPr>
          <p:cNvSpPr/>
          <p:nvPr/>
        </p:nvSpPr>
        <p:spPr>
          <a:xfrm>
            <a:off x="585614" y="447461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4</a:t>
            </a:r>
          </a:p>
        </p:txBody>
      </p:sp>
      <p:sp>
        <p:nvSpPr>
          <p:cNvPr id="36" name="Oval 35">
            <a:extLst>
              <a:ext uri="{FF2B5EF4-FFF2-40B4-BE49-F238E27FC236}">
                <a16:creationId xmlns:a16="http://schemas.microsoft.com/office/drawing/2014/main" id="{F168A341-4969-2106-24E2-C8BEA572F799}"/>
              </a:ext>
            </a:extLst>
          </p:cNvPr>
          <p:cNvSpPr/>
          <p:nvPr/>
        </p:nvSpPr>
        <p:spPr>
          <a:xfrm>
            <a:off x="4856430" y="1171464"/>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6</a:t>
            </a:r>
          </a:p>
        </p:txBody>
      </p:sp>
      <p:sp>
        <p:nvSpPr>
          <p:cNvPr id="37" name="Oval 36">
            <a:extLst>
              <a:ext uri="{FF2B5EF4-FFF2-40B4-BE49-F238E27FC236}">
                <a16:creationId xmlns:a16="http://schemas.microsoft.com/office/drawing/2014/main" id="{97E7159A-0316-14D0-C2F0-1D1CD214CCC9}"/>
              </a:ext>
            </a:extLst>
          </p:cNvPr>
          <p:cNvSpPr/>
          <p:nvPr/>
        </p:nvSpPr>
        <p:spPr>
          <a:xfrm>
            <a:off x="4856430" y="2272515"/>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7</a:t>
            </a:r>
          </a:p>
        </p:txBody>
      </p:sp>
      <p:sp>
        <p:nvSpPr>
          <p:cNvPr id="39" name="Oval 38">
            <a:extLst>
              <a:ext uri="{FF2B5EF4-FFF2-40B4-BE49-F238E27FC236}">
                <a16:creationId xmlns:a16="http://schemas.microsoft.com/office/drawing/2014/main" id="{2BCE0483-1BFA-FA2B-8D4B-88AD04B0EEA1}"/>
              </a:ext>
            </a:extLst>
          </p:cNvPr>
          <p:cNvSpPr/>
          <p:nvPr/>
        </p:nvSpPr>
        <p:spPr>
          <a:xfrm>
            <a:off x="4856430" y="3373566"/>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8</a:t>
            </a:r>
          </a:p>
        </p:txBody>
      </p:sp>
      <p:sp>
        <p:nvSpPr>
          <p:cNvPr id="7" name="TextBox 6">
            <a:extLst>
              <a:ext uri="{FF2B5EF4-FFF2-40B4-BE49-F238E27FC236}">
                <a16:creationId xmlns:a16="http://schemas.microsoft.com/office/drawing/2014/main" id="{EEB99350-FC70-0C8A-0A55-4E46B053F141}"/>
              </a:ext>
            </a:extLst>
          </p:cNvPr>
          <p:cNvSpPr txBox="1"/>
          <p:nvPr/>
        </p:nvSpPr>
        <p:spPr>
          <a:xfrm>
            <a:off x="1481803" y="5720236"/>
            <a:ext cx="3474720" cy="461665"/>
          </a:xfrm>
          <a:prstGeom prst="rect">
            <a:avLst/>
          </a:prstGeom>
          <a:noFill/>
        </p:spPr>
        <p:txBody>
          <a:bodyPr wrap="square" numCol="1" rtlCol="0">
            <a:spAutoFit/>
          </a:bodyPr>
          <a:lstStyle/>
          <a:p>
            <a:pPr>
              <a:spcBef>
                <a:spcPts val="600"/>
              </a:spcBef>
              <a:spcAft>
                <a:spcPts val="400"/>
              </a:spcAft>
            </a:pPr>
            <a:r>
              <a:rPr lang="en-US" sz="2400" dirty="0">
                <a:solidFill>
                  <a:schemeClr val="tx1">
                    <a:lumMod val="75000"/>
                    <a:lumOff val="25000"/>
                  </a:schemeClr>
                </a:solidFill>
                <a:latin typeface="Century Gothic" panose="020B0502020202020204" pitchFamily="34" charset="0"/>
              </a:rPr>
              <a:t>PEMM</a:t>
            </a:r>
          </a:p>
        </p:txBody>
      </p:sp>
      <p:sp>
        <p:nvSpPr>
          <p:cNvPr id="9" name="Rectangle 8">
            <a:extLst>
              <a:ext uri="{FF2B5EF4-FFF2-40B4-BE49-F238E27FC236}">
                <a16:creationId xmlns:a16="http://schemas.microsoft.com/office/drawing/2014/main" id="{84675D79-BF5E-AF3F-5230-14078722E116}"/>
              </a:ext>
            </a:extLst>
          </p:cNvPr>
          <p:cNvSpPr/>
          <p:nvPr/>
        </p:nvSpPr>
        <p:spPr>
          <a:xfrm>
            <a:off x="598866" y="5585523"/>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0" name="TextBox 19">
            <a:extLst>
              <a:ext uri="{FF2B5EF4-FFF2-40B4-BE49-F238E27FC236}">
                <a16:creationId xmlns:a16="http://schemas.microsoft.com/office/drawing/2014/main" id="{248DBB75-B3D9-E335-6D11-5ADDFF6552B5}"/>
              </a:ext>
            </a:extLst>
          </p:cNvPr>
          <p:cNvSpPr txBox="1"/>
          <p:nvPr/>
        </p:nvSpPr>
        <p:spPr>
          <a:xfrm>
            <a:off x="5752620" y="4466785"/>
            <a:ext cx="2286000" cy="1200329"/>
          </a:xfrm>
          <a:prstGeom prst="rect">
            <a:avLst/>
          </a:prstGeom>
          <a:noFill/>
        </p:spPr>
        <p:txBody>
          <a:bodyPr wrap="square" numCol="1" rtlCol="0">
            <a:spAutoFit/>
          </a:bodyPr>
          <a:lstStyle/>
          <a:p>
            <a:pPr>
              <a:spcBef>
                <a:spcPts val="600"/>
              </a:spcBef>
              <a:spcAft>
                <a:spcPts val="400"/>
              </a:spcAft>
            </a:pPr>
            <a:r>
              <a:rPr lang="en-US" sz="2400" dirty="0">
                <a:solidFill>
                  <a:schemeClr val="tx1">
                    <a:lumMod val="75000"/>
                    <a:lumOff val="25000"/>
                  </a:schemeClr>
                </a:solidFill>
                <a:latin typeface="Century Gothic" panose="020B0502020202020204" pitchFamily="34" charset="0"/>
              </a:rPr>
              <a:t>McCormack’s BPO Maturity Model</a:t>
            </a:r>
          </a:p>
        </p:txBody>
      </p:sp>
      <p:sp>
        <p:nvSpPr>
          <p:cNvPr id="21" name="Rectangle 20">
            <a:extLst>
              <a:ext uri="{FF2B5EF4-FFF2-40B4-BE49-F238E27FC236}">
                <a16:creationId xmlns:a16="http://schemas.microsoft.com/office/drawing/2014/main" id="{90E0AAE4-896B-F687-95F5-8FBCF2B86432}"/>
              </a:ext>
            </a:extLst>
          </p:cNvPr>
          <p:cNvSpPr/>
          <p:nvPr/>
        </p:nvSpPr>
        <p:spPr>
          <a:xfrm>
            <a:off x="4852758" y="4484472"/>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25" name="Rectangle 24">
            <a:extLst>
              <a:ext uri="{FF2B5EF4-FFF2-40B4-BE49-F238E27FC236}">
                <a16:creationId xmlns:a16="http://schemas.microsoft.com/office/drawing/2014/main" id="{5658B5F0-4A09-6DDE-756A-612F54B103C0}"/>
              </a:ext>
            </a:extLst>
          </p:cNvPr>
          <p:cNvSpPr/>
          <p:nvPr/>
        </p:nvSpPr>
        <p:spPr>
          <a:xfrm>
            <a:off x="598866" y="6275196"/>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EFEAEBF-A705-B360-C3B2-63B1E6D641A2}"/>
              </a:ext>
            </a:extLst>
          </p:cNvPr>
          <p:cNvSpPr/>
          <p:nvPr/>
        </p:nvSpPr>
        <p:spPr>
          <a:xfrm>
            <a:off x="4852758" y="5163940"/>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9B090F-0AF4-9F4E-E9E0-774D58C60B5B}"/>
              </a:ext>
            </a:extLst>
          </p:cNvPr>
          <p:cNvSpPr/>
          <p:nvPr/>
        </p:nvSpPr>
        <p:spPr>
          <a:xfrm>
            <a:off x="585614" y="5572485"/>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5</a:t>
            </a:r>
          </a:p>
        </p:txBody>
      </p:sp>
      <p:sp>
        <p:nvSpPr>
          <p:cNvPr id="43" name="Oval 42">
            <a:extLst>
              <a:ext uri="{FF2B5EF4-FFF2-40B4-BE49-F238E27FC236}">
                <a16:creationId xmlns:a16="http://schemas.microsoft.com/office/drawing/2014/main" id="{94D1FBE3-9196-D9C8-7CE7-F39D1CD53880}"/>
              </a:ext>
            </a:extLst>
          </p:cNvPr>
          <p:cNvSpPr/>
          <p:nvPr/>
        </p:nvSpPr>
        <p:spPr>
          <a:xfrm>
            <a:off x="4856430" y="4471434"/>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9</a:t>
            </a:r>
          </a:p>
        </p:txBody>
      </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FEFA"/>
        </a:solid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8E47A706-47C6-F6A2-2FF0-EE950EBBC4C0}"/>
              </a:ext>
            </a:extLst>
          </p:cNvPr>
          <p:cNvPicPr>
            <a:picLocks noChangeAspect="1"/>
          </p:cNvPicPr>
          <p:nvPr/>
        </p:nvPicPr>
        <p:blipFill>
          <a:blip r:embed="rId3"/>
          <a:stretch>
            <a:fillRect/>
          </a:stretch>
        </p:blipFill>
        <p:spPr>
          <a:xfrm>
            <a:off x="-3672" y="-609"/>
            <a:ext cx="12195672" cy="6860066"/>
          </a:xfrm>
          <a:prstGeom prst="rect">
            <a:avLst/>
          </a:prstGeom>
        </p:spPr>
      </p:pic>
      <p:sp>
        <p:nvSpPr>
          <p:cNvPr id="2" name="TextBox 1">
            <a:extLst>
              <a:ext uri="{FF2B5EF4-FFF2-40B4-BE49-F238E27FC236}">
                <a16:creationId xmlns:a16="http://schemas.microsoft.com/office/drawing/2014/main" id="{B30FD73D-FECB-68EB-182D-A68F21537953}"/>
              </a:ext>
            </a:extLst>
          </p:cNvPr>
          <p:cNvSpPr txBox="1"/>
          <p:nvPr/>
        </p:nvSpPr>
        <p:spPr>
          <a:xfrm>
            <a:off x="786848" y="248400"/>
            <a:ext cx="3129169" cy="1569660"/>
          </a:xfrm>
          <a:prstGeom prst="rect">
            <a:avLst/>
          </a:prstGeom>
          <a:noFill/>
        </p:spPr>
        <p:txBody>
          <a:bodyPr wrap="square" rtlCol="0">
            <a:spAutoFit/>
          </a:bodyPr>
          <a:lstStyle/>
          <a:p>
            <a:r>
              <a:rPr lang="en-US" sz="3200" dirty="0">
                <a:solidFill>
                  <a:srgbClr val="609188"/>
                </a:solidFill>
                <a:latin typeface="Century Gothic" panose="020B0502020202020204" pitchFamily="34" charset="0"/>
              </a:rPr>
              <a:t>What is Process Maturity?</a:t>
            </a:r>
          </a:p>
        </p:txBody>
      </p:sp>
      <p:sp>
        <p:nvSpPr>
          <p:cNvPr id="3" name="Rectangle 2">
            <a:extLst>
              <a:ext uri="{FF2B5EF4-FFF2-40B4-BE49-F238E27FC236}">
                <a16:creationId xmlns:a16="http://schemas.microsoft.com/office/drawing/2014/main" id="{A5D0B509-7B20-54CE-632D-60EB25C940B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 name="Rectangle 3">
            <a:extLst>
              <a:ext uri="{FF2B5EF4-FFF2-40B4-BE49-F238E27FC236}">
                <a16:creationId xmlns:a16="http://schemas.microsoft.com/office/drawing/2014/main" id="{156122AD-EB0B-849F-610D-DC6C70CFE3B4}"/>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16AC870-3A51-FE42-6DA8-C9499218A0B9}"/>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1</a:t>
            </a:r>
          </a:p>
        </p:txBody>
      </p:sp>
      <p:sp>
        <p:nvSpPr>
          <p:cNvPr id="15" name="Rectangle 14">
            <a:extLst>
              <a:ext uri="{FF2B5EF4-FFF2-40B4-BE49-F238E27FC236}">
                <a16:creationId xmlns:a16="http://schemas.microsoft.com/office/drawing/2014/main" id="{888529C4-3E53-2456-1F45-24474673612C}"/>
              </a:ext>
            </a:extLst>
          </p:cNvPr>
          <p:cNvSpPr/>
          <p:nvPr/>
        </p:nvSpPr>
        <p:spPr>
          <a:xfrm>
            <a:off x="5956852" y="540787"/>
            <a:ext cx="5448299" cy="5195329"/>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pic>
        <p:nvPicPr>
          <p:cNvPr id="17" name="Graphic 16">
            <a:extLst>
              <a:ext uri="{FF2B5EF4-FFF2-40B4-BE49-F238E27FC236}">
                <a16:creationId xmlns:a16="http://schemas.microsoft.com/office/drawing/2014/main" id="{62415E3C-1EC8-4BE2-D908-9B9138B7F34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98616" y="661375"/>
            <a:ext cx="838200" cy="609600"/>
          </a:xfrm>
          <a:prstGeom prst="rect">
            <a:avLst/>
          </a:prstGeom>
        </p:spPr>
      </p:pic>
      <p:pic>
        <p:nvPicPr>
          <p:cNvPr id="18" name="Graphic 17">
            <a:extLst>
              <a:ext uri="{FF2B5EF4-FFF2-40B4-BE49-F238E27FC236}">
                <a16:creationId xmlns:a16="http://schemas.microsoft.com/office/drawing/2014/main" id="{4517B9F8-79FF-DCB0-055E-2F525DB482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291870" y="4765323"/>
            <a:ext cx="838200" cy="609600"/>
          </a:xfrm>
          <a:prstGeom prst="rect">
            <a:avLst/>
          </a:prstGeom>
        </p:spPr>
      </p:pic>
      <p:sp>
        <p:nvSpPr>
          <p:cNvPr id="19" name="TextBox 18">
            <a:extLst>
              <a:ext uri="{FF2B5EF4-FFF2-40B4-BE49-F238E27FC236}">
                <a16:creationId xmlns:a16="http://schemas.microsoft.com/office/drawing/2014/main" id="{C32FFEAD-C701-D209-37A2-D47EDDA8BB0F}"/>
              </a:ext>
            </a:extLst>
          </p:cNvPr>
          <p:cNvSpPr txBox="1"/>
          <p:nvPr/>
        </p:nvSpPr>
        <p:spPr>
          <a:xfrm>
            <a:off x="6481064" y="1027135"/>
            <a:ext cx="4599432" cy="4708981"/>
          </a:xfrm>
          <a:prstGeom prst="rect">
            <a:avLst/>
          </a:prstGeom>
          <a:noFill/>
        </p:spPr>
        <p:txBody>
          <a:bodyPr wrap="square" rtlCol="0">
            <a:spAutoFit/>
          </a:bodyPr>
          <a:lstStyle/>
          <a:p>
            <a:r>
              <a:rPr lang="en-US" sz="2500" dirty="0">
                <a:solidFill>
                  <a:schemeClr val="bg1"/>
                </a:solidFill>
                <a:latin typeface="Century Gothic" panose="020B0502020202020204" pitchFamily="34" charset="0"/>
              </a:rPr>
              <a:t>       The definition of process maturity is how well a company documents and manages its business processes. Maturity also predicts how capable a company is to continually improve its processes. Maturity and metrics provide a way to track process management.</a:t>
            </a:r>
          </a:p>
          <a:p>
            <a:endParaRPr lang="en-US" sz="2500" dirty="0">
              <a:solidFill>
                <a:schemeClr val="bg1"/>
              </a:solidFill>
              <a:latin typeface="Century Gothic" panose="020B0502020202020204" pitchFamily="34" charset="0"/>
            </a:endParaRPr>
          </a:p>
        </p:txBody>
      </p:sp>
      <p:sp>
        <p:nvSpPr>
          <p:cNvPr id="5" name="Rectangle 4">
            <a:extLst>
              <a:ext uri="{FF2B5EF4-FFF2-40B4-BE49-F238E27FC236}">
                <a16:creationId xmlns:a16="http://schemas.microsoft.com/office/drawing/2014/main" id="{D682FFA8-7202-6638-1C87-DE015C5A02B1}"/>
              </a:ext>
            </a:extLst>
          </p:cNvPr>
          <p:cNvSpPr/>
          <p:nvPr/>
        </p:nvSpPr>
        <p:spPr>
          <a:xfrm>
            <a:off x="5956851" y="5695475"/>
            <a:ext cx="5448298" cy="292387"/>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274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EAF4F2"/>
            </a:gs>
            <a:gs pos="65000">
              <a:srgbClr val="C8E6E1"/>
            </a:gs>
          </a:gsLst>
          <a:lin ang="270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0F5EBF4-098B-FEB9-D4AE-6C9D3A5D1C4D}"/>
              </a:ext>
            </a:extLst>
          </p:cNvPr>
          <p:cNvPicPr>
            <a:picLocks noChangeAspect="1"/>
          </p:cNvPicPr>
          <p:nvPr/>
        </p:nvPicPr>
        <p:blipFill>
          <a:blip r:embed="rId3"/>
          <a:stretch>
            <a:fillRect/>
          </a:stretch>
        </p:blipFill>
        <p:spPr>
          <a:xfrm>
            <a:off x="-3672" y="0"/>
            <a:ext cx="12192000" cy="6858000"/>
          </a:xfrm>
          <a:prstGeom prst="rect">
            <a:avLst/>
          </a:prstGeom>
        </p:spPr>
      </p:pic>
      <p:sp>
        <p:nvSpPr>
          <p:cNvPr id="2" name="TextBox 1">
            <a:extLst>
              <a:ext uri="{FF2B5EF4-FFF2-40B4-BE49-F238E27FC236}">
                <a16:creationId xmlns:a16="http://schemas.microsoft.com/office/drawing/2014/main" id="{B30FD73D-FECB-68EB-182D-A68F21537953}"/>
              </a:ext>
            </a:extLst>
          </p:cNvPr>
          <p:cNvSpPr txBox="1"/>
          <p:nvPr/>
        </p:nvSpPr>
        <p:spPr>
          <a:xfrm>
            <a:off x="786848" y="248400"/>
            <a:ext cx="7146508" cy="584775"/>
          </a:xfrm>
          <a:prstGeom prst="rect">
            <a:avLst/>
          </a:prstGeom>
          <a:noFill/>
        </p:spPr>
        <p:txBody>
          <a:bodyPr wrap="none" rtlCol="0">
            <a:spAutoFit/>
          </a:bodyPr>
          <a:lstStyle/>
          <a:p>
            <a:r>
              <a:rPr lang="en-US" sz="3200" dirty="0">
                <a:solidFill>
                  <a:srgbClr val="609188"/>
                </a:solidFill>
                <a:latin typeface="Century Gothic" panose="020B0502020202020204" pitchFamily="34" charset="0"/>
              </a:rPr>
              <a:t>What are Process Maturity Models?</a:t>
            </a:r>
          </a:p>
        </p:txBody>
      </p:sp>
      <p:sp>
        <p:nvSpPr>
          <p:cNvPr id="3" name="Rectangle 2">
            <a:extLst>
              <a:ext uri="{FF2B5EF4-FFF2-40B4-BE49-F238E27FC236}">
                <a16:creationId xmlns:a16="http://schemas.microsoft.com/office/drawing/2014/main" id="{A5D0B509-7B20-54CE-632D-60EB25C940B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4" name="Rectangle 3">
            <a:extLst>
              <a:ext uri="{FF2B5EF4-FFF2-40B4-BE49-F238E27FC236}">
                <a16:creationId xmlns:a16="http://schemas.microsoft.com/office/drawing/2014/main" id="{156122AD-EB0B-849F-610D-DC6C70CFE3B4}"/>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716AC870-3A51-FE42-6DA8-C9499218A0B9}"/>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2</a:t>
            </a:r>
          </a:p>
        </p:txBody>
      </p:sp>
      <p:graphicFrame>
        <p:nvGraphicFramePr>
          <p:cNvPr id="6" name="Google Shape;246;p17">
            <a:extLst>
              <a:ext uri="{FF2B5EF4-FFF2-40B4-BE49-F238E27FC236}">
                <a16:creationId xmlns:a16="http://schemas.microsoft.com/office/drawing/2014/main" id="{29FD7C12-F068-B4C3-93EF-660D045762A7}"/>
              </a:ext>
            </a:extLst>
          </p:cNvPr>
          <p:cNvGraphicFramePr/>
          <p:nvPr>
            <p:extLst>
              <p:ext uri="{D42A27DB-BD31-4B8C-83A1-F6EECF244321}">
                <p14:modId xmlns:p14="http://schemas.microsoft.com/office/powerpoint/2010/main" val="2205037179"/>
              </p:ext>
            </p:extLst>
          </p:nvPr>
        </p:nvGraphicFramePr>
        <p:xfrm>
          <a:off x="480700" y="1258872"/>
          <a:ext cx="6973396" cy="5587292"/>
        </p:xfrm>
        <a:graphic>
          <a:graphicData uri="http://schemas.openxmlformats.org/drawingml/2006/table">
            <a:tbl>
              <a:tblPr>
                <a:noFill/>
              </a:tblPr>
              <a:tblGrid>
                <a:gridCol w="6973396">
                  <a:extLst>
                    <a:ext uri="{9D8B030D-6E8A-4147-A177-3AD203B41FA5}">
                      <a16:colId xmlns:a16="http://schemas.microsoft.com/office/drawing/2014/main" val="20000"/>
                    </a:ext>
                  </a:extLst>
                </a:gridCol>
              </a:tblGrid>
              <a:tr h="5143084">
                <a:tc>
                  <a:txBody>
                    <a:bodyPr/>
                    <a:lstStyle/>
                    <a:p>
                      <a:pPr marL="457200" marR="0" lvl="0" indent="-330200" algn="l" rtl="0">
                        <a:lnSpc>
                          <a:spcPct val="200000"/>
                        </a:lnSpc>
                        <a:spcBef>
                          <a:spcPts val="0"/>
                        </a:spcBef>
                        <a:spcAft>
                          <a:spcPts val="1400"/>
                        </a:spcAft>
                        <a:buClr>
                          <a:srgbClr val="4BA895"/>
                        </a:buClr>
                        <a:buSzPts val="1600"/>
                        <a:buFont typeface="Century Gothic"/>
                        <a:buChar char="●"/>
                      </a:pPr>
                      <a:r>
                        <a:rPr lang="az" sz="2000">
                          <a:latin typeface="Century Gothic" panose="020B0502020202020204" pitchFamily="34" charset="0"/>
                        </a:rPr>
                        <a:t>Gauge how well companies manage processes</a:t>
                      </a:r>
                      <a:endParaRPr sz="2000" dirty="0">
                        <a:latin typeface="Century Gothic" panose="020B0502020202020204" pitchFamily="34" charset="0"/>
                      </a:endParaRPr>
                    </a:p>
                    <a:p>
                      <a:pPr marL="457200" marR="0" lvl="0" indent="-336550" algn="l" rtl="0">
                        <a:lnSpc>
                          <a:spcPct val="200000"/>
                        </a:lnSpc>
                        <a:spcBef>
                          <a:spcPts val="0"/>
                        </a:spcBef>
                        <a:spcAft>
                          <a:spcPts val="1400"/>
                        </a:spcAft>
                        <a:buClr>
                          <a:srgbClr val="4BA895"/>
                        </a:buClr>
                        <a:buSzPts val="1700"/>
                        <a:buChar char="●"/>
                      </a:pPr>
                      <a:r>
                        <a:rPr lang="az" sz="2000">
                          <a:latin typeface="Century Gothic" panose="020B0502020202020204" pitchFamily="34" charset="0"/>
                        </a:rPr>
                        <a:t>Mark maturity in successive levels</a:t>
                      </a:r>
                      <a:endParaRPr sz="2000" dirty="0">
                        <a:latin typeface="Century Gothic" panose="020B0502020202020204" pitchFamily="34" charset="0"/>
                      </a:endParaRPr>
                    </a:p>
                    <a:p>
                      <a:pPr marL="914400" lvl="1" indent="-355600" algn="l" rtl="0">
                        <a:lnSpc>
                          <a:spcPct val="150000"/>
                        </a:lnSpc>
                        <a:spcBef>
                          <a:spcPts val="0"/>
                        </a:spcBef>
                        <a:spcAft>
                          <a:spcPts val="1400"/>
                        </a:spcAft>
                        <a:buClr>
                          <a:srgbClr val="4BA895"/>
                        </a:buClr>
                        <a:buSzPts val="2000"/>
                        <a:buChar char="○"/>
                      </a:pPr>
                      <a:r>
                        <a:rPr lang="az" sz="1800">
                          <a:latin typeface="Century Gothic" panose="020B0502020202020204" pitchFamily="34" charset="0"/>
                        </a:rPr>
                        <a:t>Low maturity indicates  less control and repeatability in execution and output, </a:t>
                      </a:r>
                      <a:br>
                        <a:rPr lang="az" sz="1800">
                          <a:latin typeface="Century Gothic" panose="020B0502020202020204" pitchFamily="34" charset="0"/>
                        </a:rPr>
                      </a:br>
                      <a:r>
                        <a:rPr lang="az" sz="1800">
                          <a:latin typeface="Century Gothic" panose="020B0502020202020204" pitchFamily="34" charset="0"/>
                        </a:rPr>
                        <a:t>and functional silos</a:t>
                      </a:r>
                      <a:endParaRPr lang="en-US" sz="1800" dirty="0">
                        <a:latin typeface="Century Gothic" panose="020B0502020202020204" pitchFamily="34" charset="0"/>
                      </a:endParaRPr>
                    </a:p>
                    <a:p>
                      <a:pPr marL="914400" lvl="1" indent="-355600" algn="l" rtl="0">
                        <a:lnSpc>
                          <a:spcPct val="150000"/>
                        </a:lnSpc>
                        <a:spcBef>
                          <a:spcPts val="0"/>
                        </a:spcBef>
                        <a:spcAft>
                          <a:spcPts val="1400"/>
                        </a:spcAft>
                        <a:buClr>
                          <a:srgbClr val="4BA895"/>
                        </a:buClr>
                        <a:buSzPts val="2000"/>
                        <a:buChar char="○"/>
                      </a:pPr>
                      <a:r>
                        <a:rPr lang="en-US" sz="1800" dirty="0">
                          <a:latin typeface="Century Gothic" panose="020B0502020202020204" pitchFamily="34" charset="0"/>
                        </a:rPr>
                        <a:t>High maturity shows more control, </a:t>
                      </a:r>
                      <a:br>
                        <a:rPr lang="en-US" sz="1800" dirty="0">
                          <a:latin typeface="Century Gothic" panose="020B0502020202020204" pitchFamily="34" charset="0"/>
                        </a:rPr>
                      </a:br>
                      <a:r>
                        <a:rPr lang="en-US" sz="1800" dirty="0">
                          <a:latin typeface="Century Gothic" panose="020B0502020202020204" pitchFamily="34" charset="0"/>
                        </a:rPr>
                        <a:t>repeatability, and quality, </a:t>
                      </a:r>
                      <a:br>
                        <a:rPr lang="en-US" sz="1800" dirty="0">
                          <a:latin typeface="Century Gothic" panose="020B0502020202020204" pitchFamily="34" charset="0"/>
                        </a:rPr>
                      </a:br>
                      <a:r>
                        <a:rPr lang="en-US" sz="1800" dirty="0">
                          <a:latin typeface="Century Gothic" panose="020B0502020202020204" pitchFamily="34" charset="0"/>
                        </a:rPr>
                        <a:t>and strong cooperation </a:t>
                      </a:r>
                      <a:br>
                        <a:rPr lang="en-US" sz="1800" dirty="0">
                          <a:latin typeface="Century Gothic" panose="020B0502020202020204" pitchFamily="34" charset="0"/>
                        </a:rPr>
                      </a:br>
                      <a:r>
                        <a:rPr lang="en-US" sz="1800" dirty="0">
                          <a:latin typeface="Century Gothic" panose="020B0502020202020204" pitchFamily="34" charset="0"/>
                        </a:rPr>
                        <a:t>across teams</a:t>
                      </a:r>
                      <a:endParaRPr lang="en-US" sz="2800" dirty="0">
                        <a:latin typeface="Century Gothic" panose="020B0502020202020204" pitchFamily="34" charset="0"/>
                      </a:endParaRPr>
                    </a:p>
                    <a:p>
                      <a:pPr marL="457200" marR="0" lvl="0" indent="-304800" algn="l" rtl="0">
                        <a:lnSpc>
                          <a:spcPct val="200000"/>
                        </a:lnSpc>
                        <a:spcBef>
                          <a:spcPts val="0"/>
                        </a:spcBef>
                        <a:spcAft>
                          <a:spcPts val="800"/>
                        </a:spcAft>
                        <a:buClr>
                          <a:srgbClr val="4BA895"/>
                        </a:buClr>
                        <a:buSzPts val="1200"/>
                        <a:buChar char="●"/>
                      </a:pPr>
                      <a:endParaRPr sz="1600" dirty="0">
                        <a:latin typeface="Century Gothic" panose="020B0502020202020204" pitchFamily="34" charset="0"/>
                      </a:endParaRP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37395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012100"/>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a:r>
              <a:rPr lang="en-US" sz="2400" dirty="0">
                <a:solidFill>
                  <a:schemeClr val="bg1"/>
                </a:solidFill>
                <a:latin typeface="Century Gothic" panose="020B0502020202020204" pitchFamily="34" charset="0"/>
              </a:rPr>
              <a:t>Initial</a:t>
            </a:r>
            <a:endParaRPr lang="en-US" sz="2400" dirty="0">
              <a:solidFill>
                <a:schemeClr val="bg1"/>
              </a:solidFill>
            </a:endParaRP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6258" y="3500153"/>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a:r>
              <a:rPr lang="en-US" sz="2400" dirty="0">
                <a:solidFill>
                  <a:schemeClr val="bg1"/>
                </a:solidFill>
                <a:latin typeface="Century Gothic" panose="020B0502020202020204" pitchFamily="34" charset="0"/>
              </a:rPr>
              <a:t>Repeatable</a:t>
            </a:r>
            <a:endParaRPr lang="en-US" sz="2400" dirty="0">
              <a:solidFill>
                <a:schemeClr val="bg1"/>
              </a:solidFill>
            </a:endParaRP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82890" y="2988205"/>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a:r>
              <a:rPr lang="en-US" sz="2400" dirty="0">
                <a:solidFill>
                  <a:schemeClr val="bg1"/>
                </a:solidFill>
                <a:latin typeface="Century Gothic" panose="020B0502020202020204" pitchFamily="34" charset="0"/>
              </a:rPr>
              <a:t>Defined</a:t>
            </a:r>
            <a:endParaRPr lang="en-US" sz="2400" dirty="0">
              <a:solidFill>
                <a:schemeClr val="bg1"/>
              </a:solidFill>
            </a:endParaRP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9522" y="2476257"/>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a:r>
              <a:rPr lang="en-US" sz="2400" dirty="0">
                <a:solidFill>
                  <a:schemeClr val="bg1"/>
                </a:solidFill>
                <a:latin typeface="Century Gothic" panose="020B0502020202020204" pitchFamily="34" charset="0"/>
              </a:rPr>
              <a:t>Managed</a:t>
            </a:r>
            <a:endParaRPr lang="en-US" sz="2400" dirty="0">
              <a:solidFill>
                <a:schemeClr val="bg1"/>
              </a:solidFill>
            </a:endParaRP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6435" y="1964309"/>
            <a:ext cx="2071384" cy="1635957"/>
          </a:xfrm>
          <a:prstGeom prst="round2DiagRect">
            <a:avLst>
              <a:gd name="adj1" fmla="val 11534"/>
              <a:gd name="adj2" fmla="val 0"/>
            </a:avLst>
          </a:prstGeom>
          <a:solidFill>
            <a:srgbClr val="73C027"/>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a:r>
              <a:rPr lang="en-US" sz="2400" dirty="0">
                <a:solidFill>
                  <a:schemeClr val="bg1"/>
                </a:solidFill>
                <a:latin typeface="Century Gothic" panose="020B0502020202020204" pitchFamily="34" charset="0"/>
              </a:rPr>
              <a:t>Optimized</a:t>
            </a:r>
            <a:endParaRPr lang="en-US" sz="2400" dirty="0">
              <a:solidFill>
                <a:schemeClr val="bg1"/>
              </a:solidFill>
            </a:endParaRPr>
          </a:p>
        </p:txBody>
      </p:sp>
      <p:grpSp>
        <p:nvGrpSpPr>
          <p:cNvPr id="80" name="Group 79">
            <a:extLst>
              <a:ext uri="{FF2B5EF4-FFF2-40B4-BE49-F238E27FC236}">
                <a16:creationId xmlns:a16="http://schemas.microsoft.com/office/drawing/2014/main" id="{2F8EA32D-D570-D17C-E458-91357395BF79}"/>
              </a:ext>
            </a:extLst>
          </p:cNvPr>
          <p:cNvGrpSpPr/>
          <p:nvPr/>
        </p:nvGrpSpPr>
        <p:grpSpPr>
          <a:xfrm>
            <a:off x="480212" y="4476245"/>
            <a:ext cx="2071384" cy="2133355"/>
            <a:chOff x="480212" y="4476245"/>
            <a:chExt cx="2071384" cy="2133355"/>
          </a:xfrm>
        </p:grpSpPr>
        <p:grpSp>
          <p:nvGrpSpPr>
            <p:cNvPr id="30" name="Group 29">
              <a:extLst>
                <a:ext uri="{FF2B5EF4-FFF2-40B4-BE49-F238E27FC236}">
                  <a16:creationId xmlns:a16="http://schemas.microsoft.com/office/drawing/2014/main" id="{D88226BA-882D-E41C-A753-2062CB8DCA9B}"/>
                </a:ext>
              </a:extLst>
            </p:cNvPr>
            <p:cNvGrpSpPr/>
            <p:nvPr/>
          </p:nvGrpSpPr>
          <p:grpSpPr>
            <a:xfrm>
              <a:off x="480212" y="4476245"/>
              <a:ext cx="2071384" cy="2093157"/>
              <a:chOff x="622063" y="4476245"/>
              <a:chExt cx="2253291" cy="2093157"/>
            </a:xfrm>
          </p:grpSpPr>
          <p:sp>
            <p:nvSpPr>
              <p:cNvPr id="14" name="Round Diagonal Corner Rectangle 13">
                <a:extLst>
                  <a:ext uri="{FF2B5EF4-FFF2-40B4-BE49-F238E27FC236}">
                    <a16:creationId xmlns:a16="http://schemas.microsoft.com/office/drawing/2014/main" id="{9167B5C8-DC3C-1020-719D-E57B33BD9FBD}"/>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16" name="TextBox 15">
              <a:extLst>
                <a:ext uri="{FF2B5EF4-FFF2-40B4-BE49-F238E27FC236}">
                  <a16:creationId xmlns:a16="http://schemas.microsoft.com/office/drawing/2014/main" id="{38F66660-3E4C-B7CB-3F41-12D099729D39}"/>
                </a:ext>
              </a:extLst>
            </p:cNvPr>
            <p:cNvSpPr txBox="1"/>
            <p:nvPr/>
          </p:nvSpPr>
          <p:spPr>
            <a:xfrm>
              <a:off x="554581" y="4664464"/>
              <a:ext cx="1926100" cy="1015663"/>
            </a:xfrm>
            <a:prstGeom prst="rect">
              <a:avLst/>
            </a:prstGeom>
            <a:noFill/>
          </p:spPr>
          <p:txBody>
            <a:bodyPr wrap="square" rtlCol="0">
              <a:spAutoFit/>
            </a:bodyPr>
            <a:lstStyle/>
            <a:p>
              <a:pPr>
                <a:spcAft>
                  <a:spcPts val="1400"/>
                </a:spcAft>
                <a:buClr>
                  <a:srgbClr val="DFF1E9"/>
                </a:buClr>
                <a:buSzPct val="125000"/>
              </a:pPr>
              <a:r>
                <a:rPr lang="en-US" sz="1500" dirty="0">
                  <a:solidFill>
                    <a:schemeClr val="bg1"/>
                  </a:solidFill>
                  <a:latin typeface="Century Gothic" panose="020B0502020202020204" pitchFamily="34" charset="0"/>
                </a:rPr>
                <a:t>few documented, repeatable processes; focus on individual effort</a:t>
              </a:r>
            </a:p>
          </p:txBody>
        </p:sp>
        <p:sp>
          <p:nvSpPr>
            <p:cNvPr id="29" name="TextBox 28">
              <a:extLst>
                <a:ext uri="{FF2B5EF4-FFF2-40B4-BE49-F238E27FC236}">
                  <a16:creationId xmlns:a16="http://schemas.microsoft.com/office/drawing/2014/main" id="{3455C2D1-F89D-1F5E-B936-4969343AF9EF}"/>
                </a:ext>
              </a:extLst>
            </p:cNvPr>
            <p:cNvSpPr txBox="1"/>
            <p:nvPr/>
          </p:nvSpPr>
          <p:spPr>
            <a:xfrm>
              <a:off x="1325912" y="6086380"/>
              <a:ext cx="383438" cy="523220"/>
            </a:xfrm>
            <a:prstGeom prst="rect">
              <a:avLst/>
            </a:prstGeom>
            <a:noFill/>
          </p:spPr>
          <p:txBody>
            <a:bodyPr wrap="none" rtlCol="0">
              <a:spAutoFit/>
            </a:bodyPr>
            <a:lstStyle/>
            <a:p>
              <a:pPr algn="ctr"/>
              <a:r>
                <a:rPr lang="en-US" sz="2800" dirty="0">
                  <a:solidFill>
                    <a:schemeClr val="tx1">
                      <a:lumMod val="50000"/>
                      <a:lumOff val="50000"/>
                    </a:schemeClr>
                  </a:solidFill>
                  <a:latin typeface="Century Gothic" panose="020B0502020202020204" pitchFamily="34" charset="0"/>
                </a:rPr>
                <a:t>1</a:t>
              </a:r>
            </a:p>
          </p:txBody>
        </p:sp>
      </p:grpSp>
      <p:grpSp>
        <p:nvGrpSpPr>
          <p:cNvPr id="81" name="Group 80">
            <a:extLst>
              <a:ext uri="{FF2B5EF4-FFF2-40B4-BE49-F238E27FC236}">
                <a16:creationId xmlns:a16="http://schemas.microsoft.com/office/drawing/2014/main" id="{A39E2B36-EF6C-B5A7-099D-0E3B8E423C88}"/>
              </a:ext>
            </a:extLst>
          </p:cNvPr>
          <p:cNvGrpSpPr/>
          <p:nvPr/>
        </p:nvGrpSpPr>
        <p:grpSpPr>
          <a:xfrm>
            <a:off x="2781767" y="3973115"/>
            <a:ext cx="2071384" cy="2133355"/>
            <a:chOff x="2781767" y="3973115"/>
            <a:chExt cx="2071384" cy="2133355"/>
          </a:xfrm>
        </p:grpSpPr>
        <p:grpSp>
          <p:nvGrpSpPr>
            <p:cNvPr id="53" name="Group 52">
              <a:extLst>
                <a:ext uri="{FF2B5EF4-FFF2-40B4-BE49-F238E27FC236}">
                  <a16:creationId xmlns:a16="http://schemas.microsoft.com/office/drawing/2014/main" id="{782816EA-3610-8B89-68F2-F0775CFAA83D}"/>
                </a:ext>
              </a:extLst>
            </p:cNvPr>
            <p:cNvGrpSpPr/>
            <p:nvPr/>
          </p:nvGrpSpPr>
          <p:grpSpPr>
            <a:xfrm>
              <a:off x="2781767" y="3973115"/>
              <a:ext cx="2071384" cy="2093157"/>
              <a:chOff x="622063" y="4476245"/>
              <a:chExt cx="2253291" cy="2093157"/>
            </a:xfrm>
          </p:grpSpPr>
          <p:sp>
            <p:nvSpPr>
              <p:cNvPr id="57" name="Round Diagonal Corner Rectangle 56">
                <a:extLst>
                  <a:ext uri="{FF2B5EF4-FFF2-40B4-BE49-F238E27FC236}">
                    <a16:creationId xmlns:a16="http://schemas.microsoft.com/office/drawing/2014/main" id="{3BF4D142-A20A-5F98-2B51-54DFC17FBB36}"/>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55" name="TextBox 54">
              <a:extLst>
                <a:ext uri="{FF2B5EF4-FFF2-40B4-BE49-F238E27FC236}">
                  <a16:creationId xmlns:a16="http://schemas.microsoft.com/office/drawing/2014/main" id="{4C0237B4-7E1B-0512-0DC4-03F11E18C714}"/>
                </a:ext>
              </a:extLst>
            </p:cNvPr>
            <p:cNvSpPr txBox="1"/>
            <p:nvPr/>
          </p:nvSpPr>
          <p:spPr>
            <a:xfrm>
              <a:off x="3627467" y="5583250"/>
              <a:ext cx="383438" cy="523220"/>
            </a:xfrm>
            <a:prstGeom prst="rect">
              <a:avLst/>
            </a:prstGeom>
            <a:noFill/>
          </p:spPr>
          <p:txBody>
            <a:bodyPr wrap="none" rtlCol="0">
              <a:spAutoFit/>
            </a:bodyPr>
            <a:lstStyle/>
            <a:p>
              <a:pPr algn="ctr"/>
              <a:r>
                <a:rPr lang="en-US" sz="2800" dirty="0">
                  <a:solidFill>
                    <a:schemeClr val="tx1">
                      <a:lumMod val="50000"/>
                      <a:lumOff val="50000"/>
                    </a:schemeClr>
                  </a:solidFill>
                  <a:latin typeface="Century Gothic" panose="020B0502020202020204" pitchFamily="34" charset="0"/>
                </a:rPr>
                <a:t>2</a:t>
              </a:r>
            </a:p>
          </p:txBody>
        </p:sp>
        <p:sp>
          <p:nvSpPr>
            <p:cNvPr id="54" name="TextBox 53">
              <a:extLst>
                <a:ext uri="{FF2B5EF4-FFF2-40B4-BE49-F238E27FC236}">
                  <a16:creationId xmlns:a16="http://schemas.microsoft.com/office/drawing/2014/main" id="{6D82FD2E-8CB7-EC35-BA2A-BD671819DBA4}"/>
                </a:ext>
              </a:extLst>
            </p:cNvPr>
            <p:cNvSpPr txBox="1"/>
            <p:nvPr/>
          </p:nvSpPr>
          <p:spPr>
            <a:xfrm>
              <a:off x="2856136" y="4161334"/>
              <a:ext cx="1926100" cy="784830"/>
            </a:xfrm>
            <a:prstGeom prst="rect">
              <a:avLst/>
            </a:prstGeom>
            <a:noFill/>
          </p:spPr>
          <p:txBody>
            <a:bodyPr wrap="square" rtlCol="0">
              <a:spAutoFit/>
            </a:bodyPr>
            <a:lstStyle/>
            <a:p>
              <a:pPr>
                <a:spcAft>
                  <a:spcPts val="1400"/>
                </a:spcAft>
                <a:buClr>
                  <a:srgbClr val="DFF1E9"/>
                </a:buClr>
                <a:buSzPct val="125000"/>
              </a:pPr>
              <a:r>
                <a:rPr lang="en-US" sz="1500" dirty="0">
                  <a:solidFill>
                    <a:schemeClr val="bg1"/>
                  </a:solidFill>
                  <a:latin typeface="Century Gothic" panose="020B0502020202020204" pitchFamily="34" charset="0"/>
                </a:rPr>
                <a:t>documented and repeatable processes</a:t>
              </a:r>
            </a:p>
          </p:txBody>
        </p:sp>
      </p:grpSp>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3321108876"/>
              </p:ext>
            </p:extLst>
          </p:nvPr>
        </p:nvGraphicFramePr>
        <p:xfrm>
          <a:off x="480700" y="1189423"/>
          <a:ext cx="8130865" cy="1635957"/>
        </p:xfrm>
        <a:graphic>
          <a:graphicData uri="http://schemas.openxmlformats.org/drawingml/2006/table">
            <a:tbl>
              <a:tblPr>
                <a:noFill/>
              </a:tblPr>
              <a:tblGrid>
                <a:gridCol w="8130865">
                  <a:extLst>
                    <a:ext uri="{9D8B030D-6E8A-4147-A177-3AD203B41FA5}">
                      <a16:colId xmlns:a16="http://schemas.microsoft.com/office/drawing/2014/main" val="20000"/>
                    </a:ext>
                  </a:extLst>
                </a:gridCol>
              </a:tblGrid>
              <a:tr h="1635957">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en-US" sz="2000" dirty="0">
                          <a:latin typeface="Century Gothic" panose="020B0502020202020204" pitchFamily="34" charset="0"/>
                        </a:rPr>
                        <a:t>Focusses on improving software development processes</a:t>
                      </a:r>
                    </a:p>
                    <a:p>
                      <a:pPr marL="457200" marR="0" lvl="0" indent="-330200" algn="l" rtl="0">
                        <a:lnSpc>
                          <a:spcPct val="100000"/>
                        </a:lnSpc>
                        <a:spcBef>
                          <a:spcPts val="0"/>
                        </a:spcBef>
                        <a:spcAft>
                          <a:spcPts val="1400"/>
                        </a:spcAft>
                        <a:buClr>
                          <a:srgbClr val="4BA895"/>
                        </a:buClr>
                        <a:buSzPts val="1600"/>
                        <a:buFont typeface="Century Gothic"/>
                        <a:buChar char="●"/>
                      </a:pPr>
                      <a:r>
                        <a:rPr lang="en-US" sz="2000" dirty="0">
                          <a:latin typeface="Century Gothic" panose="020B0502020202020204" pitchFamily="34" charset="0"/>
                        </a:rPr>
                        <a:t>One of the original maturity models from the 1980s</a:t>
                      </a:r>
                    </a:p>
                    <a:p>
                      <a:pPr marL="457200" marR="0" lvl="0" indent="-330200" algn="l" rtl="0">
                        <a:lnSpc>
                          <a:spcPct val="100000"/>
                        </a:lnSpc>
                        <a:spcBef>
                          <a:spcPts val="0"/>
                        </a:spcBef>
                        <a:spcAft>
                          <a:spcPts val="1400"/>
                        </a:spcAft>
                        <a:buClr>
                          <a:srgbClr val="4BA895"/>
                        </a:buClr>
                        <a:buSzPts val="1600"/>
                        <a:buFont typeface="Century Gothic"/>
                        <a:buChar char="●"/>
                      </a:pPr>
                      <a:r>
                        <a:rPr lang="en-US" sz="2000" dirty="0">
                          <a:latin typeface="Century Gothic" panose="020B0502020202020204" pitchFamily="34" charset="0"/>
                        </a:rPr>
                        <a:t>Has five levels:</a:t>
                      </a:r>
                      <a:endParaRPr sz="1600" dirty="0">
                        <a:latin typeface="Century Gothic" panose="020B0502020202020204" pitchFamily="34" charset="0"/>
                      </a:endParaRP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6862776" cy="584775"/>
          </a:xfrm>
          <a:prstGeom prst="rect">
            <a:avLst/>
          </a:prstGeom>
          <a:noFill/>
        </p:spPr>
        <p:txBody>
          <a:bodyPr wrap="none" rtlCol="0">
            <a:spAutoFit/>
          </a:bodyPr>
          <a:lstStyle/>
          <a:p>
            <a:r>
              <a:rPr lang="en-US" sz="3200" dirty="0">
                <a:solidFill>
                  <a:srgbClr val="609188"/>
                </a:solidFill>
                <a:latin typeface="Century Gothic" panose="020B0502020202020204" pitchFamily="34" charset="0"/>
              </a:rPr>
              <a:t>Capability Maturity Model (CMM)</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3</a:t>
            </a:r>
          </a:p>
        </p:txBody>
      </p:sp>
      <p:sp>
        <p:nvSpPr>
          <p:cNvPr id="12" name="Rectangle 11">
            <a:extLst>
              <a:ext uri="{FF2B5EF4-FFF2-40B4-BE49-F238E27FC236}">
                <a16:creationId xmlns:a16="http://schemas.microsoft.com/office/drawing/2014/main" id="{668CF45C-411A-F7AD-400B-C15A9B07A583}"/>
              </a:ext>
            </a:extLst>
          </p:cNvPr>
          <p:cNvSpPr/>
          <p:nvPr/>
        </p:nvSpPr>
        <p:spPr>
          <a:xfrm>
            <a:off x="9014096" y="5919517"/>
            <a:ext cx="3152504"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600" dirty="0">
                <a:solidFill>
                  <a:srgbClr val="169C7F"/>
                </a:solidFill>
                <a:latin typeface="Century Gothic" panose="020B0502020202020204" pitchFamily="34" charset="0"/>
              </a:rPr>
              <a:t>CMM</a:t>
            </a:r>
            <a:endParaRPr lang="en-US" sz="4800" dirty="0">
              <a:solidFill>
                <a:srgbClr val="169C7F"/>
              </a:solidFill>
              <a:latin typeface="Century Gothic" panose="020B0502020202020204" pitchFamily="34" charset="0"/>
            </a:endParaRPr>
          </a:p>
        </p:txBody>
      </p:sp>
      <p:grpSp>
        <p:nvGrpSpPr>
          <p:cNvPr id="82" name="Group 81">
            <a:extLst>
              <a:ext uri="{FF2B5EF4-FFF2-40B4-BE49-F238E27FC236}">
                <a16:creationId xmlns:a16="http://schemas.microsoft.com/office/drawing/2014/main" id="{E5FCA924-AD54-6900-02C4-A333CECD2AA7}"/>
              </a:ext>
            </a:extLst>
          </p:cNvPr>
          <p:cNvGrpSpPr/>
          <p:nvPr/>
        </p:nvGrpSpPr>
        <p:grpSpPr>
          <a:xfrm>
            <a:off x="5083322" y="3469985"/>
            <a:ext cx="2071384" cy="2133355"/>
            <a:chOff x="5083322" y="3469985"/>
            <a:chExt cx="2071384" cy="2133355"/>
          </a:xfrm>
        </p:grpSpPr>
        <p:grpSp>
          <p:nvGrpSpPr>
            <p:cNvPr id="60" name="Group 59">
              <a:extLst>
                <a:ext uri="{FF2B5EF4-FFF2-40B4-BE49-F238E27FC236}">
                  <a16:creationId xmlns:a16="http://schemas.microsoft.com/office/drawing/2014/main" id="{10517FD9-147A-ECD0-000A-091EE3C6E064}"/>
                </a:ext>
              </a:extLst>
            </p:cNvPr>
            <p:cNvGrpSpPr/>
            <p:nvPr/>
          </p:nvGrpSpPr>
          <p:grpSpPr>
            <a:xfrm>
              <a:off x="5083322" y="3469985"/>
              <a:ext cx="2071384" cy="2093157"/>
              <a:chOff x="622063" y="4476245"/>
              <a:chExt cx="2253291" cy="2093157"/>
            </a:xfrm>
          </p:grpSpPr>
          <p:sp>
            <p:nvSpPr>
              <p:cNvPr id="64" name="Round Diagonal Corner Rectangle 63">
                <a:extLst>
                  <a:ext uri="{FF2B5EF4-FFF2-40B4-BE49-F238E27FC236}">
                    <a16:creationId xmlns:a16="http://schemas.microsoft.com/office/drawing/2014/main" id="{EE94E61C-0A7B-9447-25CA-AC7684F424A0}"/>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61" name="TextBox 60">
              <a:extLst>
                <a:ext uri="{FF2B5EF4-FFF2-40B4-BE49-F238E27FC236}">
                  <a16:creationId xmlns:a16="http://schemas.microsoft.com/office/drawing/2014/main" id="{4C2B8B9C-8070-8B24-EED9-F9F371AA79BD}"/>
                </a:ext>
              </a:extLst>
            </p:cNvPr>
            <p:cNvSpPr txBox="1"/>
            <p:nvPr/>
          </p:nvSpPr>
          <p:spPr>
            <a:xfrm>
              <a:off x="5157691" y="3658204"/>
              <a:ext cx="1926100" cy="1246495"/>
            </a:xfrm>
            <a:prstGeom prst="rect">
              <a:avLst/>
            </a:prstGeom>
            <a:noFill/>
          </p:spPr>
          <p:txBody>
            <a:bodyPr wrap="square" rtlCol="0">
              <a:spAutoFit/>
            </a:bodyPr>
            <a:lstStyle/>
            <a:p>
              <a:pPr>
                <a:spcAft>
                  <a:spcPts val="1400"/>
                </a:spcAft>
                <a:buClr>
                  <a:srgbClr val="DFF1E9"/>
                </a:buClr>
                <a:buSzPct val="125000"/>
              </a:pPr>
              <a:r>
                <a:rPr lang="en-US" sz="1500" dirty="0">
                  <a:solidFill>
                    <a:schemeClr val="bg1"/>
                  </a:solidFill>
                  <a:latin typeface="Century Gothic" panose="020B0502020202020204" pitchFamily="34" charset="0"/>
                </a:rPr>
                <a:t>processes standardized throughout the organization and documented</a:t>
              </a:r>
            </a:p>
          </p:txBody>
        </p:sp>
        <p:sp>
          <p:nvSpPr>
            <p:cNvPr id="62" name="TextBox 61">
              <a:extLst>
                <a:ext uri="{FF2B5EF4-FFF2-40B4-BE49-F238E27FC236}">
                  <a16:creationId xmlns:a16="http://schemas.microsoft.com/office/drawing/2014/main" id="{E6DE4E21-CF6E-280D-9BF9-301DE52508B1}"/>
                </a:ext>
              </a:extLst>
            </p:cNvPr>
            <p:cNvSpPr txBox="1"/>
            <p:nvPr/>
          </p:nvSpPr>
          <p:spPr>
            <a:xfrm>
              <a:off x="5929022" y="5080120"/>
              <a:ext cx="383438" cy="523220"/>
            </a:xfrm>
            <a:prstGeom prst="rect">
              <a:avLst/>
            </a:prstGeom>
            <a:noFill/>
          </p:spPr>
          <p:txBody>
            <a:bodyPr wrap="none" rtlCol="0">
              <a:spAutoFit/>
            </a:bodyPr>
            <a:lstStyle/>
            <a:p>
              <a:pPr algn="ctr"/>
              <a:r>
                <a:rPr lang="en-US" sz="2800" dirty="0">
                  <a:solidFill>
                    <a:schemeClr val="tx1">
                      <a:lumMod val="50000"/>
                      <a:lumOff val="50000"/>
                    </a:schemeClr>
                  </a:solidFill>
                  <a:latin typeface="Century Gothic" panose="020B0502020202020204" pitchFamily="34" charset="0"/>
                </a:rPr>
                <a:t>3</a:t>
              </a:r>
            </a:p>
          </p:txBody>
        </p:sp>
      </p:grpSp>
      <p:grpSp>
        <p:nvGrpSpPr>
          <p:cNvPr id="83" name="Group 82">
            <a:extLst>
              <a:ext uri="{FF2B5EF4-FFF2-40B4-BE49-F238E27FC236}">
                <a16:creationId xmlns:a16="http://schemas.microsoft.com/office/drawing/2014/main" id="{C4F628C8-16A7-53A6-3FB0-EE806A166FD4}"/>
              </a:ext>
            </a:extLst>
          </p:cNvPr>
          <p:cNvGrpSpPr/>
          <p:nvPr/>
        </p:nvGrpSpPr>
        <p:grpSpPr>
          <a:xfrm>
            <a:off x="7384878" y="2966855"/>
            <a:ext cx="2071384" cy="2133355"/>
            <a:chOff x="7384878" y="2966855"/>
            <a:chExt cx="2071384" cy="2133355"/>
          </a:xfrm>
        </p:grpSpPr>
        <p:grpSp>
          <p:nvGrpSpPr>
            <p:cNvPr id="67" name="Group 66">
              <a:extLst>
                <a:ext uri="{FF2B5EF4-FFF2-40B4-BE49-F238E27FC236}">
                  <a16:creationId xmlns:a16="http://schemas.microsoft.com/office/drawing/2014/main" id="{4765017D-456D-C14B-C68B-DCD751284281}"/>
                </a:ext>
              </a:extLst>
            </p:cNvPr>
            <p:cNvGrpSpPr/>
            <p:nvPr/>
          </p:nvGrpSpPr>
          <p:grpSpPr>
            <a:xfrm>
              <a:off x="7384878" y="2966855"/>
              <a:ext cx="2071384" cy="2093157"/>
              <a:chOff x="622063" y="4476245"/>
              <a:chExt cx="2253291" cy="2093157"/>
            </a:xfrm>
          </p:grpSpPr>
          <p:sp>
            <p:nvSpPr>
              <p:cNvPr id="71" name="Round Diagonal Corner Rectangle 70">
                <a:extLst>
                  <a:ext uri="{FF2B5EF4-FFF2-40B4-BE49-F238E27FC236}">
                    <a16:creationId xmlns:a16="http://schemas.microsoft.com/office/drawing/2014/main" id="{90C87BB5-74B3-56FA-3DE5-BE98526FFC1D}"/>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68" name="TextBox 67">
              <a:extLst>
                <a:ext uri="{FF2B5EF4-FFF2-40B4-BE49-F238E27FC236}">
                  <a16:creationId xmlns:a16="http://schemas.microsoft.com/office/drawing/2014/main" id="{5C7E9CC2-0C9C-C331-B13D-25E70715BB2B}"/>
                </a:ext>
              </a:extLst>
            </p:cNvPr>
            <p:cNvSpPr txBox="1"/>
            <p:nvPr/>
          </p:nvSpPr>
          <p:spPr>
            <a:xfrm>
              <a:off x="7459247" y="3155074"/>
              <a:ext cx="1926100" cy="784830"/>
            </a:xfrm>
            <a:prstGeom prst="rect">
              <a:avLst/>
            </a:prstGeom>
            <a:noFill/>
          </p:spPr>
          <p:txBody>
            <a:bodyPr wrap="square" rtlCol="0">
              <a:spAutoFit/>
            </a:bodyPr>
            <a:lstStyle/>
            <a:p>
              <a:pPr>
                <a:spcAft>
                  <a:spcPts val="1400"/>
                </a:spcAft>
                <a:buClr>
                  <a:srgbClr val="DFF1E9"/>
                </a:buClr>
                <a:buSzPct val="125000"/>
              </a:pPr>
              <a:r>
                <a:rPr lang="en-US" sz="1500" dirty="0">
                  <a:solidFill>
                    <a:schemeClr val="bg1"/>
                  </a:solidFill>
                  <a:latin typeface="Century Gothic" panose="020B0502020202020204" pitchFamily="34" charset="0"/>
                </a:rPr>
                <a:t>processes measured and analyzed</a:t>
              </a:r>
            </a:p>
          </p:txBody>
        </p:sp>
        <p:sp>
          <p:nvSpPr>
            <p:cNvPr id="69" name="TextBox 68">
              <a:extLst>
                <a:ext uri="{FF2B5EF4-FFF2-40B4-BE49-F238E27FC236}">
                  <a16:creationId xmlns:a16="http://schemas.microsoft.com/office/drawing/2014/main" id="{621EC579-5C75-9E2E-3852-BE8DBA84524E}"/>
                </a:ext>
              </a:extLst>
            </p:cNvPr>
            <p:cNvSpPr txBox="1"/>
            <p:nvPr/>
          </p:nvSpPr>
          <p:spPr>
            <a:xfrm>
              <a:off x="8230578" y="4576990"/>
              <a:ext cx="383438" cy="523220"/>
            </a:xfrm>
            <a:prstGeom prst="rect">
              <a:avLst/>
            </a:prstGeom>
            <a:noFill/>
          </p:spPr>
          <p:txBody>
            <a:bodyPr wrap="none" rtlCol="0">
              <a:spAutoFit/>
            </a:bodyPr>
            <a:lstStyle/>
            <a:p>
              <a:pPr algn="ctr"/>
              <a:r>
                <a:rPr lang="en-US" sz="2800" dirty="0">
                  <a:solidFill>
                    <a:schemeClr val="tx1">
                      <a:lumMod val="50000"/>
                      <a:lumOff val="50000"/>
                    </a:schemeClr>
                  </a:solidFill>
                  <a:latin typeface="Century Gothic" panose="020B0502020202020204" pitchFamily="34" charset="0"/>
                </a:rPr>
                <a:t>4</a:t>
              </a:r>
            </a:p>
          </p:txBody>
        </p:sp>
      </p:grpSp>
      <p:grpSp>
        <p:nvGrpSpPr>
          <p:cNvPr id="84" name="Group 83">
            <a:extLst>
              <a:ext uri="{FF2B5EF4-FFF2-40B4-BE49-F238E27FC236}">
                <a16:creationId xmlns:a16="http://schemas.microsoft.com/office/drawing/2014/main" id="{A3568435-739F-FAFA-A0FF-D9BA0AC78FB1}"/>
              </a:ext>
            </a:extLst>
          </p:cNvPr>
          <p:cNvGrpSpPr/>
          <p:nvPr/>
        </p:nvGrpSpPr>
        <p:grpSpPr>
          <a:xfrm>
            <a:off x="9686435" y="2463725"/>
            <a:ext cx="2071384" cy="2133355"/>
            <a:chOff x="9686435" y="2463725"/>
            <a:chExt cx="2071384" cy="2133355"/>
          </a:xfrm>
        </p:grpSpPr>
        <p:grpSp>
          <p:nvGrpSpPr>
            <p:cNvPr id="74" name="Group 73">
              <a:extLst>
                <a:ext uri="{FF2B5EF4-FFF2-40B4-BE49-F238E27FC236}">
                  <a16:creationId xmlns:a16="http://schemas.microsoft.com/office/drawing/2014/main" id="{612A0504-3F12-B3E7-B703-8A4E224F750E}"/>
                </a:ext>
              </a:extLst>
            </p:cNvPr>
            <p:cNvGrpSpPr/>
            <p:nvPr/>
          </p:nvGrpSpPr>
          <p:grpSpPr>
            <a:xfrm>
              <a:off x="9686435" y="2463725"/>
              <a:ext cx="2071384" cy="2093157"/>
              <a:chOff x="622063" y="4476245"/>
              <a:chExt cx="2253291" cy="2093157"/>
            </a:xfrm>
          </p:grpSpPr>
          <p:sp>
            <p:nvSpPr>
              <p:cNvPr id="78" name="Round Diagonal Corner Rectangle 77">
                <a:extLst>
                  <a:ext uri="{FF2B5EF4-FFF2-40B4-BE49-F238E27FC236}">
                    <a16:creationId xmlns:a16="http://schemas.microsoft.com/office/drawing/2014/main" id="{F374467F-FA48-7A2F-CD4E-D98E1F4ABFD5}"/>
                  </a:ext>
                </a:extLst>
              </p:cNvPr>
              <p:cNvSpPr/>
              <p:nvPr/>
            </p:nvSpPr>
            <p:spPr>
              <a:xfrm>
                <a:off x="622063" y="4476245"/>
                <a:ext cx="2253291" cy="1635957"/>
              </a:xfrm>
              <a:prstGeom prst="round2DiagRect">
                <a:avLst>
                  <a:gd name="adj1" fmla="val 11534"/>
                  <a:gd name="adj2" fmla="val 0"/>
                </a:avLst>
              </a:prstGeom>
              <a:solidFill>
                <a:srgbClr val="169C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759224" y="5975042"/>
                <a:ext cx="457200" cy="73152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grpSp>
        <p:sp>
          <p:nvSpPr>
            <p:cNvPr id="75" name="TextBox 74">
              <a:extLst>
                <a:ext uri="{FF2B5EF4-FFF2-40B4-BE49-F238E27FC236}">
                  <a16:creationId xmlns:a16="http://schemas.microsoft.com/office/drawing/2014/main" id="{CD12D9B6-534B-92C4-7B18-298E28EB613F}"/>
                </a:ext>
              </a:extLst>
            </p:cNvPr>
            <p:cNvSpPr txBox="1"/>
            <p:nvPr/>
          </p:nvSpPr>
          <p:spPr>
            <a:xfrm>
              <a:off x="9760804" y="2651944"/>
              <a:ext cx="1926100" cy="1246495"/>
            </a:xfrm>
            <a:prstGeom prst="rect">
              <a:avLst/>
            </a:prstGeom>
            <a:noFill/>
          </p:spPr>
          <p:txBody>
            <a:bodyPr wrap="square" rtlCol="0">
              <a:spAutoFit/>
            </a:bodyPr>
            <a:lstStyle/>
            <a:p>
              <a:pPr>
                <a:spcAft>
                  <a:spcPts val="1400"/>
                </a:spcAft>
                <a:buClr>
                  <a:srgbClr val="DFF1E9"/>
                </a:buClr>
                <a:buSzPct val="125000"/>
              </a:pPr>
              <a:r>
                <a:rPr lang="en-US" sz="1500" dirty="0">
                  <a:solidFill>
                    <a:schemeClr val="bg1"/>
                  </a:solidFill>
                  <a:latin typeface="Century Gothic" panose="020B0502020202020204" pitchFamily="34" charset="0"/>
                </a:rPr>
                <a:t>constant process improvement basic control feedback and innovation</a:t>
              </a:r>
            </a:p>
          </p:txBody>
        </p:sp>
        <p:sp>
          <p:nvSpPr>
            <p:cNvPr id="76" name="TextBox 75">
              <a:extLst>
                <a:ext uri="{FF2B5EF4-FFF2-40B4-BE49-F238E27FC236}">
                  <a16:creationId xmlns:a16="http://schemas.microsoft.com/office/drawing/2014/main" id="{F0F4D19B-7809-56C9-BD37-5BC00D03EA0F}"/>
                </a:ext>
              </a:extLst>
            </p:cNvPr>
            <p:cNvSpPr txBox="1"/>
            <p:nvPr/>
          </p:nvSpPr>
          <p:spPr>
            <a:xfrm>
              <a:off x="10532135" y="4073860"/>
              <a:ext cx="383439" cy="523220"/>
            </a:xfrm>
            <a:prstGeom prst="rect">
              <a:avLst/>
            </a:prstGeom>
            <a:noFill/>
          </p:spPr>
          <p:txBody>
            <a:bodyPr wrap="none" rtlCol="0">
              <a:spAutoFit/>
            </a:bodyPr>
            <a:lstStyle/>
            <a:p>
              <a:pPr algn="ctr"/>
              <a:r>
                <a:rPr lang="en-US" sz="2800" dirty="0">
                  <a:solidFill>
                    <a:schemeClr val="tx1">
                      <a:lumMod val="50000"/>
                      <a:lumOff val="50000"/>
                    </a:schemeClr>
                  </a:solidFill>
                  <a:latin typeface="Century Gothic" panose="020B0502020202020204" pitchFamily="34" charset="0"/>
                </a:rPr>
                <a:t>5</a:t>
              </a:r>
            </a:p>
          </p:txBody>
        </p:sp>
      </p:grpSp>
    </p:spTree>
    <p:extLst>
      <p:ext uri="{BB962C8B-B14F-4D97-AF65-F5344CB8AC3E}">
        <p14:creationId xmlns:p14="http://schemas.microsoft.com/office/powerpoint/2010/main" val="619566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1172476296"/>
              </p:ext>
            </p:extLst>
          </p:nvPr>
        </p:nvGraphicFramePr>
        <p:xfrm>
          <a:off x="480700" y="1189423"/>
          <a:ext cx="8130865" cy="1635957"/>
        </p:xfrm>
        <a:graphic>
          <a:graphicData uri="http://schemas.openxmlformats.org/drawingml/2006/table">
            <a:tbl>
              <a:tblPr>
                <a:noFill/>
              </a:tblPr>
              <a:tblGrid>
                <a:gridCol w="8130865">
                  <a:extLst>
                    <a:ext uri="{9D8B030D-6E8A-4147-A177-3AD203B41FA5}">
                      <a16:colId xmlns:a16="http://schemas.microsoft.com/office/drawing/2014/main" val="20000"/>
                    </a:ext>
                  </a:extLst>
                </a:gridCol>
              </a:tblGrid>
              <a:tr h="1635957">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en-US" sz="2000" dirty="0">
                          <a:latin typeface="Century Gothic" panose="020B0502020202020204" pitchFamily="34" charset="0"/>
                        </a:rPr>
                        <a:t>Developed out of CMM to apply consistent measurements across functions in an organization</a:t>
                      </a:r>
                    </a:p>
                    <a:p>
                      <a:pPr marL="457200" marR="0" lvl="0" indent="-330200" algn="l" rtl="0">
                        <a:lnSpc>
                          <a:spcPct val="100000"/>
                        </a:lnSpc>
                        <a:spcBef>
                          <a:spcPts val="0"/>
                        </a:spcBef>
                        <a:spcAft>
                          <a:spcPts val="1400"/>
                        </a:spcAft>
                        <a:buClr>
                          <a:srgbClr val="4BA895"/>
                        </a:buClr>
                        <a:buSzPts val="1600"/>
                        <a:buFont typeface="Century Gothic"/>
                        <a:buChar char="●"/>
                      </a:pPr>
                      <a:r>
                        <a:rPr lang="en-US" sz="2000" dirty="0">
                          <a:latin typeface="Century Gothic" panose="020B0502020202020204" pitchFamily="34" charset="0"/>
                        </a:rPr>
                        <a:t>Has five levels:</a:t>
                      </a:r>
                      <a:endParaRPr sz="1600" dirty="0">
                        <a:latin typeface="Century Gothic" panose="020B0502020202020204" pitchFamily="34" charset="0"/>
                      </a:endParaRP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035250"/>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a:r>
              <a:rPr lang="en-US" sz="2100" dirty="0">
                <a:solidFill>
                  <a:schemeClr val="bg1"/>
                </a:solidFill>
                <a:latin typeface="Century Gothic" panose="020B0502020202020204" pitchFamily="34" charset="0"/>
              </a:rPr>
              <a:t>Initial</a:t>
            </a:r>
            <a:endParaRPr lang="en-US" sz="2100" dirty="0">
              <a:solidFill>
                <a:schemeClr val="bg1"/>
              </a:solidFill>
            </a:endParaRP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6258" y="3523303"/>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a:r>
              <a:rPr lang="en-US" sz="2100" dirty="0">
                <a:solidFill>
                  <a:schemeClr val="bg1"/>
                </a:solidFill>
                <a:latin typeface="Century Gothic" panose="020B0502020202020204" pitchFamily="34" charset="0"/>
              </a:rPr>
              <a:t>Managed</a:t>
            </a:r>
            <a:endParaRPr lang="en-US" sz="2100" dirty="0">
              <a:solidFill>
                <a:schemeClr val="bg1"/>
              </a:solidFill>
            </a:endParaRP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82890" y="3011355"/>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a:r>
              <a:rPr lang="en-US" sz="2100" dirty="0">
                <a:solidFill>
                  <a:schemeClr val="bg1"/>
                </a:solidFill>
                <a:latin typeface="Century Gothic" panose="020B0502020202020204" pitchFamily="34" charset="0"/>
              </a:rPr>
              <a:t>Defined</a:t>
            </a:r>
            <a:endParaRPr lang="en-US" sz="2100" dirty="0">
              <a:solidFill>
                <a:schemeClr val="bg1"/>
              </a:solidFill>
            </a:endParaRP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9522" y="2529278"/>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a:r>
              <a:rPr lang="en-US" sz="2100" dirty="0">
                <a:solidFill>
                  <a:schemeClr val="bg1"/>
                </a:solidFill>
                <a:latin typeface="Century Gothic" panose="020B0502020202020204" pitchFamily="34" charset="0"/>
              </a:rPr>
              <a:t>Quantitatively Managed</a:t>
            </a:r>
            <a:endParaRPr lang="en-US" sz="2100" dirty="0">
              <a:solidFill>
                <a:schemeClr val="bg1"/>
              </a:solidFill>
            </a:endParaRP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4578" y="1987459"/>
            <a:ext cx="2071384" cy="1635957"/>
          </a:xfrm>
          <a:prstGeom prst="round2DiagRect">
            <a:avLst>
              <a:gd name="adj1" fmla="val 11534"/>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a:r>
              <a:rPr lang="en-US" sz="2100" dirty="0">
                <a:solidFill>
                  <a:schemeClr val="bg1"/>
                </a:solidFill>
                <a:latin typeface="Century Gothic" panose="020B0502020202020204" pitchFamily="34" charset="0"/>
              </a:rPr>
              <a:t>Optimizing</a:t>
            </a:r>
            <a:endParaRPr lang="en-US" sz="2100" dirty="0">
              <a:solidFill>
                <a:schemeClr val="bg1"/>
              </a:solidFill>
            </a:endParaRPr>
          </a:p>
        </p:txBody>
      </p:sp>
      <p:sp>
        <p:nvSpPr>
          <p:cNvPr id="14" name="Round Diagonal Corner Rectangle 13">
            <a:extLst>
              <a:ext uri="{FF2B5EF4-FFF2-40B4-BE49-F238E27FC236}">
                <a16:creationId xmlns:a16="http://schemas.microsoft.com/office/drawing/2014/main" id="{9167B5C8-DC3C-1020-719D-E57B33BD9FBD}"/>
              </a:ext>
            </a:extLst>
          </p:cNvPr>
          <p:cNvSpPr/>
          <p:nvPr/>
        </p:nvSpPr>
        <p:spPr>
          <a:xfrm>
            <a:off x="480212" y="4476245"/>
            <a:ext cx="2071384" cy="1635957"/>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587845" y="600457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6" name="TextBox 15">
            <a:extLst>
              <a:ext uri="{FF2B5EF4-FFF2-40B4-BE49-F238E27FC236}">
                <a16:creationId xmlns:a16="http://schemas.microsoft.com/office/drawing/2014/main" id="{38F66660-3E4C-B7CB-3F41-12D099729D39}"/>
              </a:ext>
            </a:extLst>
          </p:cNvPr>
          <p:cNvSpPr txBox="1"/>
          <p:nvPr/>
        </p:nvSpPr>
        <p:spPr>
          <a:xfrm>
            <a:off x="554581" y="4664464"/>
            <a:ext cx="1926100" cy="1015663"/>
          </a:xfrm>
          <a:prstGeom prst="rect">
            <a:avLst/>
          </a:prstGeom>
          <a:noFill/>
        </p:spPr>
        <p:txBody>
          <a:bodyPr wrap="square" rtlCol="0">
            <a:spAutoFit/>
          </a:bodyPr>
          <a:lstStyle/>
          <a:p>
            <a:pPr>
              <a:spcAft>
                <a:spcPts val="1400"/>
              </a:spcAft>
              <a:buClr>
                <a:srgbClr val="DFF1E9"/>
              </a:buClr>
              <a:buSzPct val="125000"/>
            </a:pPr>
            <a:r>
              <a:rPr lang="en-US" sz="1500" dirty="0">
                <a:solidFill>
                  <a:schemeClr val="bg1"/>
                </a:solidFill>
                <a:latin typeface="Century Gothic" panose="020B0502020202020204" pitchFamily="34" charset="0"/>
              </a:rPr>
              <a:t>processes unpredictable, poorly controlled, and reactive</a:t>
            </a:r>
          </a:p>
        </p:txBody>
      </p:sp>
      <p:sp>
        <p:nvSpPr>
          <p:cNvPr id="29" name="TextBox 28">
            <a:extLst>
              <a:ext uri="{FF2B5EF4-FFF2-40B4-BE49-F238E27FC236}">
                <a16:creationId xmlns:a16="http://schemas.microsoft.com/office/drawing/2014/main" id="{3455C2D1-F89D-1F5E-B936-4969343AF9EF}"/>
              </a:ext>
            </a:extLst>
          </p:cNvPr>
          <p:cNvSpPr txBox="1"/>
          <p:nvPr/>
        </p:nvSpPr>
        <p:spPr>
          <a:xfrm>
            <a:off x="1325912" y="6086380"/>
            <a:ext cx="383438" cy="523220"/>
          </a:xfrm>
          <a:prstGeom prst="rect">
            <a:avLst/>
          </a:prstGeom>
          <a:noFill/>
        </p:spPr>
        <p:txBody>
          <a:bodyPr wrap="none" rtlCol="0">
            <a:spAutoFit/>
          </a:bodyPr>
          <a:lstStyle/>
          <a:p>
            <a:pPr algn="ctr"/>
            <a:r>
              <a:rPr lang="en-US" sz="2800" dirty="0">
                <a:solidFill>
                  <a:schemeClr val="tx1">
                    <a:lumMod val="50000"/>
                    <a:lumOff val="50000"/>
                  </a:schemeClr>
                </a:solidFill>
                <a:latin typeface="Century Gothic" panose="020B0502020202020204" pitchFamily="34" charset="0"/>
              </a:rPr>
              <a:t>1</a:t>
            </a:r>
          </a:p>
        </p:txBody>
      </p:sp>
      <p:sp>
        <p:nvSpPr>
          <p:cNvPr id="57" name="Round Diagonal Corner Rectangle 56">
            <a:extLst>
              <a:ext uri="{FF2B5EF4-FFF2-40B4-BE49-F238E27FC236}">
                <a16:creationId xmlns:a16="http://schemas.microsoft.com/office/drawing/2014/main" id="{3BF4D142-A20A-5F98-2B51-54DFC17FBB36}"/>
              </a:ext>
            </a:extLst>
          </p:cNvPr>
          <p:cNvSpPr/>
          <p:nvPr/>
        </p:nvSpPr>
        <p:spPr>
          <a:xfrm>
            <a:off x="2781767" y="3973115"/>
            <a:ext cx="2071384" cy="1635957"/>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2889400" y="550144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55" name="TextBox 54">
            <a:extLst>
              <a:ext uri="{FF2B5EF4-FFF2-40B4-BE49-F238E27FC236}">
                <a16:creationId xmlns:a16="http://schemas.microsoft.com/office/drawing/2014/main" id="{4C0237B4-7E1B-0512-0DC4-03F11E18C714}"/>
              </a:ext>
            </a:extLst>
          </p:cNvPr>
          <p:cNvSpPr txBox="1"/>
          <p:nvPr/>
        </p:nvSpPr>
        <p:spPr>
          <a:xfrm>
            <a:off x="3627467" y="5583250"/>
            <a:ext cx="383438" cy="523220"/>
          </a:xfrm>
          <a:prstGeom prst="rect">
            <a:avLst/>
          </a:prstGeom>
          <a:noFill/>
        </p:spPr>
        <p:txBody>
          <a:bodyPr wrap="none" rtlCol="0">
            <a:spAutoFit/>
          </a:bodyPr>
          <a:lstStyle/>
          <a:p>
            <a:pPr algn="ctr"/>
            <a:r>
              <a:rPr lang="en-US" sz="2800" dirty="0">
                <a:solidFill>
                  <a:schemeClr val="tx1">
                    <a:lumMod val="50000"/>
                    <a:lumOff val="50000"/>
                  </a:schemeClr>
                </a:solidFill>
                <a:latin typeface="Century Gothic" panose="020B0502020202020204" pitchFamily="34" charset="0"/>
              </a:rPr>
              <a:t>2</a:t>
            </a:r>
          </a:p>
        </p:txBody>
      </p:sp>
      <p:sp>
        <p:nvSpPr>
          <p:cNvPr id="54" name="TextBox 53">
            <a:extLst>
              <a:ext uri="{FF2B5EF4-FFF2-40B4-BE49-F238E27FC236}">
                <a16:creationId xmlns:a16="http://schemas.microsoft.com/office/drawing/2014/main" id="{6D82FD2E-8CB7-EC35-BA2A-BD671819DBA4}"/>
              </a:ext>
            </a:extLst>
          </p:cNvPr>
          <p:cNvSpPr txBox="1"/>
          <p:nvPr/>
        </p:nvSpPr>
        <p:spPr>
          <a:xfrm>
            <a:off x="2856136" y="4161334"/>
            <a:ext cx="1926100" cy="1015663"/>
          </a:xfrm>
          <a:prstGeom prst="rect">
            <a:avLst/>
          </a:prstGeom>
          <a:noFill/>
        </p:spPr>
        <p:txBody>
          <a:bodyPr wrap="square" rtlCol="0">
            <a:spAutoFit/>
          </a:bodyPr>
          <a:lstStyle/>
          <a:p>
            <a:pPr>
              <a:spcAft>
                <a:spcPts val="1400"/>
              </a:spcAft>
              <a:buClr>
                <a:srgbClr val="DFF1E9"/>
              </a:buClr>
              <a:buSzPct val="125000"/>
            </a:pPr>
            <a:r>
              <a:rPr lang="en-US" sz="1500" dirty="0">
                <a:solidFill>
                  <a:schemeClr val="bg1"/>
                </a:solidFill>
                <a:latin typeface="Century Gothic" panose="020B0502020202020204" pitchFamily="34" charset="0"/>
              </a:rPr>
              <a:t>processes characterized for projects and is often reactive</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9238426" cy="584775"/>
          </a:xfrm>
          <a:prstGeom prst="rect">
            <a:avLst/>
          </a:prstGeom>
          <a:noFill/>
        </p:spPr>
        <p:txBody>
          <a:bodyPr wrap="none" rtlCol="0">
            <a:spAutoFit/>
          </a:bodyPr>
          <a:lstStyle/>
          <a:p>
            <a:r>
              <a:rPr lang="en-US" sz="3200" dirty="0">
                <a:solidFill>
                  <a:srgbClr val="609188"/>
                </a:solidFill>
                <a:latin typeface="Century Gothic" panose="020B0502020202020204" pitchFamily="34" charset="0"/>
              </a:rPr>
              <a:t>Capability Maturity Model Integration (CMMI)</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4</a:t>
            </a:r>
          </a:p>
        </p:txBody>
      </p:sp>
      <p:sp>
        <p:nvSpPr>
          <p:cNvPr id="12" name="Rectangle 11">
            <a:extLst>
              <a:ext uri="{FF2B5EF4-FFF2-40B4-BE49-F238E27FC236}">
                <a16:creationId xmlns:a16="http://schemas.microsoft.com/office/drawing/2014/main" id="{668CF45C-411A-F7AD-400B-C15A9B07A583}"/>
              </a:ext>
            </a:extLst>
          </p:cNvPr>
          <p:cNvSpPr/>
          <p:nvPr/>
        </p:nvSpPr>
        <p:spPr>
          <a:xfrm>
            <a:off x="9014096" y="5919517"/>
            <a:ext cx="3152504"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600" dirty="0">
                <a:solidFill>
                  <a:schemeClr val="accent2">
                    <a:lumMod val="75000"/>
                  </a:schemeClr>
                </a:solidFill>
                <a:latin typeface="Century Gothic" panose="020B0502020202020204" pitchFamily="34" charset="0"/>
              </a:rPr>
              <a:t>CMMI</a:t>
            </a:r>
            <a:endParaRPr lang="en-US" sz="4800" dirty="0">
              <a:solidFill>
                <a:schemeClr val="accent2">
                  <a:lumMod val="75000"/>
                </a:schemeClr>
              </a:solidFill>
              <a:latin typeface="Century Gothic" panose="020B0502020202020204" pitchFamily="34" charset="0"/>
            </a:endParaRPr>
          </a:p>
        </p:txBody>
      </p:sp>
      <p:sp>
        <p:nvSpPr>
          <p:cNvPr id="64" name="Round Diagonal Corner Rectangle 63">
            <a:extLst>
              <a:ext uri="{FF2B5EF4-FFF2-40B4-BE49-F238E27FC236}">
                <a16:creationId xmlns:a16="http://schemas.microsoft.com/office/drawing/2014/main" id="{EE94E61C-0A7B-9447-25CA-AC7684F424A0}"/>
              </a:ext>
            </a:extLst>
          </p:cNvPr>
          <p:cNvSpPr/>
          <p:nvPr/>
        </p:nvSpPr>
        <p:spPr>
          <a:xfrm>
            <a:off x="5083322" y="3469985"/>
            <a:ext cx="2071384" cy="1635957"/>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5190955" y="499831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1" name="TextBox 60">
            <a:extLst>
              <a:ext uri="{FF2B5EF4-FFF2-40B4-BE49-F238E27FC236}">
                <a16:creationId xmlns:a16="http://schemas.microsoft.com/office/drawing/2014/main" id="{4C2B8B9C-8070-8B24-EED9-F9F371AA79BD}"/>
              </a:ext>
            </a:extLst>
          </p:cNvPr>
          <p:cNvSpPr txBox="1"/>
          <p:nvPr/>
        </p:nvSpPr>
        <p:spPr>
          <a:xfrm>
            <a:off x="5157691" y="3658204"/>
            <a:ext cx="1926100" cy="1015663"/>
          </a:xfrm>
          <a:prstGeom prst="rect">
            <a:avLst/>
          </a:prstGeom>
          <a:noFill/>
        </p:spPr>
        <p:txBody>
          <a:bodyPr wrap="square" rtlCol="0">
            <a:spAutoFit/>
          </a:bodyPr>
          <a:lstStyle/>
          <a:p>
            <a:pPr>
              <a:spcAft>
                <a:spcPts val="1400"/>
              </a:spcAft>
              <a:buClr>
                <a:srgbClr val="DFF1E9"/>
              </a:buClr>
              <a:buSzPct val="125000"/>
            </a:pPr>
            <a:r>
              <a:rPr lang="en-US" sz="1500" dirty="0">
                <a:solidFill>
                  <a:schemeClr val="bg1"/>
                </a:solidFill>
                <a:latin typeface="Century Gothic" panose="020B0502020202020204" pitchFamily="34" charset="0"/>
              </a:rPr>
              <a:t>processes characterized for the organization and is proactive</a:t>
            </a:r>
          </a:p>
        </p:txBody>
      </p:sp>
      <p:sp>
        <p:nvSpPr>
          <p:cNvPr id="62" name="TextBox 61">
            <a:extLst>
              <a:ext uri="{FF2B5EF4-FFF2-40B4-BE49-F238E27FC236}">
                <a16:creationId xmlns:a16="http://schemas.microsoft.com/office/drawing/2014/main" id="{E6DE4E21-CF6E-280D-9BF9-301DE52508B1}"/>
              </a:ext>
            </a:extLst>
          </p:cNvPr>
          <p:cNvSpPr txBox="1"/>
          <p:nvPr/>
        </p:nvSpPr>
        <p:spPr>
          <a:xfrm>
            <a:off x="5929022" y="5080120"/>
            <a:ext cx="383438" cy="523220"/>
          </a:xfrm>
          <a:prstGeom prst="rect">
            <a:avLst/>
          </a:prstGeom>
          <a:noFill/>
        </p:spPr>
        <p:txBody>
          <a:bodyPr wrap="none" rtlCol="0">
            <a:spAutoFit/>
          </a:bodyPr>
          <a:lstStyle/>
          <a:p>
            <a:pPr algn="ctr"/>
            <a:r>
              <a:rPr lang="en-US" sz="2800" dirty="0">
                <a:solidFill>
                  <a:schemeClr val="tx1">
                    <a:lumMod val="50000"/>
                    <a:lumOff val="50000"/>
                  </a:schemeClr>
                </a:solidFill>
                <a:latin typeface="Century Gothic" panose="020B0502020202020204" pitchFamily="34" charset="0"/>
              </a:rPr>
              <a:t>3</a:t>
            </a:r>
          </a:p>
        </p:txBody>
      </p:sp>
      <p:sp>
        <p:nvSpPr>
          <p:cNvPr id="71" name="Round Diagonal Corner Rectangle 70">
            <a:extLst>
              <a:ext uri="{FF2B5EF4-FFF2-40B4-BE49-F238E27FC236}">
                <a16:creationId xmlns:a16="http://schemas.microsoft.com/office/drawing/2014/main" id="{90C87BB5-74B3-56FA-3DE5-BE98526FFC1D}"/>
              </a:ext>
            </a:extLst>
          </p:cNvPr>
          <p:cNvSpPr/>
          <p:nvPr/>
        </p:nvSpPr>
        <p:spPr>
          <a:xfrm>
            <a:off x="7384878" y="3297358"/>
            <a:ext cx="2071384" cy="1305454"/>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7492511" y="449518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8" name="TextBox 67">
            <a:extLst>
              <a:ext uri="{FF2B5EF4-FFF2-40B4-BE49-F238E27FC236}">
                <a16:creationId xmlns:a16="http://schemas.microsoft.com/office/drawing/2014/main" id="{5C7E9CC2-0C9C-C331-B13D-25E70715BB2B}"/>
              </a:ext>
            </a:extLst>
          </p:cNvPr>
          <p:cNvSpPr txBox="1"/>
          <p:nvPr/>
        </p:nvSpPr>
        <p:spPr>
          <a:xfrm>
            <a:off x="7459247" y="3496621"/>
            <a:ext cx="1926100" cy="784830"/>
          </a:xfrm>
          <a:prstGeom prst="rect">
            <a:avLst/>
          </a:prstGeom>
          <a:noFill/>
        </p:spPr>
        <p:txBody>
          <a:bodyPr wrap="square" rtlCol="0">
            <a:spAutoFit/>
          </a:bodyPr>
          <a:lstStyle/>
          <a:p>
            <a:pPr>
              <a:spcAft>
                <a:spcPts val="1400"/>
              </a:spcAft>
              <a:buClr>
                <a:srgbClr val="DFF1E9"/>
              </a:buClr>
              <a:buSzPct val="125000"/>
            </a:pPr>
            <a:r>
              <a:rPr lang="en-US" sz="1500" dirty="0">
                <a:solidFill>
                  <a:schemeClr val="bg1"/>
                </a:solidFill>
                <a:latin typeface="Century Gothic" panose="020B0502020202020204" pitchFamily="34" charset="0"/>
              </a:rPr>
              <a:t>processes measured </a:t>
            </a:r>
            <a:br>
              <a:rPr lang="en-US" sz="1500" dirty="0">
                <a:solidFill>
                  <a:schemeClr val="bg1"/>
                </a:solidFill>
                <a:latin typeface="Century Gothic" panose="020B0502020202020204" pitchFamily="34" charset="0"/>
              </a:rPr>
            </a:br>
            <a:r>
              <a:rPr lang="en-US" sz="1500" dirty="0">
                <a:solidFill>
                  <a:schemeClr val="bg1"/>
                </a:solidFill>
                <a:latin typeface="Century Gothic" panose="020B0502020202020204" pitchFamily="34" charset="0"/>
              </a:rPr>
              <a:t>and controlled</a:t>
            </a:r>
          </a:p>
        </p:txBody>
      </p:sp>
      <p:sp>
        <p:nvSpPr>
          <p:cNvPr id="69" name="TextBox 68">
            <a:extLst>
              <a:ext uri="{FF2B5EF4-FFF2-40B4-BE49-F238E27FC236}">
                <a16:creationId xmlns:a16="http://schemas.microsoft.com/office/drawing/2014/main" id="{621EC579-5C75-9E2E-3852-BE8DBA84524E}"/>
              </a:ext>
            </a:extLst>
          </p:cNvPr>
          <p:cNvSpPr txBox="1"/>
          <p:nvPr/>
        </p:nvSpPr>
        <p:spPr>
          <a:xfrm>
            <a:off x="8230578" y="4576990"/>
            <a:ext cx="383438" cy="523220"/>
          </a:xfrm>
          <a:prstGeom prst="rect">
            <a:avLst/>
          </a:prstGeom>
          <a:noFill/>
        </p:spPr>
        <p:txBody>
          <a:bodyPr wrap="none" rtlCol="0">
            <a:spAutoFit/>
          </a:bodyPr>
          <a:lstStyle/>
          <a:p>
            <a:pPr algn="ctr"/>
            <a:r>
              <a:rPr lang="en-US" sz="2800" dirty="0">
                <a:solidFill>
                  <a:schemeClr val="tx1">
                    <a:lumMod val="50000"/>
                    <a:lumOff val="50000"/>
                  </a:schemeClr>
                </a:solidFill>
                <a:latin typeface="Century Gothic" panose="020B0502020202020204" pitchFamily="34" charset="0"/>
              </a:rPr>
              <a:t>4</a:t>
            </a:r>
          </a:p>
        </p:txBody>
      </p:sp>
      <p:sp>
        <p:nvSpPr>
          <p:cNvPr id="78" name="Round Diagonal Corner Rectangle 77">
            <a:extLst>
              <a:ext uri="{FF2B5EF4-FFF2-40B4-BE49-F238E27FC236}">
                <a16:creationId xmlns:a16="http://schemas.microsoft.com/office/drawing/2014/main" id="{F374467F-FA48-7A2F-CD4E-D98E1F4ABFD5}"/>
              </a:ext>
            </a:extLst>
          </p:cNvPr>
          <p:cNvSpPr/>
          <p:nvPr/>
        </p:nvSpPr>
        <p:spPr>
          <a:xfrm>
            <a:off x="9686435" y="2463725"/>
            <a:ext cx="2071384" cy="1635957"/>
          </a:xfrm>
          <a:prstGeom prst="round2DiagRect">
            <a:avLst>
              <a:gd name="adj1" fmla="val 11534"/>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9794068" y="3992050"/>
            <a:ext cx="457200" cy="67246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75" name="TextBox 74">
            <a:extLst>
              <a:ext uri="{FF2B5EF4-FFF2-40B4-BE49-F238E27FC236}">
                <a16:creationId xmlns:a16="http://schemas.microsoft.com/office/drawing/2014/main" id="{CD12D9B6-534B-92C4-7B18-298E28EB613F}"/>
              </a:ext>
            </a:extLst>
          </p:cNvPr>
          <p:cNvSpPr txBox="1"/>
          <p:nvPr/>
        </p:nvSpPr>
        <p:spPr>
          <a:xfrm>
            <a:off x="9760804" y="2651944"/>
            <a:ext cx="1926100" cy="553998"/>
          </a:xfrm>
          <a:prstGeom prst="rect">
            <a:avLst/>
          </a:prstGeom>
          <a:noFill/>
        </p:spPr>
        <p:txBody>
          <a:bodyPr wrap="square" rtlCol="0">
            <a:spAutoFit/>
          </a:bodyPr>
          <a:lstStyle/>
          <a:p>
            <a:pPr>
              <a:spcAft>
                <a:spcPts val="1400"/>
              </a:spcAft>
              <a:buClr>
                <a:srgbClr val="DFF1E9"/>
              </a:buClr>
              <a:buSzPct val="125000"/>
            </a:pPr>
            <a:r>
              <a:rPr lang="en-US" sz="1500" dirty="0">
                <a:solidFill>
                  <a:schemeClr val="bg1"/>
                </a:solidFill>
                <a:latin typeface="Century Gothic" panose="020B0502020202020204" pitchFamily="34" charset="0"/>
              </a:rPr>
              <a:t>focus on process improvement</a:t>
            </a:r>
          </a:p>
        </p:txBody>
      </p:sp>
      <p:sp>
        <p:nvSpPr>
          <p:cNvPr id="76" name="TextBox 75">
            <a:extLst>
              <a:ext uri="{FF2B5EF4-FFF2-40B4-BE49-F238E27FC236}">
                <a16:creationId xmlns:a16="http://schemas.microsoft.com/office/drawing/2014/main" id="{F0F4D19B-7809-56C9-BD37-5BC00D03EA0F}"/>
              </a:ext>
            </a:extLst>
          </p:cNvPr>
          <p:cNvSpPr txBox="1"/>
          <p:nvPr/>
        </p:nvSpPr>
        <p:spPr>
          <a:xfrm>
            <a:off x="10532135" y="4073860"/>
            <a:ext cx="383439" cy="523220"/>
          </a:xfrm>
          <a:prstGeom prst="rect">
            <a:avLst/>
          </a:prstGeom>
          <a:noFill/>
        </p:spPr>
        <p:txBody>
          <a:bodyPr wrap="none" rtlCol="0">
            <a:spAutoFit/>
          </a:bodyPr>
          <a:lstStyle/>
          <a:p>
            <a:pPr algn="ctr"/>
            <a:r>
              <a:rPr lang="en-US" sz="2800" dirty="0">
                <a:solidFill>
                  <a:schemeClr val="tx1">
                    <a:lumMod val="50000"/>
                    <a:lumOff val="50000"/>
                  </a:schemeClr>
                </a:solidFill>
                <a:latin typeface="Century Gothic" panose="020B0502020202020204" pitchFamily="34" charset="0"/>
              </a:rPr>
              <a:t>5</a:t>
            </a:r>
          </a:p>
        </p:txBody>
      </p:sp>
    </p:spTree>
    <p:extLst>
      <p:ext uri="{BB962C8B-B14F-4D97-AF65-F5344CB8AC3E}">
        <p14:creationId xmlns:p14="http://schemas.microsoft.com/office/powerpoint/2010/main" val="1767482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1308672080"/>
              </p:ext>
            </p:extLst>
          </p:nvPr>
        </p:nvGraphicFramePr>
        <p:xfrm>
          <a:off x="480700" y="1189423"/>
          <a:ext cx="8709599" cy="1635957"/>
        </p:xfrm>
        <a:graphic>
          <a:graphicData uri="http://schemas.openxmlformats.org/drawingml/2006/table">
            <a:tbl>
              <a:tblPr>
                <a:noFill/>
              </a:tblPr>
              <a:tblGrid>
                <a:gridCol w="8709599">
                  <a:extLst>
                    <a:ext uri="{9D8B030D-6E8A-4147-A177-3AD203B41FA5}">
                      <a16:colId xmlns:a16="http://schemas.microsoft.com/office/drawing/2014/main" val="20000"/>
                    </a:ext>
                  </a:extLst>
                </a:gridCol>
              </a:tblGrid>
              <a:tr h="1635957">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en-US" sz="2000" dirty="0">
                          <a:latin typeface="Century Gothic" panose="020B0502020202020204" pitchFamily="34" charset="0"/>
                        </a:rPr>
                        <a:t>First outlined by Dr. Michael Hammer of the Harvard Business School in a 2007 article in the Harvard Business Review</a:t>
                      </a:r>
                    </a:p>
                    <a:p>
                      <a:pPr marL="457200" marR="0" lvl="0" indent="-330200" algn="l" rtl="0">
                        <a:lnSpc>
                          <a:spcPct val="100000"/>
                        </a:lnSpc>
                        <a:spcBef>
                          <a:spcPts val="0"/>
                        </a:spcBef>
                        <a:spcAft>
                          <a:spcPts val="1400"/>
                        </a:spcAft>
                        <a:buClr>
                          <a:srgbClr val="4BA895"/>
                        </a:buClr>
                        <a:buSzPts val="1600"/>
                        <a:buFont typeface="Century Gothic"/>
                        <a:buChar char="●"/>
                      </a:pPr>
                      <a:r>
                        <a:rPr lang="en-US" sz="2000" dirty="0">
                          <a:latin typeface="Century Gothic" panose="020B0502020202020204" pitchFamily="34" charset="0"/>
                        </a:rPr>
                        <a:t>Has five levels:</a:t>
                      </a:r>
                      <a:endParaRPr sz="1600" dirty="0">
                        <a:latin typeface="Century Gothic" panose="020B0502020202020204" pitchFamily="34" charset="0"/>
                      </a:endParaRP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100" name="Round Diagonal Corner Rectangle 99">
            <a:extLst>
              <a:ext uri="{FF2B5EF4-FFF2-40B4-BE49-F238E27FC236}">
                <a16:creationId xmlns:a16="http://schemas.microsoft.com/office/drawing/2014/main" id="{816EFC4B-2D90-ADBA-A3A4-B3E185BD587A}"/>
              </a:ext>
            </a:extLst>
          </p:cNvPr>
          <p:cNvSpPr/>
          <p:nvPr/>
        </p:nvSpPr>
        <p:spPr>
          <a:xfrm>
            <a:off x="469626" y="4035250"/>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a:r>
              <a:rPr lang="en-US" sz="2100" dirty="0">
                <a:solidFill>
                  <a:schemeClr val="bg1"/>
                </a:solidFill>
                <a:latin typeface="Century Gothic" panose="020B0502020202020204" pitchFamily="34" charset="0"/>
              </a:rPr>
              <a:t>Initial</a:t>
            </a:r>
            <a:endParaRPr lang="en-US" sz="2100" dirty="0">
              <a:solidFill>
                <a:schemeClr val="bg1"/>
              </a:solidFill>
            </a:endParaRPr>
          </a:p>
        </p:txBody>
      </p:sp>
      <p:sp>
        <p:nvSpPr>
          <p:cNvPr id="102" name="Round Diagonal Corner Rectangle 101">
            <a:extLst>
              <a:ext uri="{FF2B5EF4-FFF2-40B4-BE49-F238E27FC236}">
                <a16:creationId xmlns:a16="http://schemas.microsoft.com/office/drawing/2014/main" id="{58A3DBAC-FB53-46ED-E59D-60FB7A2FC72D}"/>
              </a:ext>
            </a:extLst>
          </p:cNvPr>
          <p:cNvSpPr/>
          <p:nvPr/>
        </p:nvSpPr>
        <p:spPr>
          <a:xfrm>
            <a:off x="2776258" y="3523303"/>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a:r>
              <a:rPr lang="en-US" sz="2100" dirty="0">
                <a:solidFill>
                  <a:schemeClr val="bg1"/>
                </a:solidFill>
                <a:latin typeface="Century Gothic" panose="020B0502020202020204" pitchFamily="34" charset="0"/>
              </a:rPr>
              <a:t>Managed</a:t>
            </a:r>
            <a:endParaRPr lang="en-US" sz="2100" dirty="0">
              <a:solidFill>
                <a:schemeClr val="bg1"/>
              </a:solidFill>
            </a:endParaRPr>
          </a:p>
        </p:txBody>
      </p:sp>
      <p:sp>
        <p:nvSpPr>
          <p:cNvPr id="103" name="Round Diagonal Corner Rectangle 102">
            <a:extLst>
              <a:ext uri="{FF2B5EF4-FFF2-40B4-BE49-F238E27FC236}">
                <a16:creationId xmlns:a16="http://schemas.microsoft.com/office/drawing/2014/main" id="{F147A636-5137-E575-837D-A680A6B21BD4}"/>
              </a:ext>
            </a:extLst>
          </p:cNvPr>
          <p:cNvSpPr/>
          <p:nvPr/>
        </p:nvSpPr>
        <p:spPr>
          <a:xfrm>
            <a:off x="5082890" y="3011355"/>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a:r>
              <a:rPr lang="en-US" sz="2100" dirty="0">
                <a:solidFill>
                  <a:schemeClr val="bg1"/>
                </a:solidFill>
                <a:latin typeface="Century Gothic" panose="020B0502020202020204" pitchFamily="34" charset="0"/>
              </a:rPr>
              <a:t>Defined</a:t>
            </a:r>
            <a:endParaRPr lang="en-US" sz="2100" dirty="0">
              <a:solidFill>
                <a:schemeClr val="bg1"/>
              </a:solidFill>
            </a:endParaRPr>
          </a:p>
        </p:txBody>
      </p:sp>
      <p:sp>
        <p:nvSpPr>
          <p:cNvPr id="104" name="Round Diagonal Corner Rectangle 103">
            <a:extLst>
              <a:ext uri="{FF2B5EF4-FFF2-40B4-BE49-F238E27FC236}">
                <a16:creationId xmlns:a16="http://schemas.microsoft.com/office/drawing/2014/main" id="{E939CC4C-A0BF-BFA1-E0FC-04F217D440AD}"/>
              </a:ext>
            </a:extLst>
          </p:cNvPr>
          <p:cNvSpPr/>
          <p:nvPr/>
        </p:nvSpPr>
        <p:spPr>
          <a:xfrm>
            <a:off x="7389522" y="2529278"/>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a:r>
              <a:rPr lang="en-US" sz="2100" dirty="0">
                <a:solidFill>
                  <a:schemeClr val="bg1"/>
                </a:solidFill>
                <a:latin typeface="Century Gothic" panose="020B0502020202020204" pitchFamily="34" charset="0"/>
              </a:rPr>
              <a:t>Quantitatively Managed</a:t>
            </a:r>
            <a:endParaRPr lang="en-US" sz="2100" dirty="0">
              <a:solidFill>
                <a:schemeClr val="bg1"/>
              </a:solidFill>
            </a:endParaRPr>
          </a:p>
        </p:txBody>
      </p:sp>
      <p:sp>
        <p:nvSpPr>
          <p:cNvPr id="106" name="Round Diagonal Corner Rectangle 105">
            <a:extLst>
              <a:ext uri="{FF2B5EF4-FFF2-40B4-BE49-F238E27FC236}">
                <a16:creationId xmlns:a16="http://schemas.microsoft.com/office/drawing/2014/main" id="{BCF1504F-E028-C3FB-637B-43FEC9D2002D}"/>
              </a:ext>
            </a:extLst>
          </p:cNvPr>
          <p:cNvSpPr/>
          <p:nvPr/>
        </p:nvSpPr>
        <p:spPr>
          <a:xfrm>
            <a:off x="9684578" y="1987459"/>
            <a:ext cx="2071384" cy="1635957"/>
          </a:xfrm>
          <a:prstGeom prst="round2DiagRect">
            <a:avLst>
              <a:gd name="adj1" fmla="val 11534"/>
              <a:gd name="adj2" fmla="val 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t"/>
          <a:lstStyle/>
          <a:p>
            <a:pPr algn="r"/>
            <a:r>
              <a:rPr lang="en-US" sz="2100" dirty="0">
                <a:solidFill>
                  <a:schemeClr val="bg1"/>
                </a:solidFill>
                <a:latin typeface="Century Gothic" panose="020B0502020202020204" pitchFamily="34" charset="0"/>
              </a:rPr>
              <a:t>Optimizing</a:t>
            </a:r>
            <a:endParaRPr lang="en-US" sz="2100" dirty="0">
              <a:solidFill>
                <a:schemeClr val="bg1"/>
              </a:solidFill>
            </a:endParaRPr>
          </a:p>
        </p:txBody>
      </p:sp>
      <p:sp>
        <p:nvSpPr>
          <p:cNvPr id="14" name="Round Diagonal Corner Rectangle 13">
            <a:extLst>
              <a:ext uri="{FF2B5EF4-FFF2-40B4-BE49-F238E27FC236}">
                <a16:creationId xmlns:a16="http://schemas.microsoft.com/office/drawing/2014/main" id="{9167B5C8-DC3C-1020-719D-E57B33BD9FBD}"/>
              </a:ext>
            </a:extLst>
          </p:cNvPr>
          <p:cNvSpPr/>
          <p:nvPr/>
        </p:nvSpPr>
        <p:spPr>
          <a:xfrm>
            <a:off x="480212" y="4476245"/>
            <a:ext cx="2071384" cy="1635957"/>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ight Triangle 25">
            <a:extLst>
              <a:ext uri="{FF2B5EF4-FFF2-40B4-BE49-F238E27FC236}">
                <a16:creationId xmlns:a16="http://schemas.microsoft.com/office/drawing/2014/main" id="{7FA14D25-E1B1-6E5F-1044-0ADC0CC9A134}"/>
              </a:ext>
            </a:extLst>
          </p:cNvPr>
          <p:cNvSpPr/>
          <p:nvPr/>
        </p:nvSpPr>
        <p:spPr>
          <a:xfrm rot="5400000">
            <a:off x="587845" y="600457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16" name="TextBox 15">
            <a:extLst>
              <a:ext uri="{FF2B5EF4-FFF2-40B4-BE49-F238E27FC236}">
                <a16:creationId xmlns:a16="http://schemas.microsoft.com/office/drawing/2014/main" id="{38F66660-3E4C-B7CB-3F41-12D099729D39}"/>
              </a:ext>
            </a:extLst>
          </p:cNvPr>
          <p:cNvSpPr txBox="1"/>
          <p:nvPr/>
        </p:nvSpPr>
        <p:spPr>
          <a:xfrm>
            <a:off x="554581" y="4664464"/>
            <a:ext cx="1926100" cy="784830"/>
          </a:xfrm>
          <a:prstGeom prst="rect">
            <a:avLst/>
          </a:prstGeom>
          <a:noFill/>
        </p:spPr>
        <p:txBody>
          <a:bodyPr wrap="square" rtlCol="0">
            <a:spAutoFit/>
          </a:bodyPr>
          <a:lstStyle/>
          <a:p>
            <a:pPr>
              <a:spcAft>
                <a:spcPts val="1400"/>
              </a:spcAft>
              <a:buClr>
                <a:srgbClr val="DFF1E9"/>
              </a:buClr>
              <a:buSzPct val="125000"/>
            </a:pPr>
            <a:r>
              <a:rPr lang="en-US" sz="1500" dirty="0">
                <a:solidFill>
                  <a:schemeClr val="bg1"/>
                </a:solidFill>
                <a:latin typeface="Century Gothic" panose="020B0502020202020204" pitchFamily="34" charset="0"/>
              </a:rPr>
              <a:t>lack of process, control comes from individuals</a:t>
            </a:r>
          </a:p>
        </p:txBody>
      </p:sp>
      <p:sp>
        <p:nvSpPr>
          <p:cNvPr id="29" name="TextBox 28">
            <a:extLst>
              <a:ext uri="{FF2B5EF4-FFF2-40B4-BE49-F238E27FC236}">
                <a16:creationId xmlns:a16="http://schemas.microsoft.com/office/drawing/2014/main" id="{3455C2D1-F89D-1F5E-B936-4969343AF9EF}"/>
              </a:ext>
            </a:extLst>
          </p:cNvPr>
          <p:cNvSpPr txBox="1"/>
          <p:nvPr/>
        </p:nvSpPr>
        <p:spPr>
          <a:xfrm>
            <a:off x="1325912" y="6086380"/>
            <a:ext cx="383438" cy="523220"/>
          </a:xfrm>
          <a:prstGeom prst="rect">
            <a:avLst/>
          </a:prstGeom>
          <a:noFill/>
        </p:spPr>
        <p:txBody>
          <a:bodyPr wrap="none" rtlCol="0">
            <a:spAutoFit/>
          </a:bodyPr>
          <a:lstStyle/>
          <a:p>
            <a:pPr algn="ctr"/>
            <a:r>
              <a:rPr lang="en-US" sz="2800" dirty="0">
                <a:solidFill>
                  <a:schemeClr val="tx1">
                    <a:lumMod val="50000"/>
                    <a:lumOff val="50000"/>
                  </a:schemeClr>
                </a:solidFill>
                <a:latin typeface="Century Gothic" panose="020B0502020202020204" pitchFamily="34" charset="0"/>
              </a:rPr>
              <a:t>1</a:t>
            </a:r>
          </a:p>
        </p:txBody>
      </p:sp>
      <p:sp>
        <p:nvSpPr>
          <p:cNvPr id="57" name="Round Diagonal Corner Rectangle 56">
            <a:extLst>
              <a:ext uri="{FF2B5EF4-FFF2-40B4-BE49-F238E27FC236}">
                <a16:creationId xmlns:a16="http://schemas.microsoft.com/office/drawing/2014/main" id="{3BF4D142-A20A-5F98-2B51-54DFC17FBB36}"/>
              </a:ext>
            </a:extLst>
          </p:cNvPr>
          <p:cNvSpPr/>
          <p:nvPr/>
        </p:nvSpPr>
        <p:spPr>
          <a:xfrm>
            <a:off x="2781767" y="3973115"/>
            <a:ext cx="2071384" cy="1635957"/>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ight Triangle 57">
            <a:extLst>
              <a:ext uri="{FF2B5EF4-FFF2-40B4-BE49-F238E27FC236}">
                <a16:creationId xmlns:a16="http://schemas.microsoft.com/office/drawing/2014/main" id="{7FC24757-EEDD-1E91-4C4C-4D292023A902}"/>
              </a:ext>
            </a:extLst>
          </p:cNvPr>
          <p:cNvSpPr/>
          <p:nvPr/>
        </p:nvSpPr>
        <p:spPr>
          <a:xfrm rot="5400000">
            <a:off x="2889400" y="550144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55" name="TextBox 54">
            <a:extLst>
              <a:ext uri="{FF2B5EF4-FFF2-40B4-BE49-F238E27FC236}">
                <a16:creationId xmlns:a16="http://schemas.microsoft.com/office/drawing/2014/main" id="{4C0237B4-7E1B-0512-0DC4-03F11E18C714}"/>
              </a:ext>
            </a:extLst>
          </p:cNvPr>
          <p:cNvSpPr txBox="1"/>
          <p:nvPr/>
        </p:nvSpPr>
        <p:spPr>
          <a:xfrm>
            <a:off x="3627467" y="5583250"/>
            <a:ext cx="383438" cy="523220"/>
          </a:xfrm>
          <a:prstGeom prst="rect">
            <a:avLst/>
          </a:prstGeom>
          <a:noFill/>
        </p:spPr>
        <p:txBody>
          <a:bodyPr wrap="none" rtlCol="0">
            <a:spAutoFit/>
          </a:bodyPr>
          <a:lstStyle/>
          <a:p>
            <a:pPr algn="ctr"/>
            <a:r>
              <a:rPr lang="en-US" sz="2800" dirty="0">
                <a:solidFill>
                  <a:schemeClr val="tx1">
                    <a:lumMod val="50000"/>
                    <a:lumOff val="50000"/>
                  </a:schemeClr>
                </a:solidFill>
                <a:latin typeface="Century Gothic" panose="020B0502020202020204" pitchFamily="34" charset="0"/>
              </a:rPr>
              <a:t>2</a:t>
            </a:r>
          </a:p>
        </p:txBody>
      </p:sp>
      <p:sp>
        <p:nvSpPr>
          <p:cNvPr id="54" name="TextBox 53">
            <a:extLst>
              <a:ext uri="{FF2B5EF4-FFF2-40B4-BE49-F238E27FC236}">
                <a16:creationId xmlns:a16="http://schemas.microsoft.com/office/drawing/2014/main" id="{6D82FD2E-8CB7-EC35-BA2A-BD671819DBA4}"/>
              </a:ext>
            </a:extLst>
          </p:cNvPr>
          <p:cNvSpPr txBox="1"/>
          <p:nvPr/>
        </p:nvSpPr>
        <p:spPr>
          <a:xfrm>
            <a:off x="2856136" y="4161334"/>
            <a:ext cx="1926100" cy="784830"/>
          </a:xfrm>
          <a:prstGeom prst="rect">
            <a:avLst/>
          </a:prstGeom>
          <a:noFill/>
        </p:spPr>
        <p:txBody>
          <a:bodyPr wrap="square" rtlCol="0">
            <a:spAutoFit/>
          </a:bodyPr>
          <a:lstStyle/>
          <a:p>
            <a:pPr>
              <a:spcAft>
                <a:spcPts val="1400"/>
              </a:spcAft>
              <a:buClr>
                <a:srgbClr val="DFF1E9"/>
              </a:buClr>
              <a:buSzPct val="125000"/>
            </a:pPr>
            <a:r>
              <a:rPr lang="en-US" sz="1500" dirty="0">
                <a:solidFill>
                  <a:schemeClr val="bg1"/>
                </a:solidFill>
                <a:latin typeface="Century Gothic" panose="020B0502020202020204" pitchFamily="34" charset="0"/>
              </a:rPr>
              <a:t>processes established but only for projects</a:t>
            </a: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9183924" cy="584775"/>
          </a:xfrm>
          <a:prstGeom prst="rect">
            <a:avLst/>
          </a:prstGeom>
          <a:noFill/>
        </p:spPr>
        <p:txBody>
          <a:bodyPr wrap="none" rtlCol="0">
            <a:spAutoFit/>
          </a:bodyPr>
          <a:lstStyle/>
          <a:p>
            <a:r>
              <a:rPr lang="en-US" sz="3200" dirty="0">
                <a:solidFill>
                  <a:srgbClr val="609188"/>
                </a:solidFill>
                <a:latin typeface="Century Gothic" panose="020B0502020202020204" pitchFamily="34" charset="0"/>
              </a:rPr>
              <a:t>Process &amp; Enterprise Maturity Model (PEMM)</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5</a:t>
            </a:r>
          </a:p>
        </p:txBody>
      </p:sp>
      <p:sp>
        <p:nvSpPr>
          <p:cNvPr id="12" name="Rectangle 11">
            <a:extLst>
              <a:ext uri="{FF2B5EF4-FFF2-40B4-BE49-F238E27FC236}">
                <a16:creationId xmlns:a16="http://schemas.microsoft.com/office/drawing/2014/main" id="{668CF45C-411A-F7AD-400B-C15A9B07A583}"/>
              </a:ext>
            </a:extLst>
          </p:cNvPr>
          <p:cNvSpPr/>
          <p:nvPr/>
        </p:nvSpPr>
        <p:spPr>
          <a:xfrm>
            <a:off x="9014096" y="5919517"/>
            <a:ext cx="3152504"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600" dirty="0">
                <a:solidFill>
                  <a:srgbClr val="0070C0"/>
                </a:solidFill>
                <a:latin typeface="Century Gothic" panose="020B0502020202020204" pitchFamily="34" charset="0"/>
              </a:rPr>
              <a:t>PEMM</a:t>
            </a:r>
            <a:endParaRPr lang="en-US" sz="4800" dirty="0">
              <a:solidFill>
                <a:srgbClr val="0070C0"/>
              </a:solidFill>
              <a:latin typeface="Century Gothic" panose="020B0502020202020204" pitchFamily="34" charset="0"/>
            </a:endParaRPr>
          </a:p>
        </p:txBody>
      </p:sp>
      <p:sp>
        <p:nvSpPr>
          <p:cNvPr id="64" name="Round Diagonal Corner Rectangle 63">
            <a:extLst>
              <a:ext uri="{FF2B5EF4-FFF2-40B4-BE49-F238E27FC236}">
                <a16:creationId xmlns:a16="http://schemas.microsoft.com/office/drawing/2014/main" id="{EE94E61C-0A7B-9447-25CA-AC7684F424A0}"/>
              </a:ext>
            </a:extLst>
          </p:cNvPr>
          <p:cNvSpPr/>
          <p:nvPr/>
        </p:nvSpPr>
        <p:spPr>
          <a:xfrm>
            <a:off x="5083322" y="3469985"/>
            <a:ext cx="2071384" cy="1635957"/>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ight Triangle 64">
            <a:extLst>
              <a:ext uri="{FF2B5EF4-FFF2-40B4-BE49-F238E27FC236}">
                <a16:creationId xmlns:a16="http://schemas.microsoft.com/office/drawing/2014/main" id="{7EF711EF-462E-61A0-2775-4D0198A74A17}"/>
              </a:ext>
            </a:extLst>
          </p:cNvPr>
          <p:cNvSpPr/>
          <p:nvPr/>
        </p:nvSpPr>
        <p:spPr>
          <a:xfrm rot="5400000">
            <a:off x="5190955" y="499831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1" name="TextBox 60">
            <a:extLst>
              <a:ext uri="{FF2B5EF4-FFF2-40B4-BE49-F238E27FC236}">
                <a16:creationId xmlns:a16="http://schemas.microsoft.com/office/drawing/2014/main" id="{4C2B8B9C-8070-8B24-EED9-F9F371AA79BD}"/>
              </a:ext>
            </a:extLst>
          </p:cNvPr>
          <p:cNvSpPr txBox="1"/>
          <p:nvPr/>
        </p:nvSpPr>
        <p:spPr>
          <a:xfrm>
            <a:off x="5157691" y="3658204"/>
            <a:ext cx="1926100" cy="784830"/>
          </a:xfrm>
          <a:prstGeom prst="rect">
            <a:avLst/>
          </a:prstGeom>
          <a:noFill/>
        </p:spPr>
        <p:txBody>
          <a:bodyPr wrap="square" rtlCol="0">
            <a:spAutoFit/>
          </a:bodyPr>
          <a:lstStyle/>
          <a:p>
            <a:pPr>
              <a:spcAft>
                <a:spcPts val="1400"/>
              </a:spcAft>
              <a:buClr>
                <a:srgbClr val="DFF1E9"/>
              </a:buClr>
              <a:buSzPct val="125000"/>
            </a:pPr>
            <a:r>
              <a:rPr lang="en-US" sz="1500" dirty="0">
                <a:solidFill>
                  <a:schemeClr val="bg1"/>
                </a:solidFill>
                <a:latin typeface="Century Gothic" panose="020B0502020202020204" pitchFamily="34" charset="0"/>
              </a:rPr>
              <a:t>processes established across the organization</a:t>
            </a:r>
          </a:p>
        </p:txBody>
      </p:sp>
      <p:sp>
        <p:nvSpPr>
          <p:cNvPr id="62" name="TextBox 61">
            <a:extLst>
              <a:ext uri="{FF2B5EF4-FFF2-40B4-BE49-F238E27FC236}">
                <a16:creationId xmlns:a16="http://schemas.microsoft.com/office/drawing/2014/main" id="{E6DE4E21-CF6E-280D-9BF9-301DE52508B1}"/>
              </a:ext>
            </a:extLst>
          </p:cNvPr>
          <p:cNvSpPr txBox="1"/>
          <p:nvPr/>
        </p:nvSpPr>
        <p:spPr>
          <a:xfrm>
            <a:off x="5929022" y="5080120"/>
            <a:ext cx="383438" cy="523220"/>
          </a:xfrm>
          <a:prstGeom prst="rect">
            <a:avLst/>
          </a:prstGeom>
          <a:noFill/>
        </p:spPr>
        <p:txBody>
          <a:bodyPr wrap="none" rtlCol="0">
            <a:spAutoFit/>
          </a:bodyPr>
          <a:lstStyle/>
          <a:p>
            <a:pPr algn="ctr"/>
            <a:r>
              <a:rPr lang="en-US" sz="2800" dirty="0">
                <a:solidFill>
                  <a:schemeClr val="tx1">
                    <a:lumMod val="50000"/>
                    <a:lumOff val="50000"/>
                  </a:schemeClr>
                </a:solidFill>
                <a:latin typeface="Century Gothic" panose="020B0502020202020204" pitchFamily="34" charset="0"/>
              </a:rPr>
              <a:t>3</a:t>
            </a:r>
          </a:p>
        </p:txBody>
      </p:sp>
      <p:sp>
        <p:nvSpPr>
          <p:cNvPr id="71" name="Round Diagonal Corner Rectangle 70">
            <a:extLst>
              <a:ext uri="{FF2B5EF4-FFF2-40B4-BE49-F238E27FC236}">
                <a16:creationId xmlns:a16="http://schemas.microsoft.com/office/drawing/2014/main" id="{90C87BB5-74B3-56FA-3DE5-BE98526FFC1D}"/>
              </a:ext>
            </a:extLst>
          </p:cNvPr>
          <p:cNvSpPr/>
          <p:nvPr/>
        </p:nvSpPr>
        <p:spPr>
          <a:xfrm>
            <a:off x="7384878" y="3297358"/>
            <a:ext cx="2071384" cy="1305454"/>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ight Triangle 71">
            <a:extLst>
              <a:ext uri="{FF2B5EF4-FFF2-40B4-BE49-F238E27FC236}">
                <a16:creationId xmlns:a16="http://schemas.microsoft.com/office/drawing/2014/main" id="{6F1E32D3-55B1-5070-0A4B-A436E7136F49}"/>
              </a:ext>
            </a:extLst>
          </p:cNvPr>
          <p:cNvSpPr/>
          <p:nvPr/>
        </p:nvSpPr>
        <p:spPr>
          <a:xfrm rot="5400000">
            <a:off x="7492511" y="449518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68" name="TextBox 67">
            <a:extLst>
              <a:ext uri="{FF2B5EF4-FFF2-40B4-BE49-F238E27FC236}">
                <a16:creationId xmlns:a16="http://schemas.microsoft.com/office/drawing/2014/main" id="{5C7E9CC2-0C9C-C331-B13D-25E70715BB2B}"/>
              </a:ext>
            </a:extLst>
          </p:cNvPr>
          <p:cNvSpPr txBox="1"/>
          <p:nvPr/>
        </p:nvSpPr>
        <p:spPr>
          <a:xfrm>
            <a:off x="7459247" y="3496621"/>
            <a:ext cx="1926100" cy="553998"/>
          </a:xfrm>
          <a:prstGeom prst="rect">
            <a:avLst/>
          </a:prstGeom>
          <a:noFill/>
        </p:spPr>
        <p:txBody>
          <a:bodyPr wrap="square" rtlCol="0">
            <a:spAutoFit/>
          </a:bodyPr>
          <a:lstStyle/>
          <a:p>
            <a:pPr>
              <a:spcAft>
                <a:spcPts val="1400"/>
              </a:spcAft>
              <a:buClr>
                <a:srgbClr val="DFF1E9"/>
              </a:buClr>
              <a:buSzPct val="125000"/>
            </a:pPr>
            <a:r>
              <a:rPr lang="en-US" sz="1500" dirty="0">
                <a:solidFill>
                  <a:schemeClr val="bg1"/>
                </a:solidFill>
                <a:latin typeface="Century Gothic" panose="020B0502020202020204" pitchFamily="34" charset="0"/>
              </a:rPr>
              <a:t>processes measured</a:t>
            </a:r>
          </a:p>
        </p:txBody>
      </p:sp>
      <p:sp>
        <p:nvSpPr>
          <p:cNvPr id="69" name="TextBox 68">
            <a:extLst>
              <a:ext uri="{FF2B5EF4-FFF2-40B4-BE49-F238E27FC236}">
                <a16:creationId xmlns:a16="http://schemas.microsoft.com/office/drawing/2014/main" id="{621EC579-5C75-9E2E-3852-BE8DBA84524E}"/>
              </a:ext>
            </a:extLst>
          </p:cNvPr>
          <p:cNvSpPr txBox="1"/>
          <p:nvPr/>
        </p:nvSpPr>
        <p:spPr>
          <a:xfrm>
            <a:off x="8230578" y="4576990"/>
            <a:ext cx="383438" cy="523220"/>
          </a:xfrm>
          <a:prstGeom prst="rect">
            <a:avLst/>
          </a:prstGeom>
          <a:noFill/>
        </p:spPr>
        <p:txBody>
          <a:bodyPr wrap="none" rtlCol="0">
            <a:spAutoFit/>
          </a:bodyPr>
          <a:lstStyle/>
          <a:p>
            <a:pPr algn="ctr"/>
            <a:r>
              <a:rPr lang="en-US" sz="2800" dirty="0">
                <a:solidFill>
                  <a:schemeClr val="tx1">
                    <a:lumMod val="50000"/>
                    <a:lumOff val="50000"/>
                  </a:schemeClr>
                </a:solidFill>
                <a:latin typeface="Century Gothic" panose="020B0502020202020204" pitchFamily="34" charset="0"/>
              </a:rPr>
              <a:t>4</a:t>
            </a:r>
          </a:p>
        </p:txBody>
      </p:sp>
      <p:sp>
        <p:nvSpPr>
          <p:cNvPr id="78" name="Round Diagonal Corner Rectangle 77">
            <a:extLst>
              <a:ext uri="{FF2B5EF4-FFF2-40B4-BE49-F238E27FC236}">
                <a16:creationId xmlns:a16="http://schemas.microsoft.com/office/drawing/2014/main" id="{F374467F-FA48-7A2F-CD4E-D98E1F4ABFD5}"/>
              </a:ext>
            </a:extLst>
          </p:cNvPr>
          <p:cNvSpPr/>
          <p:nvPr/>
        </p:nvSpPr>
        <p:spPr>
          <a:xfrm>
            <a:off x="9686435" y="2463725"/>
            <a:ext cx="2071384" cy="1635957"/>
          </a:xfrm>
          <a:prstGeom prst="round2DiagRect">
            <a:avLst>
              <a:gd name="adj1" fmla="val 11534"/>
              <a:gd name="adj2"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ight Triangle 78">
            <a:extLst>
              <a:ext uri="{FF2B5EF4-FFF2-40B4-BE49-F238E27FC236}">
                <a16:creationId xmlns:a16="http://schemas.microsoft.com/office/drawing/2014/main" id="{8ADD453A-5BB6-B52D-60FE-00CCE92E26C9}"/>
              </a:ext>
            </a:extLst>
          </p:cNvPr>
          <p:cNvSpPr/>
          <p:nvPr/>
        </p:nvSpPr>
        <p:spPr>
          <a:xfrm rot="5400000">
            <a:off x="9794068" y="3992050"/>
            <a:ext cx="457200" cy="672465"/>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75" name="TextBox 74">
            <a:extLst>
              <a:ext uri="{FF2B5EF4-FFF2-40B4-BE49-F238E27FC236}">
                <a16:creationId xmlns:a16="http://schemas.microsoft.com/office/drawing/2014/main" id="{CD12D9B6-534B-92C4-7B18-298E28EB613F}"/>
              </a:ext>
            </a:extLst>
          </p:cNvPr>
          <p:cNvSpPr txBox="1"/>
          <p:nvPr/>
        </p:nvSpPr>
        <p:spPr>
          <a:xfrm>
            <a:off x="9760804" y="2651944"/>
            <a:ext cx="1926100" cy="784830"/>
          </a:xfrm>
          <a:prstGeom prst="rect">
            <a:avLst/>
          </a:prstGeom>
          <a:noFill/>
        </p:spPr>
        <p:txBody>
          <a:bodyPr wrap="square" rtlCol="0">
            <a:spAutoFit/>
          </a:bodyPr>
          <a:lstStyle/>
          <a:p>
            <a:pPr>
              <a:spcAft>
                <a:spcPts val="1400"/>
              </a:spcAft>
              <a:buClr>
                <a:srgbClr val="DFF1E9"/>
              </a:buClr>
              <a:buSzPct val="125000"/>
            </a:pPr>
            <a:r>
              <a:rPr lang="en-US" sz="1500" dirty="0">
                <a:solidFill>
                  <a:schemeClr val="bg1"/>
                </a:solidFill>
                <a:latin typeface="Century Gothic" panose="020B0502020202020204" pitchFamily="34" charset="0"/>
              </a:rPr>
              <a:t>processes continuously improved</a:t>
            </a:r>
          </a:p>
        </p:txBody>
      </p:sp>
      <p:sp>
        <p:nvSpPr>
          <p:cNvPr id="76" name="TextBox 75">
            <a:extLst>
              <a:ext uri="{FF2B5EF4-FFF2-40B4-BE49-F238E27FC236}">
                <a16:creationId xmlns:a16="http://schemas.microsoft.com/office/drawing/2014/main" id="{F0F4D19B-7809-56C9-BD37-5BC00D03EA0F}"/>
              </a:ext>
            </a:extLst>
          </p:cNvPr>
          <p:cNvSpPr txBox="1"/>
          <p:nvPr/>
        </p:nvSpPr>
        <p:spPr>
          <a:xfrm>
            <a:off x="10532135" y="4073860"/>
            <a:ext cx="383439" cy="523220"/>
          </a:xfrm>
          <a:prstGeom prst="rect">
            <a:avLst/>
          </a:prstGeom>
          <a:noFill/>
        </p:spPr>
        <p:txBody>
          <a:bodyPr wrap="none" rtlCol="0">
            <a:spAutoFit/>
          </a:bodyPr>
          <a:lstStyle/>
          <a:p>
            <a:pPr algn="ctr"/>
            <a:r>
              <a:rPr lang="en-US" sz="2800" dirty="0">
                <a:solidFill>
                  <a:schemeClr val="tx1">
                    <a:lumMod val="50000"/>
                    <a:lumOff val="50000"/>
                  </a:schemeClr>
                </a:solidFill>
                <a:latin typeface="Century Gothic" panose="020B0502020202020204" pitchFamily="34" charset="0"/>
              </a:rPr>
              <a:t>5</a:t>
            </a:r>
          </a:p>
        </p:txBody>
      </p:sp>
    </p:spTree>
    <p:extLst>
      <p:ext uri="{BB962C8B-B14F-4D97-AF65-F5344CB8AC3E}">
        <p14:creationId xmlns:p14="http://schemas.microsoft.com/office/powerpoint/2010/main" val="1247647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6</a:t>
            </a:r>
          </a:p>
        </p:txBody>
      </p:sp>
      <p:pic>
        <p:nvPicPr>
          <p:cNvPr id="3" name="Picture 2">
            <a:extLst>
              <a:ext uri="{FF2B5EF4-FFF2-40B4-BE49-F238E27FC236}">
                <a16:creationId xmlns:a16="http://schemas.microsoft.com/office/drawing/2014/main" id="{6989CF0A-B822-346B-ED31-C8ED4FEF2AC1}"/>
              </a:ext>
            </a:extLst>
          </p:cNvPr>
          <p:cNvPicPr>
            <a:picLocks noChangeAspect="1"/>
          </p:cNvPicPr>
          <p:nvPr/>
        </p:nvPicPr>
        <p:blipFill>
          <a:blip r:embed="rId3"/>
          <a:stretch>
            <a:fillRect/>
          </a:stretch>
        </p:blipFill>
        <p:spPr>
          <a:xfrm>
            <a:off x="7616142" y="0"/>
            <a:ext cx="4575857" cy="6863785"/>
          </a:xfrm>
          <a:prstGeom prst="rect">
            <a:avLst/>
          </a:prstGeom>
        </p:spPr>
      </p:pic>
      <p:sp>
        <p:nvSpPr>
          <p:cNvPr id="4" name="Rectangle 3">
            <a:extLst>
              <a:ext uri="{FF2B5EF4-FFF2-40B4-BE49-F238E27FC236}">
                <a16:creationId xmlns:a16="http://schemas.microsoft.com/office/drawing/2014/main" id="{8ACC14FB-070A-D3D3-2C2C-BD170FB7D0C8}"/>
              </a:ext>
            </a:extLst>
          </p:cNvPr>
          <p:cNvSpPr/>
          <p:nvPr/>
        </p:nvSpPr>
        <p:spPr>
          <a:xfrm>
            <a:off x="9014096" y="5919517"/>
            <a:ext cx="3152504" cy="85691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600" dirty="0">
                <a:solidFill>
                  <a:schemeClr val="bg1"/>
                </a:solidFill>
                <a:effectLst>
                  <a:outerShdw blurRad="63500" sx="102000" sy="102000" algn="ctr" rotWithShape="0">
                    <a:schemeClr val="tx1">
                      <a:lumMod val="65000"/>
                      <a:lumOff val="35000"/>
                      <a:alpha val="87275"/>
                    </a:schemeClr>
                  </a:outerShdw>
                </a:effectLst>
                <a:latin typeface="Century Gothic" panose="020B0502020202020204" pitchFamily="34" charset="0"/>
              </a:rPr>
              <a:t>BPMM</a:t>
            </a:r>
            <a:endParaRPr lang="en-US" sz="4800" dirty="0">
              <a:solidFill>
                <a:schemeClr val="bg1"/>
              </a:solidFill>
              <a:effectLst>
                <a:outerShdw blurRad="63500" sx="102000" sy="102000" algn="ctr" rotWithShape="0">
                  <a:schemeClr val="tx1">
                    <a:lumMod val="65000"/>
                    <a:lumOff val="35000"/>
                    <a:alpha val="87275"/>
                  </a:schemeClr>
                </a:outerShdw>
              </a:effectLst>
              <a:latin typeface="Century Gothic" panose="020B0502020202020204" pitchFamily="34" charset="0"/>
            </a:endParaRPr>
          </a:p>
        </p:txBody>
      </p:sp>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6401030" cy="1077218"/>
          </a:xfrm>
          <a:prstGeom prst="rect">
            <a:avLst/>
          </a:prstGeom>
          <a:noFill/>
        </p:spPr>
        <p:txBody>
          <a:bodyPr wrap="square" rtlCol="0">
            <a:spAutoFit/>
          </a:bodyPr>
          <a:lstStyle/>
          <a:p>
            <a:r>
              <a:rPr lang="en-US" sz="3200" dirty="0">
                <a:solidFill>
                  <a:srgbClr val="609188"/>
                </a:solidFill>
                <a:latin typeface="Century Gothic" panose="020B0502020202020204" pitchFamily="34" charset="0"/>
              </a:rPr>
              <a:t>Business Process Maturity Model (BPMM)</a:t>
            </a:r>
          </a:p>
        </p:txBody>
      </p:sp>
      <p:graphicFrame>
        <p:nvGraphicFramePr>
          <p:cNvPr id="6" name="Google Shape;246;p17">
            <a:extLst>
              <a:ext uri="{FF2B5EF4-FFF2-40B4-BE49-F238E27FC236}">
                <a16:creationId xmlns:a16="http://schemas.microsoft.com/office/drawing/2014/main" id="{CA7737B9-84DE-4ED7-5C78-44BC8CA700F9}"/>
              </a:ext>
            </a:extLst>
          </p:cNvPr>
          <p:cNvGraphicFramePr/>
          <p:nvPr>
            <p:extLst>
              <p:ext uri="{D42A27DB-BD31-4B8C-83A1-F6EECF244321}">
                <p14:modId xmlns:p14="http://schemas.microsoft.com/office/powerpoint/2010/main" val="3464915130"/>
              </p:ext>
            </p:extLst>
          </p:nvPr>
        </p:nvGraphicFramePr>
        <p:xfrm>
          <a:off x="480701" y="1671324"/>
          <a:ext cx="6707178" cy="4625303"/>
        </p:xfrm>
        <a:graphic>
          <a:graphicData uri="http://schemas.openxmlformats.org/drawingml/2006/table">
            <a:tbl>
              <a:tblPr>
                <a:noFill/>
              </a:tblPr>
              <a:tblGrid>
                <a:gridCol w="6707178">
                  <a:extLst>
                    <a:ext uri="{9D8B030D-6E8A-4147-A177-3AD203B41FA5}">
                      <a16:colId xmlns:a16="http://schemas.microsoft.com/office/drawing/2014/main" val="20000"/>
                    </a:ext>
                  </a:extLst>
                </a:gridCol>
              </a:tblGrid>
              <a:tr h="4625303">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en-US" sz="2000" dirty="0">
                          <a:latin typeface="Century Gothic" panose="020B0502020202020204" pitchFamily="34" charset="0"/>
                        </a:rPr>
                        <a:t>Find bottlenecks and non-value adding steps in workflows and promote consistency and repeatability in </a:t>
                      </a:r>
                      <a:r>
                        <a:rPr lang="en-US" sz="2000" dirty="0">
                          <a:latin typeface="Century Gothic" panose="020B0502020202020204" pitchFamily="34" charset="0"/>
                          <a:hlinkClick r:id="rId4"/>
                        </a:rPr>
                        <a:t>business process management</a:t>
                      </a:r>
                      <a:r>
                        <a:rPr lang="en-US" sz="2000" dirty="0">
                          <a:latin typeface="Century Gothic" panose="020B0502020202020204" pitchFamily="34" charset="0"/>
                        </a:rPr>
                        <a:t>.</a:t>
                      </a:r>
                    </a:p>
                    <a:p>
                      <a:pPr marL="457200" marR="0" lvl="0" indent="-330200" algn="l" rtl="0">
                        <a:lnSpc>
                          <a:spcPct val="100000"/>
                        </a:lnSpc>
                        <a:spcBef>
                          <a:spcPts val="0"/>
                        </a:spcBef>
                        <a:spcAft>
                          <a:spcPts val="1400"/>
                        </a:spcAft>
                        <a:buClr>
                          <a:srgbClr val="4BA895"/>
                        </a:buClr>
                        <a:buSzPts val="1600"/>
                        <a:buFont typeface="Century Gothic"/>
                        <a:buChar char="●"/>
                      </a:pPr>
                      <a:r>
                        <a:rPr lang="en-US" sz="2000" dirty="0">
                          <a:latin typeface="Century Gothic" panose="020B0502020202020204" pitchFamily="34" charset="0"/>
                        </a:rPr>
                        <a:t>A trained consultant is recommended to conduct assessments</a:t>
                      </a:r>
                    </a:p>
                    <a:p>
                      <a:pPr marL="457200" marR="0" lvl="0" indent="-330200" algn="l" rtl="0">
                        <a:lnSpc>
                          <a:spcPct val="100000"/>
                        </a:lnSpc>
                        <a:spcBef>
                          <a:spcPts val="0"/>
                        </a:spcBef>
                        <a:spcAft>
                          <a:spcPts val="1400"/>
                        </a:spcAft>
                        <a:buClr>
                          <a:srgbClr val="4BA895"/>
                        </a:buClr>
                        <a:buSzPts val="1600"/>
                        <a:buFont typeface="Century Gothic"/>
                        <a:buChar char="●"/>
                      </a:pPr>
                      <a:r>
                        <a:rPr lang="en-US" sz="2000" dirty="0">
                          <a:latin typeface="Century Gothic" panose="020B0502020202020204" pitchFamily="34" charset="0"/>
                        </a:rPr>
                        <a:t>Many questions involve months of effort</a:t>
                      </a:r>
                    </a:p>
                    <a:p>
                      <a:pPr marL="457200" marR="0" lvl="0" indent="-330200" algn="l" rtl="0">
                        <a:lnSpc>
                          <a:spcPct val="100000"/>
                        </a:lnSpc>
                        <a:spcBef>
                          <a:spcPts val="0"/>
                        </a:spcBef>
                        <a:spcAft>
                          <a:spcPts val="1400"/>
                        </a:spcAft>
                        <a:buClr>
                          <a:srgbClr val="4BA895"/>
                        </a:buClr>
                        <a:buSzPts val="1600"/>
                        <a:buFont typeface="Century Gothic"/>
                        <a:buChar char="●"/>
                      </a:pPr>
                      <a:r>
                        <a:rPr lang="en-US" sz="2000" dirty="0">
                          <a:latin typeface="Century Gothic" panose="020B0502020202020204" pitchFamily="34" charset="0"/>
                        </a:rPr>
                        <a:t>Offers certification</a:t>
                      </a:r>
                    </a:p>
                    <a:p>
                      <a:pPr marL="457200" marR="0" lvl="0" indent="-330200" algn="l" rtl="0">
                        <a:lnSpc>
                          <a:spcPct val="100000"/>
                        </a:lnSpc>
                        <a:spcBef>
                          <a:spcPts val="0"/>
                        </a:spcBef>
                        <a:spcAft>
                          <a:spcPts val="1400"/>
                        </a:spcAft>
                        <a:buClr>
                          <a:srgbClr val="4BA895"/>
                        </a:buClr>
                        <a:buSzPts val="1600"/>
                        <a:buFont typeface="Century Gothic"/>
                        <a:buChar char="●"/>
                      </a:pPr>
                      <a:r>
                        <a:rPr lang="en-US" sz="2000" dirty="0">
                          <a:latin typeface="Century Gothic" panose="020B0502020202020204" pitchFamily="34" charset="0"/>
                        </a:rPr>
                        <a:t>May be overwhelming and costly</a:t>
                      </a: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84296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6608C6-3F6B-5A99-603A-7FB457394ECE}"/>
              </a:ext>
            </a:extLst>
          </p:cNvPr>
          <p:cNvPicPr>
            <a:picLocks noChangeAspect="1"/>
          </p:cNvPicPr>
          <p:nvPr/>
        </p:nvPicPr>
        <p:blipFill>
          <a:blip r:embed="rId3"/>
          <a:stretch>
            <a:fillRect/>
          </a:stretch>
        </p:blipFill>
        <p:spPr>
          <a:xfrm>
            <a:off x="-1" y="0"/>
            <a:ext cx="12191999" cy="6858000"/>
          </a:xfrm>
          <a:prstGeom prst="rect">
            <a:avLst/>
          </a:prstGeom>
        </p:spPr>
      </p:pic>
      <p:graphicFrame>
        <p:nvGraphicFramePr>
          <p:cNvPr id="4" name="Google Shape;246;p17">
            <a:extLst>
              <a:ext uri="{FF2B5EF4-FFF2-40B4-BE49-F238E27FC236}">
                <a16:creationId xmlns:a16="http://schemas.microsoft.com/office/drawing/2014/main" id="{CA798208-8AA0-B271-2D88-37F9FBFACD35}"/>
              </a:ext>
            </a:extLst>
          </p:cNvPr>
          <p:cNvGraphicFramePr/>
          <p:nvPr>
            <p:extLst>
              <p:ext uri="{D42A27DB-BD31-4B8C-83A1-F6EECF244321}">
                <p14:modId xmlns:p14="http://schemas.microsoft.com/office/powerpoint/2010/main" val="566915156"/>
              </p:ext>
            </p:extLst>
          </p:nvPr>
        </p:nvGraphicFramePr>
        <p:xfrm>
          <a:off x="480700" y="953424"/>
          <a:ext cx="8130865" cy="1635957"/>
        </p:xfrm>
        <a:graphic>
          <a:graphicData uri="http://schemas.openxmlformats.org/drawingml/2006/table">
            <a:tbl>
              <a:tblPr>
                <a:noFill/>
              </a:tblPr>
              <a:tblGrid>
                <a:gridCol w="8130865">
                  <a:extLst>
                    <a:ext uri="{9D8B030D-6E8A-4147-A177-3AD203B41FA5}">
                      <a16:colId xmlns:a16="http://schemas.microsoft.com/office/drawing/2014/main" val="20000"/>
                    </a:ext>
                  </a:extLst>
                </a:gridCol>
              </a:tblGrid>
              <a:tr h="1635957">
                <a:tc>
                  <a:txBody>
                    <a:bodyPr/>
                    <a:lstStyle/>
                    <a:p>
                      <a:pPr marL="457200" marR="0" lvl="0" indent="-330200" algn="l" rtl="0">
                        <a:lnSpc>
                          <a:spcPct val="100000"/>
                        </a:lnSpc>
                        <a:spcBef>
                          <a:spcPts val="0"/>
                        </a:spcBef>
                        <a:spcAft>
                          <a:spcPts val="1400"/>
                        </a:spcAft>
                        <a:buClr>
                          <a:srgbClr val="4BA895"/>
                        </a:buClr>
                        <a:buSzPts val="1600"/>
                        <a:buFont typeface="Century Gothic"/>
                        <a:buChar char="●"/>
                      </a:pPr>
                      <a:r>
                        <a:rPr lang="en-US" sz="2000" dirty="0">
                          <a:latin typeface="Century Gothic" panose="020B0502020202020204" pitchFamily="34" charset="0"/>
                        </a:rPr>
                        <a:t>Governs process management</a:t>
                      </a:r>
                    </a:p>
                    <a:p>
                      <a:pPr marL="457200" marR="0" lvl="0" indent="-330200" algn="l" rtl="0">
                        <a:lnSpc>
                          <a:spcPct val="100000"/>
                        </a:lnSpc>
                        <a:spcBef>
                          <a:spcPts val="0"/>
                        </a:spcBef>
                        <a:spcAft>
                          <a:spcPts val="1400"/>
                        </a:spcAft>
                        <a:buClr>
                          <a:srgbClr val="4BA895"/>
                        </a:buClr>
                        <a:buSzPts val="1600"/>
                        <a:buFont typeface="Century Gothic"/>
                        <a:buChar char="●"/>
                      </a:pPr>
                      <a:r>
                        <a:rPr lang="en-US" sz="2000" dirty="0">
                          <a:latin typeface="Century Gothic" panose="020B0502020202020204" pitchFamily="34" charset="0"/>
                        </a:rPr>
                        <a:t>The seven tenets are:</a:t>
                      </a:r>
                      <a:endParaRPr sz="1600" dirty="0">
                        <a:latin typeface="Century Gothic" panose="020B0502020202020204" pitchFamily="34" charset="0"/>
                      </a:endParaRPr>
                    </a:p>
                  </a:txBody>
                  <a:tcPr marL="274325" marR="274325" marT="182875" marB="18287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00"/>
                  </a:ext>
                </a:extLst>
              </a:tr>
            </a:tbl>
          </a:graphicData>
        </a:graphic>
      </p:graphicFrame>
      <p:sp>
        <p:nvSpPr>
          <p:cNvPr id="38" name="TextBox 37">
            <a:extLst>
              <a:ext uri="{FF2B5EF4-FFF2-40B4-BE49-F238E27FC236}">
                <a16:creationId xmlns:a16="http://schemas.microsoft.com/office/drawing/2014/main" id="{A6C4B9E8-80D7-0E4C-98A0-080138C4551C}"/>
              </a:ext>
            </a:extLst>
          </p:cNvPr>
          <p:cNvSpPr txBox="1"/>
          <p:nvPr/>
        </p:nvSpPr>
        <p:spPr>
          <a:xfrm>
            <a:off x="786848" y="248400"/>
            <a:ext cx="7763664" cy="584775"/>
          </a:xfrm>
          <a:prstGeom prst="rect">
            <a:avLst/>
          </a:prstGeom>
          <a:noFill/>
        </p:spPr>
        <p:txBody>
          <a:bodyPr wrap="none" rtlCol="0">
            <a:spAutoFit/>
          </a:bodyPr>
          <a:lstStyle/>
          <a:p>
            <a:r>
              <a:rPr lang="en-US" sz="3200" dirty="0">
                <a:solidFill>
                  <a:srgbClr val="609188"/>
                </a:solidFill>
                <a:latin typeface="Century Gothic" panose="020B0502020202020204" pitchFamily="34" charset="0"/>
              </a:rPr>
              <a:t>Seven Tenets of Process Management</a:t>
            </a:r>
          </a:p>
        </p:txBody>
      </p:sp>
      <p:sp>
        <p:nvSpPr>
          <p:cNvPr id="2" name="Rectangle 1">
            <a:extLst>
              <a:ext uri="{FF2B5EF4-FFF2-40B4-BE49-F238E27FC236}">
                <a16:creationId xmlns:a16="http://schemas.microsoft.com/office/drawing/2014/main" id="{35C0EA8E-ADAD-5B58-47D3-8782C66BE980}"/>
              </a:ext>
            </a:extLst>
          </p:cNvPr>
          <p:cNvSpPr/>
          <p:nvPr/>
        </p:nvSpPr>
        <p:spPr>
          <a:xfrm>
            <a:off x="-3672" y="-609"/>
            <a:ext cx="731092" cy="731520"/>
          </a:xfrm>
          <a:prstGeom prst="rect">
            <a:avLst/>
          </a:prstGeom>
          <a:solidFill>
            <a:srgbClr val="6EA7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p>
        </p:txBody>
      </p:sp>
      <p:sp>
        <p:nvSpPr>
          <p:cNvPr id="8" name="Rectangle 7">
            <a:extLst>
              <a:ext uri="{FF2B5EF4-FFF2-40B4-BE49-F238E27FC236}">
                <a16:creationId xmlns:a16="http://schemas.microsoft.com/office/drawing/2014/main" id="{B48E67A6-FAF3-6CB1-0186-F17D369CF7E5}"/>
              </a:ext>
            </a:extLst>
          </p:cNvPr>
          <p:cNvSpPr/>
          <p:nvPr/>
        </p:nvSpPr>
        <p:spPr>
          <a:xfrm>
            <a:off x="-3672" y="661375"/>
            <a:ext cx="731092" cy="91440"/>
          </a:xfrm>
          <a:prstGeom prst="rect">
            <a:avLst/>
          </a:prstGeom>
          <a:solidFill>
            <a:srgbClr val="A4CF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0DAC8DD8-4AF0-D165-E026-4745AA48519D}"/>
              </a:ext>
            </a:extLst>
          </p:cNvPr>
          <p:cNvSpPr/>
          <p:nvPr/>
        </p:nvSpPr>
        <p:spPr>
          <a:xfrm>
            <a:off x="25400" y="-13647"/>
            <a:ext cx="731092" cy="7310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Century Gothic" panose="020B0502020202020204" pitchFamily="34" charset="0"/>
              </a:rPr>
              <a:t>7</a:t>
            </a:r>
          </a:p>
        </p:txBody>
      </p:sp>
      <p:sp>
        <p:nvSpPr>
          <p:cNvPr id="12" name="Rectangle 11">
            <a:extLst>
              <a:ext uri="{FF2B5EF4-FFF2-40B4-BE49-F238E27FC236}">
                <a16:creationId xmlns:a16="http://schemas.microsoft.com/office/drawing/2014/main" id="{668CF45C-411A-F7AD-400B-C15A9B07A583}"/>
              </a:ext>
            </a:extLst>
          </p:cNvPr>
          <p:cNvSpPr/>
          <p:nvPr/>
        </p:nvSpPr>
        <p:spPr>
          <a:xfrm>
            <a:off x="6312460" y="5919517"/>
            <a:ext cx="5854140" cy="856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6600" dirty="0">
                <a:solidFill>
                  <a:schemeClr val="bg1"/>
                </a:solidFill>
                <a:latin typeface="Century Gothic" panose="020B0502020202020204" pitchFamily="34" charset="0"/>
              </a:rPr>
              <a:t>Seven Tenets</a:t>
            </a:r>
          </a:p>
        </p:txBody>
      </p:sp>
      <p:sp>
        <p:nvSpPr>
          <p:cNvPr id="9" name="Round Diagonal Corner Rectangle 8">
            <a:extLst>
              <a:ext uri="{FF2B5EF4-FFF2-40B4-BE49-F238E27FC236}">
                <a16:creationId xmlns:a16="http://schemas.microsoft.com/office/drawing/2014/main" id="{F75AE43C-C6E9-F6EA-1128-C49BE395674B}"/>
              </a:ext>
            </a:extLst>
          </p:cNvPr>
          <p:cNvSpPr/>
          <p:nvPr/>
        </p:nvSpPr>
        <p:spPr>
          <a:xfrm>
            <a:off x="226557" y="2159961"/>
            <a:ext cx="1600200" cy="3108960"/>
          </a:xfrm>
          <a:prstGeom prst="round2DiagRect">
            <a:avLst>
              <a:gd name="adj1" fmla="val 9471"/>
              <a:gd name="adj2" fmla="val 0"/>
            </a:avLst>
          </a:prstGeom>
          <a:solidFill>
            <a:srgbClr val="30B697"/>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r>
              <a:rPr lang="en-US" sz="1600" dirty="0">
                <a:solidFill>
                  <a:schemeClr val="bg1"/>
                </a:solidFill>
                <a:latin typeface="Century Gothic" panose="020B0502020202020204" pitchFamily="34" charset="0"/>
              </a:rPr>
              <a:t>strategic alignment </a:t>
            </a:r>
          </a:p>
        </p:txBody>
      </p:sp>
      <p:sp>
        <p:nvSpPr>
          <p:cNvPr id="11" name="Round Diagonal Corner Rectangle 10">
            <a:extLst>
              <a:ext uri="{FF2B5EF4-FFF2-40B4-BE49-F238E27FC236}">
                <a16:creationId xmlns:a16="http://schemas.microsoft.com/office/drawing/2014/main" id="{D81234AD-DD95-AA9F-5E26-52E77AC5DF7C}"/>
              </a:ext>
            </a:extLst>
          </p:cNvPr>
          <p:cNvSpPr/>
          <p:nvPr/>
        </p:nvSpPr>
        <p:spPr>
          <a:xfrm>
            <a:off x="309622" y="2784995"/>
            <a:ext cx="1463040" cy="182880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13" name="TextBox 12">
            <a:extLst>
              <a:ext uri="{FF2B5EF4-FFF2-40B4-BE49-F238E27FC236}">
                <a16:creationId xmlns:a16="http://schemas.microsoft.com/office/drawing/2014/main" id="{0FC41B92-CC60-858B-0AF1-D280B7E046F4}"/>
              </a:ext>
            </a:extLst>
          </p:cNvPr>
          <p:cNvSpPr txBox="1"/>
          <p:nvPr/>
        </p:nvSpPr>
        <p:spPr>
          <a:xfrm>
            <a:off x="334662" y="2896935"/>
            <a:ext cx="1371600" cy="1456809"/>
          </a:xfrm>
          <a:prstGeom prst="rect">
            <a:avLst/>
          </a:prstGeom>
          <a:noFill/>
        </p:spPr>
        <p:txBody>
          <a:bodyPr wrap="square" rtlCol="0">
            <a:spAutoFit/>
          </a:bodyPr>
          <a:lstStyle/>
          <a:p>
            <a:pPr>
              <a:spcAft>
                <a:spcPts val="1400"/>
              </a:spcAft>
              <a:buClr>
                <a:srgbClr val="DFF1E9"/>
              </a:buClr>
              <a:buSzPct val="125000"/>
            </a:pPr>
            <a:r>
              <a:rPr lang="en-US" sz="1100" dirty="0">
                <a:latin typeface="Century Gothic" panose="020B0502020202020204" pitchFamily="34" charset="0"/>
              </a:rPr>
              <a:t>Understand what’s important to your company and aligning processes to support that.</a:t>
            </a:r>
          </a:p>
          <a:p>
            <a:pPr>
              <a:spcAft>
                <a:spcPts val="1400"/>
              </a:spcAft>
              <a:buClr>
                <a:srgbClr val="DFF1E9"/>
              </a:buClr>
              <a:buSzPct val="125000"/>
            </a:pPr>
            <a:endParaRPr lang="en-US" sz="1100" dirty="0">
              <a:latin typeface="Century Gothic" panose="020B0502020202020204" pitchFamily="34" charset="0"/>
            </a:endParaRPr>
          </a:p>
        </p:txBody>
      </p:sp>
      <p:sp>
        <p:nvSpPr>
          <p:cNvPr id="34" name="Round Diagonal Corner Rectangle 33">
            <a:extLst>
              <a:ext uri="{FF2B5EF4-FFF2-40B4-BE49-F238E27FC236}">
                <a16:creationId xmlns:a16="http://schemas.microsoft.com/office/drawing/2014/main" id="{AC9CEC77-6823-9E4A-F914-5C7935426E9E}"/>
              </a:ext>
            </a:extLst>
          </p:cNvPr>
          <p:cNvSpPr/>
          <p:nvPr/>
        </p:nvSpPr>
        <p:spPr>
          <a:xfrm>
            <a:off x="1909822" y="2159961"/>
            <a:ext cx="1600200" cy="3200400"/>
          </a:xfrm>
          <a:prstGeom prst="round2DiagRect">
            <a:avLst>
              <a:gd name="adj1" fmla="val 9471"/>
              <a:gd name="adj2" fmla="val 0"/>
            </a:avLst>
          </a:prstGeom>
          <a:solidFill>
            <a:srgbClr val="34A798"/>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endParaRPr lang="en-US" sz="1000" dirty="0">
              <a:solidFill>
                <a:schemeClr val="bg1"/>
              </a:solidFill>
              <a:latin typeface="Century Gothic" panose="020B0502020202020204" pitchFamily="34" charset="0"/>
            </a:endParaRPr>
          </a:p>
          <a:p>
            <a:r>
              <a:rPr lang="en-US" sz="1600" dirty="0">
                <a:solidFill>
                  <a:schemeClr val="bg1"/>
                </a:solidFill>
                <a:latin typeface="Century Gothic" panose="020B0502020202020204" pitchFamily="34" charset="0"/>
              </a:rPr>
              <a:t>governance</a:t>
            </a:r>
            <a:endParaRPr lang="en-US" sz="1600" dirty="0">
              <a:solidFill>
                <a:schemeClr val="bg1"/>
              </a:solidFill>
            </a:endParaRPr>
          </a:p>
        </p:txBody>
      </p:sp>
      <p:sp>
        <p:nvSpPr>
          <p:cNvPr id="35" name="Round Diagonal Corner Rectangle 34">
            <a:extLst>
              <a:ext uri="{FF2B5EF4-FFF2-40B4-BE49-F238E27FC236}">
                <a16:creationId xmlns:a16="http://schemas.microsoft.com/office/drawing/2014/main" id="{29708658-1EB5-F176-CE86-51DF3F5440C8}"/>
              </a:ext>
            </a:extLst>
          </p:cNvPr>
          <p:cNvSpPr/>
          <p:nvPr/>
        </p:nvSpPr>
        <p:spPr>
          <a:xfrm>
            <a:off x="1992887" y="2784995"/>
            <a:ext cx="1463040" cy="210312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36" name="TextBox 35">
            <a:extLst>
              <a:ext uri="{FF2B5EF4-FFF2-40B4-BE49-F238E27FC236}">
                <a16:creationId xmlns:a16="http://schemas.microsoft.com/office/drawing/2014/main" id="{1C3ACC9A-BC2E-064F-82E1-A2A477052615}"/>
              </a:ext>
            </a:extLst>
          </p:cNvPr>
          <p:cNvSpPr txBox="1"/>
          <p:nvPr/>
        </p:nvSpPr>
        <p:spPr>
          <a:xfrm>
            <a:off x="2017928" y="2896935"/>
            <a:ext cx="1429122" cy="938719"/>
          </a:xfrm>
          <a:prstGeom prst="rect">
            <a:avLst/>
          </a:prstGeom>
          <a:noFill/>
        </p:spPr>
        <p:txBody>
          <a:bodyPr wrap="square" rtlCol="0">
            <a:spAutoFit/>
          </a:bodyPr>
          <a:lstStyle/>
          <a:p>
            <a:pPr>
              <a:spcAft>
                <a:spcPts val="1400"/>
              </a:spcAft>
              <a:buClr>
                <a:srgbClr val="DFF1E9"/>
              </a:buClr>
              <a:buSzPct val="125000"/>
            </a:pPr>
            <a:r>
              <a:rPr lang="en-US" sz="1100" dirty="0">
                <a:latin typeface="Century Gothic" panose="020B0502020202020204" pitchFamily="34" charset="0"/>
              </a:rPr>
              <a:t>Ensure that someone is always accountable </a:t>
            </a:r>
            <a:br>
              <a:rPr lang="en-US" sz="1100" dirty="0">
                <a:latin typeface="Century Gothic" panose="020B0502020202020204" pitchFamily="34" charset="0"/>
              </a:rPr>
            </a:br>
            <a:r>
              <a:rPr lang="en-US" sz="1100" dirty="0">
                <a:latin typeface="Century Gothic" panose="020B0502020202020204" pitchFamily="34" charset="0"/>
              </a:rPr>
              <a:t>for processes.</a:t>
            </a:r>
          </a:p>
        </p:txBody>
      </p:sp>
      <p:sp>
        <p:nvSpPr>
          <p:cNvPr id="37" name="Round Diagonal Corner Rectangle 36">
            <a:extLst>
              <a:ext uri="{FF2B5EF4-FFF2-40B4-BE49-F238E27FC236}">
                <a16:creationId xmlns:a16="http://schemas.microsoft.com/office/drawing/2014/main" id="{5D1770AF-BC65-018B-A351-7EA2374C66EF}"/>
              </a:ext>
            </a:extLst>
          </p:cNvPr>
          <p:cNvSpPr/>
          <p:nvPr/>
        </p:nvSpPr>
        <p:spPr>
          <a:xfrm>
            <a:off x="3593087" y="2159961"/>
            <a:ext cx="1600200" cy="3291840"/>
          </a:xfrm>
          <a:prstGeom prst="round2DiagRect">
            <a:avLst>
              <a:gd name="adj1" fmla="val 9471"/>
              <a:gd name="adj2" fmla="val 0"/>
            </a:avLst>
          </a:prstGeom>
          <a:solidFill>
            <a:srgbClr val="229389"/>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r>
              <a:rPr lang="en-US" sz="1600" dirty="0">
                <a:solidFill>
                  <a:schemeClr val="bg1"/>
                </a:solidFill>
                <a:latin typeface="Century Gothic" panose="020B0502020202020204" pitchFamily="34" charset="0"/>
              </a:rPr>
              <a:t>process models</a:t>
            </a:r>
            <a:endParaRPr lang="en-US" sz="1600" dirty="0">
              <a:solidFill>
                <a:schemeClr val="bg1"/>
              </a:solidFill>
            </a:endParaRPr>
          </a:p>
        </p:txBody>
      </p:sp>
      <p:sp>
        <p:nvSpPr>
          <p:cNvPr id="39" name="Round Diagonal Corner Rectangle 38">
            <a:extLst>
              <a:ext uri="{FF2B5EF4-FFF2-40B4-BE49-F238E27FC236}">
                <a16:creationId xmlns:a16="http://schemas.microsoft.com/office/drawing/2014/main" id="{14E26E40-4F6D-37BC-A36D-72653A785A9E}"/>
              </a:ext>
            </a:extLst>
          </p:cNvPr>
          <p:cNvSpPr/>
          <p:nvPr/>
        </p:nvSpPr>
        <p:spPr>
          <a:xfrm>
            <a:off x="3676152" y="2784995"/>
            <a:ext cx="1463040" cy="237744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0" name="TextBox 39">
            <a:extLst>
              <a:ext uri="{FF2B5EF4-FFF2-40B4-BE49-F238E27FC236}">
                <a16:creationId xmlns:a16="http://schemas.microsoft.com/office/drawing/2014/main" id="{10109F39-F76F-AD27-3179-36A268CA9A1E}"/>
              </a:ext>
            </a:extLst>
          </p:cNvPr>
          <p:cNvSpPr txBox="1"/>
          <p:nvPr/>
        </p:nvSpPr>
        <p:spPr>
          <a:xfrm>
            <a:off x="3701192" y="2896935"/>
            <a:ext cx="1344167" cy="938719"/>
          </a:xfrm>
          <a:prstGeom prst="rect">
            <a:avLst/>
          </a:prstGeom>
          <a:noFill/>
        </p:spPr>
        <p:txBody>
          <a:bodyPr wrap="square" rtlCol="0">
            <a:spAutoFit/>
          </a:bodyPr>
          <a:lstStyle/>
          <a:p>
            <a:pPr>
              <a:spcAft>
                <a:spcPts val="1400"/>
              </a:spcAft>
              <a:buClr>
                <a:srgbClr val="DFF1E9"/>
              </a:buClr>
              <a:buSzPct val="125000"/>
            </a:pPr>
            <a:r>
              <a:rPr lang="en-US" sz="1100" dirty="0">
                <a:latin typeface="Century Gothic" panose="020B0502020202020204" pitchFamily="34" charset="0"/>
              </a:rPr>
              <a:t>Provide a structure for researching </a:t>
            </a:r>
            <a:br>
              <a:rPr lang="en-US" sz="1100" dirty="0">
                <a:latin typeface="Century Gothic" panose="020B0502020202020204" pitchFamily="34" charset="0"/>
              </a:rPr>
            </a:br>
            <a:r>
              <a:rPr lang="en-US" sz="1100" dirty="0">
                <a:latin typeface="Century Gothic" panose="020B0502020202020204" pitchFamily="34" charset="0"/>
              </a:rPr>
              <a:t>and writing processes.</a:t>
            </a:r>
          </a:p>
        </p:txBody>
      </p:sp>
      <p:sp>
        <p:nvSpPr>
          <p:cNvPr id="41" name="Round Diagonal Corner Rectangle 40">
            <a:extLst>
              <a:ext uri="{FF2B5EF4-FFF2-40B4-BE49-F238E27FC236}">
                <a16:creationId xmlns:a16="http://schemas.microsoft.com/office/drawing/2014/main" id="{7BFA3660-2199-0DEF-E5AC-9E8C204F34A2}"/>
              </a:ext>
            </a:extLst>
          </p:cNvPr>
          <p:cNvSpPr/>
          <p:nvPr/>
        </p:nvSpPr>
        <p:spPr>
          <a:xfrm>
            <a:off x="5276352" y="2159961"/>
            <a:ext cx="1600200" cy="3383280"/>
          </a:xfrm>
          <a:prstGeom prst="round2DiagRect">
            <a:avLst>
              <a:gd name="adj1" fmla="val 9471"/>
              <a:gd name="adj2" fmla="val 0"/>
            </a:avLst>
          </a:prstGeom>
          <a:solidFill>
            <a:srgbClr val="008081"/>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r>
              <a:rPr lang="en-US" sz="1600" dirty="0">
                <a:solidFill>
                  <a:schemeClr val="bg1"/>
                </a:solidFill>
                <a:latin typeface="Century Gothic" panose="020B0502020202020204" pitchFamily="34" charset="0"/>
              </a:rPr>
              <a:t>change management</a:t>
            </a:r>
          </a:p>
        </p:txBody>
      </p:sp>
      <p:sp>
        <p:nvSpPr>
          <p:cNvPr id="42" name="Round Diagonal Corner Rectangle 41">
            <a:extLst>
              <a:ext uri="{FF2B5EF4-FFF2-40B4-BE49-F238E27FC236}">
                <a16:creationId xmlns:a16="http://schemas.microsoft.com/office/drawing/2014/main" id="{AAC74528-74A1-6C71-B455-86E9180B49C3}"/>
              </a:ext>
            </a:extLst>
          </p:cNvPr>
          <p:cNvSpPr/>
          <p:nvPr/>
        </p:nvSpPr>
        <p:spPr>
          <a:xfrm>
            <a:off x="5359417" y="2784995"/>
            <a:ext cx="1463040" cy="256032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3" name="TextBox 42">
            <a:extLst>
              <a:ext uri="{FF2B5EF4-FFF2-40B4-BE49-F238E27FC236}">
                <a16:creationId xmlns:a16="http://schemas.microsoft.com/office/drawing/2014/main" id="{68D61DA0-8198-C5D6-C94F-73D981D74273}"/>
              </a:ext>
            </a:extLst>
          </p:cNvPr>
          <p:cNvSpPr txBox="1"/>
          <p:nvPr/>
        </p:nvSpPr>
        <p:spPr>
          <a:xfrm>
            <a:off x="5384457" y="2896935"/>
            <a:ext cx="1463040" cy="2123658"/>
          </a:xfrm>
          <a:prstGeom prst="rect">
            <a:avLst/>
          </a:prstGeom>
          <a:noFill/>
        </p:spPr>
        <p:txBody>
          <a:bodyPr wrap="square" rtlCol="0">
            <a:spAutoFit/>
          </a:bodyPr>
          <a:lstStyle/>
          <a:p>
            <a:pPr>
              <a:spcAft>
                <a:spcPts val="1400"/>
              </a:spcAft>
              <a:buClr>
                <a:srgbClr val="DFF1E9"/>
              </a:buClr>
              <a:buSzPct val="125000"/>
            </a:pPr>
            <a:r>
              <a:rPr lang="en-US" sz="1100" dirty="0">
                <a:latin typeface="Century Gothic" panose="020B0502020202020204" pitchFamily="34" charset="0"/>
              </a:rPr>
              <a:t>Change isn’t easy. Change management includes communication, training, and engagement approaches for gaining the insight and support of people who use the processes.</a:t>
            </a:r>
          </a:p>
        </p:txBody>
      </p:sp>
      <p:sp>
        <p:nvSpPr>
          <p:cNvPr id="44" name="Round Diagonal Corner Rectangle 43">
            <a:extLst>
              <a:ext uri="{FF2B5EF4-FFF2-40B4-BE49-F238E27FC236}">
                <a16:creationId xmlns:a16="http://schemas.microsoft.com/office/drawing/2014/main" id="{108EC74C-EAF5-F2B6-E531-0F4231B39095}"/>
              </a:ext>
            </a:extLst>
          </p:cNvPr>
          <p:cNvSpPr/>
          <p:nvPr/>
        </p:nvSpPr>
        <p:spPr>
          <a:xfrm>
            <a:off x="6955635" y="2159961"/>
            <a:ext cx="1600200" cy="3291840"/>
          </a:xfrm>
          <a:prstGeom prst="round2DiagRect">
            <a:avLst>
              <a:gd name="adj1" fmla="val 9471"/>
              <a:gd name="adj2" fmla="val 0"/>
            </a:avLst>
          </a:prstGeom>
          <a:solidFill>
            <a:srgbClr val="007475"/>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r>
              <a:rPr lang="en-US" sz="1600" dirty="0">
                <a:solidFill>
                  <a:schemeClr val="bg1"/>
                </a:solidFill>
                <a:latin typeface="Century Gothic" panose="020B0502020202020204" pitchFamily="34" charset="0"/>
              </a:rPr>
              <a:t>process performance</a:t>
            </a:r>
            <a:endParaRPr lang="en-US" sz="1600" dirty="0">
              <a:solidFill>
                <a:schemeClr val="bg1"/>
              </a:solidFill>
            </a:endParaRPr>
          </a:p>
        </p:txBody>
      </p:sp>
      <p:sp>
        <p:nvSpPr>
          <p:cNvPr id="45" name="Round Diagonal Corner Rectangle 44">
            <a:extLst>
              <a:ext uri="{FF2B5EF4-FFF2-40B4-BE49-F238E27FC236}">
                <a16:creationId xmlns:a16="http://schemas.microsoft.com/office/drawing/2014/main" id="{DD5F0AE5-0D52-A16A-ED23-C90A2D279A4A}"/>
              </a:ext>
            </a:extLst>
          </p:cNvPr>
          <p:cNvSpPr/>
          <p:nvPr/>
        </p:nvSpPr>
        <p:spPr>
          <a:xfrm>
            <a:off x="7038700" y="2784995"/>
            <a:ext cx="1463040" cy="237744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6" name="TextBox 45">
            <a:extLst>
              <a:ext uri="{FF2B5EF4-FFF2-40B4-BE49-F238E27FC236}">
                <a16:creationId xmlns:a16="http://schemas.microsoft.com/office/drawing/2014/main" id="{30CB2241-F31B-EE7C-B3CE-78544EFFB9C6}"/>
              </a:ext>
            </a:extLst>
          </p:cNvPr>
          <p:cNvSpPr txBox="1"/>
          <p:nvPr/>
        </p:nvSpPr>
        <p:spPr>
          <a:xfrm>
            <a:off x="7063740" y="2896935"/>
            <a:ext cx="1371600" cy="1107996"/>
          </a:xfrm>
          <a:prstGeom prst="rect">
            <a:avLst/>
          </a:prstGeom>
          <a:noFill/>
        </p:spPr>
        <p:txBody>
          <a:bodyPr wrap="square" rtlCol="0">
            <a:spAutoFit/>
          </a:bodyPr>
          <a:lstStyle/>
          <a:p>
            <a:pPr>
              <a:spcAft>
                <a:spcPts val="1400"/>
              </a:spcAft>
              <a:buClr>
                <a:srgbClr val="DFF1E9"/>
              </a:buClr>
              <a:buSzPct val="125000"/>
            </a:pPr>
            <a:r>
              <a:rPr lang="en-US" sz="1100" dirty="0">
                <a:latin typeface="Century Gothic" panose="020B0502020202020204" pitchFamily="34" charset="0"/>
              </a:rPr>
              <a:t>Emphasizes the progress of the process and not the people through control points and measures.</a:t>
            </a:r>
          </a:p>
        </p:txBody>
      </p:sp>
      <p:sp>
        <p:nvSpPr>
          <p:cNvPr id="47" name="Round Diagonal Corner Rectangle 46">
            <a:extLst>
              <a:ext uri="{FF2B5EF4-FFF2-40B4-BE49-F238E27FC236}">
                <a16:creationId xmlns:a16="http://schemas.microsoft.com/office/drawing/2014/main" id="{39AF7F2D-2D21-1DA3-7D28-CB9E38564C2B}"/>
              </a:ext>
            </a:extLst>
          </p:cNvPr>
          <p:cNvSpPr/>
          <p:nvPr/>
        </p:nvSpPr>
        <p:spPr>
          <a:xfrm>
            <a:off x="8638900" y="2159961"/>
            <a:ext cx="1600200" cy="3200400"/>
          </a:xfrm>
          <a:prstGeom prst="round2DiagRect">
            <a:avLst>
              <a:gd name="adj1" fmla="val 9471"/>
              <a:gd name="adj2" fmla="val 0"/>
            </a:avLst>
          </a:prstGeom>
          <a:solidFill>
            <a:srgbClr val="00565E"/>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r>
              <a:rPr lang="en-US" sz="1600" dirty="0">
                <a:solidFill>
                  <a:schemeClr val="bg1"/>
                </a:solidFill>
                <a:latin typeface="Century Gothic" panose="020B0502020202020204" pitchFamily="34" charset="0"/>
              </a:rPr>
              <a:t>process improvement</a:t>
            </a:r>
            <a:endParaRPr lang="en-US" sz="1600" dirty="0">
              <a:solidFill>
                <a:schemeClr val="bg1"/>
              </a:solidFill>
            </a:endParaRPr>
          </a:p>
        </p:txBody>
      </p:sp>
      <p:sp>
        <p:nvSpPr>
          <p:cNvPr id="48" name="Round Diagonal Corner Rectangle 47">
            <a:extLst>
              <a:ext uri="{FF2B5EF4-FFF2-40B4-BE49-F238E27FC236}">
                <a16:creationId xmlns:a16="http://schemas.microsoft.com/office/drawing/2014/main" id="{6A377193-8C60-F985-8B26-898E2C061804}"/>
              </a:ext>
            </a:extLst>
          </p:cNvPr>
          <p:cNvSpPr/>
          <p:nvPr/>
        </p:nvSpPr>
        <p:spPr>
          <a:xfrm>
            <a:off x="8721965" y="2784995"/>
            <a:ext cx="1463040" cy="210312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49" name="TextBox 48">
            <a:extLst>
              <a:ext uri="{FF2B5EF4-FFF2-40B4-BE49-F238E27FC236}">
                <a16:creationId xmlns:a16="http://schemas.microsoft.com/office/drawing/2014/main" id="{1BD276ED-B8A9-9B83-6C21-6A2D4BFF74D8}"/>
              </a:ext>
            </a:extLst>
          </p:cNvPr>
          <p:cNvSpPr txBox="1"/>
          <p:nvPr/>
        </p:nvSpPr>
        <p:spPr>
          <a:xfrm>
            <a:off x="8747005" y="2896935"/>
            <a:ext cx="1371600" cy="1107996"/>
          </a:xfrm>
          <a:prstGeom prst="rect">
            <a:avLst/>
          </a:prstGeom>
          <a:noFill/>
        </p:spPr>
        <p:txBody>
          <a:bodyPr wrap="square" rtlCol="0">
            <a:spAutoFit/>
          </a:bodyPr>
          <a:lstStyle/>
          <a:p>
            <a:pPr>
              <a:spcAft>
                <a:spcPts val="1400"/>
              </a:spcAft>
              <a:buClr>
                <a:srgbClr val="DFF1E9"/>
              </a:buClr>
              <a:buSzPct val="125000"/>
            </a:pPr>
            <a:r>
              <a:rPr lang="en-US" sz="1100" dirty="0">
                <a:latin typeface="Century Gothic" panose="020B0502020202020204" pitchFamily="34" charset="0"/>
              </a:rPr>
              <a:t>Process improvement supports process review and update to understand what should be updated.</a:t>
            </a:r>
          </a:p>
        </p:txBody>
      </p:sp>
      <p:sp>
        <p:nvSpPr>
          <p:cNvPr id="50" name="Round Diagonal Corner Rectangle 49">
            <a:extLst>
              <a:ext uri="{FF2B5EF4-FFF2-40B4-BE49-F238E27FC236}">
                <a16:creationId xmlns:a16="http://schemas.microsoft.com/office/drawing/2014/main" id="{6E1F1399-6AE3-C20A-2503-BBE37F3F9C36}"/>
              </a:ext>
            </a:extLst>
          </p:cNvPr>
          <p:cNvSpPr/>
          <p:nvPr/>
        </p:nvSpPr>
        <p:spPr>
          <a:xfrm>
            <a:off x="10328994" y="2159961"/>
            <a:ext cx="1600200" cy="3108960"/>
          </a:xfrm>
          <a:prstGeom prst="round2DiagRect">
            <a:avLst>
              <a:gd name="adj1" fmla="val 9471"/>
              <a:gd name="adj2" fmla="val 0"/>
            </a:avLst>
          </a:prstGeom>
          <a:solidFill>
            <a:srgbClr val="003C43"/>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91440" rtlCol="0" anchor="t"/>
          <a:lstStyle/>
          <a:p>
            <a:r>
              <a:rPr lang="en-US" sz="1600" dirty="0">
                <a:solidFill>
                  <a:schemeClr val="bg1"/>
                </a:solidFill>
                <a:latin typeface="Century Gothic" panose="020B0502020202020204" pitchFamily="34" charset="0"/>
              </a:rPr>
              <a:t>tools &amp; technology</a:t>
            </a:r>
            <a:endParaRPr lang="en-US" sz="1600" dirty="0">
              <a:solidFill>
                <a:schemeClr val="bg1"/>
              </a:solidFill>
            </a:endParaRPr>
          </a:p>
        </p:txBody>
      </p:sp>
      <p:sp>
        <p:nvSpPr>
          <p:cNvPr id="51" name="Round Diagonal Corner Rectangle 50">
            <a:extLst>
              <a:ext uri="{FF2B5EF4-FFF2-40B4-BE49-F238E27FC236}">
                <a16:creationId xmlns:a16="http://schemas.microsoft.com/office/drawing/2014/main" id="{2DACC6D9-5E23-032C-D147-5183E82E1D68}"/>
              </a:ext>
            </a:extLst>
          </p:cNvPr>
          <p:cNvSpPr/>
          <p:nvPr/>
        </p:nvSpPr>
        <p:spPr>
          <a:xfrm>
            <a:off x="10412059" y="2784995"/>
            <a:ext cx="1463040" cy="1828800"/>
          </a:xfrm>
          <a:prstGeom prst="round2DiagRect">
            <a:avLst>
              <a:gd name="adj1" fmla="val 115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52" name="TextBox 51">
            <a:extLst>
              <a:ext uri="{FF2B5EF4-FFF2-40B4-BE49-F238E27FC236}">
                <a16:creationId xmlns:a16="http://schemas.microsoft.com/office/drawing/2014/main" id="{D6104695-5E45-9668-F33F-F156AEBD0AF9}"/>
              </a:ext>
            </a:extLst>
          </p:cNvPr>
          <p:cNvSpPr txBox="1"/>
          <p:nvPr/>
        </p:nvSpPr>
        <p:spPr>
          <a:xfrm>
            <a:off x="10437099" y="2896935"/>
            <a:ext cx="1371600" cy="1107996"/>
          </a:xfrm>
          <a:prstGeom prst="rect">
            <a:avLst/>
          </a:prstGeom>
          <a:noFill/>
        </p:spPr>
        <p:txBody>
          <a:bodyPr wrap="square" rtlCol="0">
            <a:spAutoFit/>
          </a:bodyPr>
          <a:lstStyle/>
          <a:p>
            <a:pPr>
              <a:spcAft>
                <a:spcPts val="1400"/>
              </a:spcAft>
              <a:buClr>
                <a:srgbClr val="DFF1E9"/>
              </a:buClr>
              <a:buSzPct val="125000"/>
            </a:pPr>
            <a:r>
              <a:rPr lang="en-US" sz="1100" dirty="0">
                <a:latin typeface="Century Gothic" panose="020B0502020202020204" pitchFamily="34" charset="0"/>
              </a:rPr>
              <a:t>The tools and technology tenet emphasizes the importance of having technology that fits the process.</a:t>
            </a:r>
          </a:p>
        </p:txBody>
      </p:sp>
    </p:spTree>
    <p:extLst>
      <p:ext uri="{BB962C8B-B14F-4D97-AF65-F5344CB8AC3E}">
        <p14:creationId xmlns:p14="http://schemas.microsoft.com/office/powerpoint/2010/main" val="382060265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Identity-Presentation-Template_PowerPoint" id="{98FFEDC8-0C6F-7144-9F79-BD520B6F8325}" vid="{99DD93F0-E8D1-E747-BE7A-CF8C12A92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6319</TotalTime>
  <Words>861</Words>
  <Application>Microsoft Macintosh PowerPoint</Application>
  <PresentationFormat>Widescreen</PresentationFormat>
  <Paragraphs>178</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55</cp:revision>
  <dcterms:created xsi:type="dcterms:W3CDTF">2022-08-25T00:12:53Z</dcterms:created>
  <dcterms:modified xsi:type="dcterms:W3CDTF">2022-09-20T20:08:13Z</dcterms:modified>
</cp:coreProperties>
</file>