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F4EF"/>
    <a:srgbClr val="99EBDD"/>
    <a:srgbClr val="6CD5FC"/>
    <a:srgbClr val="FF7D3A"/>
    <a:srgbClr val="E4774A"/>
    <a:srgbClr val="EAEEF3"/>
    <a:srgbClr val="F7F9FB"/>
    <a:srgbClr val="56BFD2"/>
    <a:srgbClr val="A6DDE9"/>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01F519-DE58-468C-BA5D-4834E8AACBD9}" v="104" dt="2022-10-03T11:14:04.8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36EB6579-4C57-431C-8A33-62A4882796F3}"/>
    <pc:docChg chg="modSld">
      <pc:chgData name="Bess Dunlevy" userId="dd4b9a8537dbe9d0" providerId="LiveId" clId="{36EB6579-4C57-431C-8A33-62A4882796F3}" dt="2022-10-03T11:17:04.133" v="5" actId="1035"/>
      <pc:docMkLst>
        <pc:docMk/>
      </pc:docMkLst>
      <pc:sldChg chg="modSp mod">
        <pc:chgData name="Bess Dunlevy" userId="dd4b9a8537dbe9d0" providerId="LiveId" clId="{36EB6579-4C57-431C-8A33-62A4882796F3}" dt="2022-10-03T11:17:04.133" v="5" actId="1035"/>
        <pc:sldMkLst>
          <pc:docMk/>
          <pc:sldMk cId="577447176" sldId="347"/>
        </pc:sldMkLst>
        <pc:cxnChg chg="mod">
          <ac:chgData name="Bess Dunlevy" userId="dd4b9a8537dbe9d0" providerId="LiveId" clId="{36EB6579-4C57-431C-8A33-62A4882796F3}" dt="2022-10-03T11:16:59.100" v="3" actId="1035"/>
          <ac:cxnSpMkLst>
            <pc:docMk/>
            <pc:sldMk cId="577447176" sldId="347"/>
            <ac:cxnSpMk id="21" creationId="{C3C16BA2-6C56-8B47-B478-E20440C9946F}"/>
          </ac:cxnSpMkLst>
        </pc:cxnChg>
        <pc:cxnChg chg="mod">
          <ac:chgData name="Bess Dunlevy" userId="dd4b9a8537dbe9d0" providerId="LiveId" clId="{36EB6579-4C57-431C-8A33-62A4882796F3}" dt="2022-10-03T11:17:04.133" v="5" actId="1035"/>
          <ac:cxnSpMkLst>
            <pc:docMk/>
            <pc:sldMk cId="577447176" sldId="347"/>
            <ac:cxnSpMk id="24" creationId="{66CFCC46-2301-FA4E-9FF3-EB6D3FCA1B87}"/>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61651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84&amp;utm_source=integrated-content&amp;utm_campaign=/content/powerpoint-workflow-template&amp;utm_medium=Manufacturing+Workflow+powerpoint+11584&amp;lpa=Manufacturing+Workflow+powerpoint+11584"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emf"/><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emf"/><Relationship Id="rId11" Type="http://schemas.openxmlformats.org/officeDocument/2006/relationships/image" Target="../media/image12.png"/><Relationship Id="rId5" Type="http://schemas.openxmlformats.org/officeDocument/2006/relationships/image" Target="../media/image6.emf"/><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6487981" cy="2123658"/>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MANUFACTURING WORKFLOW TEMPLATE FOR POWERPOINT</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MANUFACTURING WORKFLOW</a:t>
            </a:r>
          </a:p>
        </p:txBody>
      </p:sp>
      <p:sp>
        <p:nvSpPr>
          <p:cNvPr id="7" name="Oval 6">
            <a:extLst>
              <a:ext uri="{FF2B5EF4-FFF2-40B4-BE49-F238E27FC236}">
                <a16:creationId xmlns:a16="http://schemas.microsoft.com/office/drawing/2014/main" id="{95934B39-4E4D-6E8A-DD7A-C2000D7A1E27}"/>
              </a:ext>
            </a:extLst>
          </p:cNvPr>
          <p:cNvSpPr/>
          <p:nvPr/>
        </p:nvSpPr>
        <p:spPr>
          <a:xfrm>
            <a:off x="1576277" y="2791436"/>
            <a:ext cx="2803585" cy="2803585"/>
          </a:xfrm>
          <a:prstGeom prst="ellipse">
            <a:avLst/>
          </a:pr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Graphic 2" descr="Gears with solid fill">
            <a:extLst>
              <a:ext uri="{FF2B5EF4-FFF2-40B4-BE49-F238E27FC236}">
                <a16:creationId xmlns:a16="http://schemas.microsoft.com/office/drawing/2014/main" id="{DDAB54B5-9BBE-2FCD-67D6-F318FA10F93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985186" y="3305635"/>
            <a:ext cx="1791728" cy="1791728"/>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MANUFACTURING WORKFLOW</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31">
            <a:extLst>
              <a:ext uri="{FF2B5EF4-FFF2-40B4-BE49-F238E27FC236}">
                <a16:creationId xmlns:a16="http://schemas.microsoft.com/office/drawing/2014/main" id="{07654A8F-628C-D648-BECD-5DD16B16A510}"/>
              </a:ext>
            </a:extLst>
          </p:cNvPr>
          <p:cNvSpPr/>
          <p:nvPr/>
        </p:nvSpPr>
        <p:spPr>
          <a:xfrm>
            <a:off x="3742999" y="5704351"/>
            <a:ext cx="4739903" cy="665696"/>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82880" rtlCol="0" anchor="ctr"/>
          <a:lstStyle/>
          <a:p>
            <a:pPr marL="0" marR="0">
              <a:spcBef>
                <a:spcPts val="0"/>
              </a:spcBef>
              <a:spcAft>
                <a:spcPts val="0"/>
              </a:spcAft>
            </a:pPr>
            <a:r>
              <a:rPr lang="en-US" sz="1800" b="1"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SHIPPING</a:t>
            </a:r>
            <a:endParaRPr lang="en-US" sz="1200" dirty="0">
              <a:effectLst/>
              <a:latin typeface="Times New Roman" panose="02020603050405020304" pitchFamily="18" charset="0"/>
              <a:ea typeface="Times New Roman" panose="02020603050405020304" pitchFamily="18" charset="0"/>
            </a:endParaRPr>
          </a:p>
        </p:txBody>
      </p:sp>
      <p:pic>
        <p:nvPicPr>
          <p:cNvPr id="8" name="Graphic 12" descr="Truck">
            <a:extLst>
              <a:ext uri="{FF2B5EF4-FFF2-40B4-BE49-F238E27FC236}">
                <a16:creationId xmlns:a16="http://schemas.microsoft.com/office/drawing/2014/main" id="{CAB030E6-BC71-A146-95D6-15AD3E32DD1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452131" y="5606501"/>
            <a:ext cx="861390" cy="877237"/>
          </a:xfrm>
          <a:prstGeom prst="rect">
            <a:avLst/>
          </a:prstGeom>
        </p:spPr>
      </p:pic>
      <p:cxnSp>
        <p:nvCxnSpPr>
          <p:cNvPr id="26" name="Straight Arrow Connector 25">
            <a:extLst>
              <a:ext uri="{FF2B5EF4-FFF2-40B4-BE49-F238E27FC236}">
                <a16:creationId xmlns:a16="http://schemas.microsoft.com/office/drawing/2014/main" id="{E4E28006-F292-5F4D-971E-1C6A563DC4E4}"/>
              </a:ext>
            </a:extLst>
          </p:cNvPr>
          <p:cNvCxnSpPr/>
          <p:nvPr/>
        </p:nvCxnSpPr>
        <p:spPr>
          <a:xfrm>
            <a:off x="4049910" y="5326895"/>
            <a:ext cx="0" cy="493109"/>
          </a:xfrm>
          <a:prstGeom prst="straightConnector1">
            <a:avLst/>
          </a:prstGeom>
          <a:ln w="50800">
            <a:solidFill>
              <a:schemeClr val="tx1">
                <a:lumMod val="75000"/>
                <a:lumOff val="25000"/>
              </a:schemeClr>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33" name="Rectangle 32">
            <a:extLst>
              <a:ext uri="{FF2B5EF4-FFF2-40B4-BE49-F238E27FC236}">
                <a16:creationId xmlns:a16="http://schemas.microsoft.com/office/drawing/2014/main" id="{1E7B8B8B-7DD8-C740-BB9B-CC9E0009DA97}"/>
              </a:ext>
            </a:extLst>
          </p:cNvPr>
          <p:cNvSpPr/>
          <p:nvPr/>
        </p:nvSpPr>
        <p:spPr>
          <a:xfrm>
            <a:off x="3043340" y="4802957"/>
            <a:ext cx="4560573" cy="665696"/>
          </a:xfrm>
          <a:prstGeom prst="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82880" rtlCol="0" anchor="ctr"/>
          <a:lstStyle/>
          <a:p>
            <a:pPr marL="0" marR="0">
              <a:spcBef>
                <a:spcPts val="0"/>
              </a:spcBef>
              <a:spcAft>
                <a:spcPts val="0"/>
              </a:spcAft>
            </a:pPr>
            <a:r>
              <a:rPr lang="en-US" sz="1800" b="1"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STORAGE</a:t>
            </a:r>
            <a:endParaRPr lang="en-US" sz="1200" dirty="0">
              <a:effectLst/>
              <a:latin typeface="Times New Roman" panose="02020603050405020304" pitchFamily="18" charset="0"/>
              <a:ea typeface="Times New Roman" panose="02020603050405020304" pitchFamily="18" charset="0"/>
            </a:endParaRPr>
          </a:p>
        </p:txBody>
      </p:sp>
      <p:pic>
        <p:nvPicPr>
          <p:cNvPr id="20" name="Graphic 41">
            <a:extLst>
              <a:ext uri="{FF2B5EF4-FFF2-40B4-BE49-F238E27FC236}">
                <a16:creationId xmlns:a16="http://schemas.microsoft.com/office/drawing/2014/main" id="{55589276-46E2-A545-ADE7-55CD1D06CF75}"/>
              </a:ext>
            </a:extLst>
          </p:cNvPr>
          <p:cNvPicPr>
            <a:picLocks noChangeAspect="1"/>
          </p:cNvPicPr>
          <p:nvPr/>
        </p:nvPicPr>
        <p:blipFill>
          <a:blip r:embed="rId5"/>
          <a:stretch>
            <a:fillRect/>
          </a:stretch>
        </p:blipFill>
        <p:spPr>
          <a:xfrm>
            <a:off x="6911182" y="4909383"/>
            <a:ext cx="484447" cy="452844"/>
          </a:xfrm>
          <a:prstGeom prst="rect">
            <a:avLst/>
          </a:prstGeom>
        </p:spPr>
      </p:pic>
      <p:cxnSp>
        <p:nvCxnSpPr>
          <p:cNvPr id="25" name="Straight Arrow Connector 24">
            <a:extLst>
              <a:ext uri="{FF2B5EF4-FFF2-40B4-BE49-F238E27FC236}">
                <a16:creationId xmlns:a16="http://schemas.microsoft.com/office/drawing/2014/main" id="{6D3E5C99-5D8D-BC49-83E5-A5D9B90ED285}"/>
              </a:ext>
            </a:extLst>
          </p:cNvPr>
          <p:cNvCxnSpPr/>
          <p:nvPr/>
        </p:nvCxnSpPr>
        <p:spPr>
          <a:xfrm>
            <a:off x="3273806" y="4416274"/>
            <a:ext cx="0" cy="493109"/>
          </a:xfrm>
          <a:prstGeom prst="straightConnector1">
            <a:avLst/>
          </a:prstGeom>
          <a:ln w="50800">
            <a:solidFill>
              <a:schemeClr val="tx1">
                <a:lumMod val="75000"/>
                <a:lumOff val="25000"/>
              </a:schemeClr>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27" name="Rectangle 26">
            <a:extLst>
              <a:ext uri="{FF2B5EF4-FFF2-40B4-BE49-F238E27FC236}">
                <a16:creationId xmlns:a16="http://schemas.microsoft.com/office/drawing/2014/main" id="{A6016244-0B41-7E44-B93C-D76683F9CF38}"/>
              </a:ext>
            </a:extLst>
          </p:cNvPr>
          <p:cNvSpPr/>
          <p:nvPr/>
        </p:nvSpPr>
        <p:spPr>
          <a:xfrm>
            <a:off x="2326736" y="3910839"/>
            <a:ext cx="4419345" cy="665696"/>
          </a:xfrm>
          <a:prstGeom prst="rect">
            <a:avLst/>
          </a:prstGeom>
          <a:solidFill>
            <a:schemeClr val="accent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82880" rtlCol="0" anchor="ctr"/>
          <a:lstStyle/>
          <a:p>
            <a:pPr marL="0" marR="0">
              <a:spcBef>
                <a:spcPts val="0"/>
              </a:spcBef>
              <a:spcAft>
                <a:spcPts val="0"/>
              </a:spcAft>
            </a:pPr>
            <a:r>
              <a:rPr lang="en-US" sz="1800" b="1"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PACKAGING</a:t>
            </a:r>
            <a:endParaRPr lang="en-US" sz="1200" dirty="0">
              <a:effectLst/>
              <a:latin typeface="Times New Roman" panose="02020603050405020304" pitchFamily="18" charset="0"/>
              <a:ea typeface="Times New Roman" panose="02020603050405020304" pitchFamily="18" charset="0"/>
            </a:endParaRPr>
          </a:p>
        </p:txBody>
      </p:sp>
      <p:pic>
        <p:nvPicPr>
          <p:cNvPr id="19" name="Graphic 40">
            <a:extLst>
              <a:ext uri="{FF2B5EF4-FFF2-40B4-BE49-F238E27FC236}">
                <a16:creationId xmlns:a16="http://schemas.microsoft.com/office/drawing/2014/main" id="{525CBAB8-FCC0-C349-A976-B2E2453C2B1A}"/>
              </a:ext>
            </a:extLst>
          </p:cNvPr>
          <p:cNvPicPr>
            <a:picLocks noChangeAspect="1"/>
          </p:cNvPicPr>
          <p:nvPr/>
        </p:nvPicPr>
        <p:blipFill>
          <a:blip r:embed="rId6"/>
          <a:stretch>
            <a:fillRect/>
          </a:stretch>
        </p:blipFill>
        <p:spPr>
          <a:xfrm>
            <a:off x="5885896" y="3975877"/>
            <a:ext cx="688735" cy="516576"/>
          </a:xfrm>
          <a:prstGeom prst="rect">
            <a:avLst/>
          </a:prstGeom>
        </p:spPr>
      </p:pic>
      <p:cxnSp>
        <p:nvCxnSpPr>
          <p:cNvPr id="24" name="Straight Arrow Connector 23">
            <a:extLst>
              <a:ext uri="{FF2B5EF4-FFF2-40B4-BE49-F238E27FC236}">
                <a16:creationId xmlns:a16="http://schemas.microsoft.com/office/drawing/2014/main" id="{66CFCC46-2301-FA4E-9FF3-EB6D3FCA1B87}"/>
              </a:ext>
            </a:extLst>
          </p:cNvPr>
          <p:cNvCxnSpPr/>
          <p:nvPr/>
        </p:nvCxnSpPr>
        <p:spPr>
          <a:xfrm>
            <a:off x="2643310" y="3527209"/>
            <a:ext cx="0" cy="493109"/>
          </a:xfrm>
          <a:prstGeom prst="straightConnector1">
            <a:avLst/>
          </a:prstGeom>
          <a:ln w="50800">
            <a:solidFill>
              <a:schemeClr val="tx1">
                <a:lumMod val="75000"/>
                <a:lumOff val="25000"/>
              </a:schemeClr>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28" name="Rectangle 27">
            <a:extLst>
              <a:ext uri="{FF2B5EF4-FFF2-40B4-BE49-F238E27FC236}">
                <a16:creationId xmlns:a16="http://schemas.microsoft.com/office/drawing/2014/main" id="{B17B709B-C7CA-714C-9AA1-CB6157CD8112}"/>
              </a:ext>
            </a:extLst>
          </p:cNvPr>
          <p:cNvSpPr/>
          <p:nvPr/>
        </p:nvSpPr>
        <p:spPr>
          <a:xfrm>
            <a:off x="1680142" y="3033789"/>
            <a:ext cx="4125714" cy="665696"/>
          </a:xfrm>
          <a:prstGeom prst="rect">
            <a:avLst/>
          </a:prstGeom>
          <a:solidFill>
            <a:schemeClr val="accent6">
              <a:lumMod val="5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82880" rtlCol="0" anchor="ctr"/>
          <a:lstStyle/>
          <a:p>
            <a:pPr marL="0" marR="0">
              <a:spcBef>
                <a:spcPts val="0"/>
              </a:spcBef>
              <a:spcAft>
                <a:spcPts val="0"/>
              </a:spcAft>
            </a:pPr>
            <a:r>
              <a:rPr lang="en-US" sz="1800" b="1"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QUALITY ASSURANCE</a:t>
            </a:r>
            <a:endParaRPr lang="en-US" sz="1200" dirty="0">
              <a:effectLst/>
              <a:latin typeface="Times New Roman" panose="02020603050405020304" pitchFamily="18" charset="0"/>
              <a:ea typeface="Times New Roman" panose="02020603050405020304" pitchFamily="18" charset="0"/>
            </a:endParaRPr>
          </a:p>
        </p:txBody>
      </p:sp>
      <p:pic>
        <p:nvPicPr>
          <p:cNvPr id="15" name="Graphic 20" descr="Magnifying glass">
            <a:extLst>
              <a:ext uri="{FF2B5EF4-FFF2-40B4-BE49-F238E27FC236}">
                <a16:creationId xmlns:a16="http://schemas.microsoft.com/office/drawing/2014/main" id="{84D89859-C0A9-E842-A642-CEA006AA256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177205" y="3099641"/>
            <a:ext cx="494660" cy="503760"/>
          </a:xfrm>
          <a:prstGeom prst="rect">
            <a:avLst/>
          </a:prstGeom>
        </p:spPr>
      </p:pic>
      <p:cxnSp>
        <p:nvCxnSpPr>
          <p:cNvPr id="23" name="Straight Arrow Connector 22">
            <a:extLst>
              <a:ext uri="{FF2B5EF4-FFF2-40B4-BE49-F238E27FC236}">
                <a16:creationId xmlns:a16="http://schemas.microsoft.com/office/drawing/2014/main" id="{707E017C-587F-1645-9EB4-789F650543E7}"/>
              </a:ext>
            </a:extLst>
          </p:cNvPr>
          <p:cNvCxnSpPr/>
          <p:nvPr/>
        </p:nvCxnSpPr>
        <p:spPr>
          <a:xfrm>
            <a:off x="1956842" y="2606532"/>
            <a:ext cx="0" cy="493109"/>
          </a:xfrm>
          <a:prstGeom prst="straightConnector1">
            <a:avLst/>
          </a:prstGeom>
          <a:ln w="50800">
            <a:solidFill>
              <a:schemeClr val="tx1">
                <a:lumMod val="75000"/>
                <a:lumOff val="25000"/>
              </a:schemeClr>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29" name="Rectangle 28">
            <a:extLst>
              <a:ext uri="{FF2B5EF4-FFF2-40B4-BE49-F238E27FC236}">
                <a16:creationId xmlns:a16="http://schemas.microsoft.com/office/drawing/2014/main" id="{651D431F-89B2-4848-A5EE-35A2FFC3245A}"/>
              </a:ext>
            </a:extLst>
          </p:cNvPr>
          <p:cNvSpPr/>
          <p:nvPr/>
        </p:nvSpPr>
        <p:spPr>
          <a:xfrm>
            <a:off x="1084436" y="2176729"/>
            <a:ext cx="3917807" cy="665696"/>
          </a:xfrm>
          <a:prstGeom prst="rect">
            <a:avLst/>
          </a:prstGeom>
          <a:solidFill>
            <a:schemeClr val="accent1">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82880" rtlCol="0" anchor="ctr"/>
          <a:lstStyle/>
          <a:p>
            <a:pPr marL="0" marR="0">
              <a:spcBef>
                <a:spcPts val="0"/>
              </a:spcBef>
              <a:spcAft>
                <a:spcPts val="0"/>
              </a:spcAft>
            </a:pPr>
            <a:r>
              <a:rPr lang="en-US" sz="1800" b="1"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MANUFACTURING</a:t>
            </a:r>
            <a:endParaRPr lang="en-US" sz="1200" dirty="0">
              <a:effectLst/>
              <a:latin typeface="Times New Roman" panose="02020603050405020304" pitchFamily="18" charset="0"/>
              <a:ea typeface="Times New Roman" panose="02020603050405020304" pitchFamily="18" charset="0"/>
            </a:endParaRPr>
          </a:p>
        </p:txBody>
      </p:sp>
      <p:pic>
        <p:nvPicPr>
          <p:cNvPr id="14" name="Graphic 18" descr="Wrench">
            <a:extLst>
              <a:ext uri="{FF2B5EF4-FFF2-40B4-BE49-F238E27FC236}">
                <a16:creationId xmlns:a16="http://schemas.microsoft.com/office/drawing/2014/main" id="{B425E889-9838-D54A-9106-A50F8475785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474034" y="2328468"/>
            <a:ext cx="414209" cy="421829"/>
          </a:xfrm>
          <a:prstGeom prst="rect">
            <a:avLst/>
          </a:prstGeom>
        </p:spPr>
      </p:pic>
      <p:pic>
        <p:nvPicPr>
          <p:cNvPr id="16" name="Graphic 22" descr="Gears">
            <a:extLst>
              <a:ext uri="{FF2B5EF4-FFF2-40B4-BE49-F238E27FC236}">
                <a16:creationId xmlns:a16="http://schemas.microsoft.com/office/drawing/2014/main" id="{14C16F4C-5C35-5F4C-8AC7-B74956F998E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rot="17080587">
            <a:off x="4219267" y="2189821"/>
            <a:ext cx="433797" cy="425961"/>
          </a:xfrm>
          <a:prstGeom prst="rect">
            <a:avLst/>
          </a:prstGeom>
        </p:spPr>
      </p:pic>
      <p:cxnSp>
        <p:nvCxnSpPr>
          <p:cNvPr id="22" name="Straight Arrow Connector 21">
            <a:extLst>
              <a:ext uri="{FF2B5EF4-FFF2-40B4-BE49-F238E27FC236}">
                <a16:creationId xmlns:a16="http://schemas.microsoft.com/office/drawing/2014/main" id="{003FC98A-693A-9845-8FF1-82132995A239}"/>
              </a:ext>
            </a:extLst>
          </p:cNvPr>
          <p:cNvCxnSpPr/>
          <p:nvPr/>
        </p:nvCxnSpPr>
        <p:spPr>
          <a:xfrm>
            <a:off x="1358508" y="1791451"/>
            <a:ext cx="0" cy="493109"/>
          </a:xfrm>
          <a:prstGeom prst="straightConnector1">
            <a:avLst/>
          </a:prstGeom>
          <a:ln w="50800">
            <a:solidFill>
              <a:schemeClr val="tx1">
                <a:lumMod val="75000"/>
                <a:lumOff val="25000"/>
              </a:schemeClr>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30" name="Rectangle 29">
            <a:extLst>
              <a:ext uri="{FF2B5EF4-FFF2-40B4-BE49-F238E27FC236}">
                <a16:creationId xmlns:a16="http://schemas.microsoft.com/office/drawing/2014/main" id="{5EC55A99-CA82-3243-9148-A6CB63BB2F1F}"/>
              </a:ext>
            </a:extLst>
          </p:cNvPr>
          <p:cNvSpPr/>
          <p:nvPr/>
        </p:nvSpPr>
        <p:spPr>
          <a:xfrm>
            <a:off x="585871" y="1308474"/>
            <a:ext cx="3681328" cy="665696"/>
          </a:xfrm>
          <a:prstGeom prst="rect">
            <a:avLst/>
          </a:prstGeom>
          <a:solidFill>
            <a:schemeClr val="accent6"/>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82880" rtlCol="0" anchor="ctr"/>
          <a:lstStyle/>
          <a:p>
            <a:pPr marL="0" marR="0">
              <a:spcBef>
                <a:spcPts val="0"/>
              </a:spcBef>
              <a:spcAft>
                <a:spcPts val="0"/>
              </a:spcAft>
            </a:pPr>
            <a:r>
              <a:rPr lang="en-US" sz="1800" b="1"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RAW MATERIALS</a:t>
            </a:r>
            <a:endParaRPr lang="en-US" sz="1200" dirty="0">
              <a:effectLst/>
              <a:latin typeface="Times New Roman" panose="02020603050405020304" pitchFamily="18" charset="0"/>
              <a:ea typeface="Times New Roman" panose="02020603050405020304" pitchFamily="18" charset="0"/>
            </a:endParaRPr>
          </a:p>
        </p:txBody>
      </p:sp>
      <p:pic>
        <p:nvPicPr>
          <p:cNvPr id="18" name="Graphic 39">
            <a:extLst>
              <a:ext uri="{FF2B5EF4-FFF2-40B4-BE49-F238E27FC236}">
                <a16:creationId xmlns:a16="http://schemas.microsoft.com/office/drawing/2014/main" id="{FE6CC226-64DE-9245-AC5D-0BC329215B0D}"/>
              </a:ext>
            </a:extLst>
          </p:cNvPr>
          <p:cNvPicPr>
            <a:picLocks noChangeAspect="1"/>
          </p:cNvPicPr>
          <p:nvPr/>
        </p:nvPicPr>
        <p:blipFill>
          <a:blip r:embed="rId13"/>
          <a:stretch>
            <a:fillRect/>
          </a:stretch>
        </p:blipFill>
        <p:spPr>
          <a:xfrm>
            <a:off x="3540946" y="1374695"/>
            <a:ext cx="584040" cy="549370"/>
          </a:xfrm>
          <a:prstGeom prst="rect">
            <a:avLst/>
          </a:prstGeom>
        </p:spPr>
      </p:pic>
      <p:cxnSp>
        <p:nvCxnSpPr>
          <p:cNvPr id="21" name="Straight Arrow Connector 20">
            <a:extLst>
              <a:ext uri="{FF2B5EF4-FFF2-40B4-BE49-F238E27FC236}">
                <a16:creationId xmlns:a16="http://schemas.microsoft.com/office/drawing/2014/main" id="{C3C16BA2-6C56-8B47-B478-E20440C9946F}"/>
              </a:ext>
            </a:extLst>
          </p:cNvPr>
          <p:cNvCxnSpPr/>
          <p:nvPr/>
        </p:nvCxnSpPr>
        <p:spPr>
          <a:xfrm>
            <a:off x="870343" y="915995"/>
            <a:ext cx="0" cy="493109"/>
          </a:xfrm>
          <a:prstGeom prst="straightConnector1">
            <a:avLst/>
          </a:prstGeom>
          <a:ln w="50800">
            <a:solidFill>
              <a:schemeClr val="tx1">
                <a:lumMod val="75000"/>
                <a:lumOff val="25000"/>
              </a:schemeClr>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31" name="Rectangle 30">
            <a:extLst>
              <a:ext uri="{FF2B5EF4-FFF2-40B4-BE49-F238E27FC236}">
                <a16:creationId xmlns:a16="http://schemas.microsoft.com/office/drawing/2014/main" id="{9D97CE5F-4164-BA45-9A8D-AA826DF14A9D}"/>
              </a:ext>
            </a:extLst>
          </p:cNvPr>
          <p:cNvSpPr/>
          <p:nvPr/>
        </p:nvSpPr>
        <p:spPr>
          <a:xfrm>
            <a:off x="211370" y="427877"/>
            <a:ext cx="3463898" cy="665696"/>
          </a:xfrm>
          <a:prstGeom prst="rect">
            <a:avLst/>
          </a:prstGeom>
          <a:solidFill>
            <a:schemeClr val="accent5">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82880" rtlCol="0" anchor="ctr"/>
          <a:lstStyle/>
          <a:p>
            <a:pPr marL="0" marR="0">
              <a:spcBef>
                <a:spcPts val="0"/>
              </a:spcBef>
              <a:spcAft>
                <a:spcPts val="0"/>
              </a:spcAft>
            </a:pPr>
            <a:r>
              <a:rPr lang="en-US" sz="1800" b="1"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SUPPLIERS</a:t>
            </a:r>
            <a:endParaRPr lang="en-US" sz="1200" dirty="0">
              <a:effectLst/>
              <a:latin typeface="Times New Roman" panose="02020603050405020304" pitchFamily="18" charset="0"/>
              <a:ea typeface="Times New Roman" panose="02020603050405020304" pitchFamily="18" charset="0"/>
            </a:endParaRPr>
          </a:p>
        </p:txBody>
      </p:sp>
      <p:pic>
        <p:nvPicPr>
          <p:cNvPr id="17" name="Graphic 24">
            <a:extLst>
              <a:ext uri="{FF2B5EF4-FFF2-40B4-BE49-F238E27FC236}">
                <a16:creationId xmlns:a16="http://schemas.microsoft.com/office/drawing/2014/main" id="{9D194E14-28F8-D841-983D-D0E4D8C2EA94}"/>
              </a:ext>
            </a:extLst>
          </p:cNvPr>
          <p:cNvPicPr>
            <a:picLocks noChangeAspect="1"/>
          </p:cNvPicPr>
          <p:nvPr/>
        </p:nvPicPr>
        <p:blipFill>
          <a:blip r:embed="rId14"/>
          <a:stretch>
            <a:fillRect/>
          </a:stretch>
        </p:blipFill>
        <p:spPr>
          <a:xfrm>
            <a:off x="2928166" y="465815"/>
            <a:ext cx="579552" cy="572595"/>
          </a:xfrm>
          <a:prstGeom prst="rect">
            <a:avLst/>
          </a:prstGeom>
        </p:spPr>
      </p:pic>
      <p:sp>
        <p:nvSpPr>
          <p:cNvPr id="38" name="TextBox 37">
            <a:extLst>
              <a:ext uri="{FF2B5EF4-FFF2-40B4-BE49-F238E27FC236}">
                <a16:creationId xmlns:a16="http://schemas.microsoft.com/office/drawing/2014/main" id="{45FFC940-07F6-7BF5-FB12-CA17B79BCC66}"/>
              </a:ext>
            </a:extLst>
          </p:cNvPr>
          <p:cNvSpPr txBox="1"/>
          <p:nvPr/>
        </p:nvSpPr>
        <p:spPr>
          <a:xfrm>
            <a:off x="5733090" y="248980"/>
            <a:ext cx="6187867" cy="1754326"/>
          </a:xfrm>
          <a:prstGeom prst="rect">
            <a:avLst/>
          </a:prstGeom>
          <a:noFill/>
        </p:spPr>
        <p:txBody>
          <a:bodyPr wrap="square" rtlCol="0">
            <a:spAutoFit/>
          </a:bodyPr>
          <a:lstStyle/>
          <a:p>
            <a:r>
              <a:rPr lang="en-US" sz="5400" dirty="0">
                <a:solidFill>
                  <a:schemeClr val="tx1">
                    <a:lumMod val="65000"/>
                    <a:lumOff val="35000"/>
                  </a:schemeClr>
                </a:solidFill>
                <a:latin typeface="Century Gothic" panose="020B0502020202020204" pitchFamily="34" charset="0"/>
              </a:rPr>
              <a:t>MANUFACTURING WORKFLOW</a:t>
            </a:r>
          </a:p>
        </p:txBody>
      </p:sp>
    </p:spTree>
    <p:extLst>
      <p:ext uri="{BB962C8B-B14F-4D97-AF65-F5344CB8AC3E}">
        <p14:creationId xmlns:p14="http://schemas.microsoft.com/office/powerpoint/2010/main" val="5774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11892</TotalTime>
  <Words>117</Words>
  <Application>Microsoft Macintosh PowerPoint</Application>
  <PresentationFormat>Widescreen</PresentationFormat>
  <Paragraphs>16</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18</cp:revision>
  <cp:lastPrinted>2020-08-31T22:23:58Z</cp:lastPrinted>
  <dcterms:created xsi:type="dcterms:W3CDTF">2021-07-07T23:54:57Z</dcterms:created>
  <dcterms:modified xsi:type="dcterms:W3CDTF">2022-10-28T22:15:02Z</dcterms:modified>
</cp:coreProperties>
</file>