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1CE607-4B8D-472B-8FC8-89B71F72ECD6}" v="28" dt="2022-11-10T02:16:19.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1" autoAdjust="0"/>
    <p:restoredTop sz="86447"/>
  </p:normalViewPr>
  <p:slideViewPr>
    <p:cSldViewPr snapToGrid="0" snapToObjects="1">
      <p:cViewPr varScale="1">
        <p:scale>
          <a:sx n="128" d="100"/>
          <a:sy n="128" d="100"/>
        </p:scale>
        <p:origin x="848"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71CE607-4B8D-472B-8FC8-89B71F72ECD6}"/>
    <pc:docChg chg="undo custSel addSld delSld modSld">
      <pc:chgData name="Bess Dunlevy" userId="dd4b9a8537dbe9d0" providerId="LiveId" clId="{571CE607-4B8D-472B-8FC8-89B71F72ECD6}" dt="2022-11-10T02:16:19.108" v="7" actId="16037"/>
      <pc:docMkLst>
        <pc:docMk/>
      </pc:docMkLst>
      <pc:sldChg chg="add del">
        <pc:chgData name="Bess Dunlevy" userId="dd4b9a8537dbe9d0" providerId="LiveId" clId="{571CE607-4B8D-472B-8FC8-89B71F72ECD6}" dt="2022-11-10T02:16:11.166" v="4" actId="47"/>
        <pc:sldMkLst>
          <pc:docMk/>
          <pc:sldMk cId="2929323684" sldId="295"/>
        </pc:sldMkLst>
      </pc:sldChg>
      <pc:sldChg chg="addSp delSp modSp mod">
        <pc:chgData name="Bess Dunlevy" userId="dd4b9a8537dbe9d0" providerId="LiveId" clId="{571CE607-4B8D-472B-8FC8-89B71F72ECD6}" dt="2022-11-10T02:16:19.108" v="7" actId="16037"/>
        <pc:sldMkLst>
          <pc:docMk/>
          <pc:sldMk cId="1508588292" sldId="342"/>
        </pc:sldMkLst>
        <pc:spChg chg="mod">
          <ac:chgData name="Bess Dunlevy" userId="dd4b9a8537dbe9d0" providerId="LiveId" clId="{571CE607-4B8D-472B-8FC8-89B71F72ECD6}" dt="2022-11-10T02:16:11.833" v="5" actId="207"/>
          <ac:spMkLst>
            <pc:docMk/>
            <pc:sldMk cId="1508588292" sldId="342"/>
            <ac:spMk id="33" creationId="{143A449B-AAB7-994A-92CE-8F48E2CA7DF6}"/>
          </ac:spMkLst>
        </pc:spChg>
        <pc:picChg chg="add del mod">
          <ac:chgData name="Bess Dunlevy" userId="dd4b9a8537dbe9d0" providerId="LiveId" clId="{571CE607-4B8D-472B-8FC8-89B71F72ECD6}" dt="2022-11-10T02:16:19.108" v="7" actId="16037"/>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7190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10&amp;utm_source=integrated-content&amp;utm_campaign=/content/go-to-market-strategy-templates&amp;utm_medium=Sample+Go-to-Market+B2B+Strategy+powerpoint+11610&amp;lpa=Sample+Go-to-Market+B2B+Strategy+powerpoint+1161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948719" y="373193"/>
            <a:ext cx="5142568" cy="6217337"/>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43300" y="148650"/>
            <a:ext cx="764091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GO-TO-MARKET B2B </a:t>
            </a:r>
            <a:br>
              <a:rPr lang="en-US" sz="3200" b="1" dirty="0">
                <a:solidFill>
                  <a:schemeClr val="tx1">
                    <a:lumMod val="65000"/>
                    <a:lumOff val="35000"/>
                  </a:schemeClr>
                </a:solidFill>
                <a:latin typeface="Century Gothic" panose="020B0502020202020204" pitchFamily="34" charset="0"/>
              </a:rPr>
            </a:br>
            <a:r>
              <a:rPr lang="en-US" sz="3200" b="1" dirty="0">
                <a:solidFill>
                  <a:schemeClr val="tx1">
                    <a:lumMod val="65000"/>
                    <a:lumOff val="35000"/>
                  </a:schemeClr>
                </a:solidFill>
                <a:latin typeface="Century Gothic" panose="020B0502020202020204" pitchFamily="34" charset="0"/>
              </a:rPr>
              <a:t>STRATEGY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TEMPLATE PRESENTATION</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157390" y="2739919"/>
            <a:ext cx="8318303" cy="677108"/>
          </a:xfrm>
          <a:prstGeom prst="rect">
            <a:avLst/>
          </a:prstGeom>
          <a:noFill/>
        </p:spPr>
        <p:txBody>
          <a:bodyPr wrap="none" rtlCol="0">
            <a:spAutoFit/>
          </a:bodyPr>
          <a:lstStyle/>
          <a:p>
            <a:r>
              <a:rPr lang="en-US" sz="3800" dirty="0">
                <a:solidFill>
                  <a:schemeClr val="accent5">
                    <a:lumMod val="75000"/>
                  </a:schemeClr>
                </a:solidFill>
                <a:latin typeface="Century Gothic" panose="020B0502020202020204" pitchFamily="34" charset="0"/>
              </a:rPr>
              <a:t>REBRANDING &amp; WEBSITE CREATION</a:t>
            </a:r>
          </a:p>
        </p:txBody>
      </p:sp>
      <p:cxnSp>
        <p:nvCxnSpPr>
          <p:cNvPr id="10" name="Straight Connector 9">
            <a:extLst>
              <a:ext uri="{FF2B5EF4-FFF2-40B4-BE49-F238E27FC236}">
                <a16:creationId xmlns:a16="http://schemas.microsoft.com/office/drawing/2014/main" id="{2CE44BE4-7EED-5E12-325E-9753295E7F7D}"/>
              </a:ext>
            </a:extLst>
          </p:cNvPr>
          <p:cNvCxnSpPr>
            <a:cxnSpLocks/>
          </p:cNvCxnSpPr>
          <p:nvPr/>
        </p:nvCxnSpPr>
        <p:spPr>
          <a:xfrm>
            <a:off x="235711" y="3422073"/>
            <a:ext cx="8037932" cy="6927"/>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4467EEA-0F22-6E89-7276-1403E777C9C1}"/>
              </a:ext>
            </a:extLst>
          </p:cNvPr>
          <p:cNvSpPr txBox="1"/>
          <p:nvPr/>
        </p:nvSpPr>
        <p:spPr>
          <a:xfrm>
            <a:off x="216007" y="3592594"/>
            <a:ext cx="7115377" cy="1754326"/>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DATE: MM/DD/YY</a:t>
            </a:r>
          </a:p>
          <a:p>
            <a:r>
              <a:rPr lang="en-US" dirty="0">
                <a:solidFill>
                  <a:schemeClr val="accent5">
                    <a:lumMod val="75000"/>
                  </a:schemeClr>
                </a:solidFill>
                <a:latin typeface="Century Gothic" panose="020B0502020202020204" pitchFamily="34" charset="0"/>
              </a:rPr>
              <a:t>AUTHOR: Sarah Connor</a:t>
            </a:r>
          </a:p>
          <a:p>
            <a:endParaRPr lang="en-US" dirty="0">
              <a:solidFill>
                <a:schemeClr val="accent5">
                  <a:lumMod val="75000"/>
                </a:schemeClr>
              </a:solidFill>
              <a:latin typeface="Century Gothic" panose="020B0502020202020204" pitchFamily="34" charset="0"/>
            </a:endParaRPr>
          </a:p>
          <a:p>
            <a:r>
              <a:rPr lang="en-US" dirty="0">
                <a:solidFill>
                  <a:schemeClr val="accent5">
                    <a:lumMod val="75000"/>
                  </a:schemeClr>
                </a:solidFill>
                <a:latin typeface="Century Gothic" panose="020B0502020202020204" pitchFamily="34" charset="0"/>
              </a:rPr>
              <a:t>CLIENT: Kyle Reese</a:t>
            </a:r>
          </a:p>
          <a:p>
            <a:r>
              <a:rPr lang="en-US" dirty="0">
                <a:solidFill>
                  <a:schemeClr val="accent5">
                    <a:lumMod val="75000"/>
                  </a:schemeClr>
                </a:solidFill>
                <a:latin typeface="Century Gothic" panose="020B0502020202020204" pitchFamily="34" charset="0"/>
              </a:rPr>
              <a:t>BRAND: Cascade Soda Shop</a:t>
            </a:r>
          </a:p>
          <a:p>
            <a:r>
              <a:rPr lang="en-US" dirty="0">
                <a:solidFill>
                  <a:schemeClr val="accent5">
                    <a:lumMod val="75000"/>
                  </a:schemeClr>
                </a:solidFill>
                <a:latin typeface="Century Gothic" panose="020B0502020202020204" pitchFamily="34" charset="0"/>
              </a:rPr>
              <a:t>PRODUCT: Fountain soda, confectionary, and ice cream</a:t>
            </a:r>
          </a:p>
        </p:txBody>
      </p:sp>
      <p:sp>
        <p:nvSpPr>
          <p:cNvPr id="2" name="TextBox 1">
            <a:extLst>
              <a:ext uri="{FF2B5EF4-FFF2-40B4-BE49-F238E27FC236}">
                <a16:creationId xmlns:a16="http://schemas.microsoft.com/office/drawing/2014/main" id="{7D8B529D-3755-249D-1DFA-183D37800232}"/>
              </a:ext>
            </a:extLst>
          </p:cNvPr>
          <p:cNvSpPr txBox="1"/>
          <p:nvPr/>
        </p:nvSpPr>
        <p:spPr>
          <a:xfrm>
            <a:off x="235711" y="2326150"/>
            <a:ext cx="7115377"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NAME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143292" y="144123"/>
            <a:ext cx="11921749" cy="769441"/>
          </a:xfrm>
          <a:prstGeom prst="rect">
            <a:avLst/>
          </a:prstGeom>
          <a:noFill/>
        </p:spPr>
        <p:txBody>
          <a:bodyPr wrap="square" rtlCol="0">
            <a:spAutoFit/>
          </a:bodyPr>
          <a:lstStyle/>
          <a:p>
            <a:pPr algn="ctr"/>
            <a:r>
              <a:rPr lang="en-US" sz="4400" dirty="0">
                <a:solidFill>
                  <a:schemeClr val="tx1">
                    <a:lumMod val="65000"/>
                    <a:lumOff val="35000"/>
                  </a:schemeClr>
                </a:solidFill>
                <a:latin typeface="Century Gothic" panose="020B0502020202020204" pitchFamily="34" charset="0"/>
              </a:rPr>
              <a:t>GO-TO-MARKET B2B STRATEGY</a:t>
            </a: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71600" y="2031482"/>
            <a:ext cx="2664971" cy="1429106"/>
          </a:xfrm>
          <a:prstGeom prst="rect">
            <a:avLst/>
          </a:prstGeom>
          <a:solidFill>
            <a:schemeClr val="accent6">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TARGET MARKETS</a:t>
            </a:r>
            <a:endParaRPr lang="en-US" sz="1200" dirty="0">
              <a:effectLst/>
              <a:latin typeface="Times New Roman" panose="02020603050405020304" pitchFamily="18" charset="0"/>
              <a:ea typeface="Calibri" panose="020F0502020204030204" pitchFamily="34" charset="0"/>
            </a:endParaRPr>
          </a:p>
        </p:txBody>
      </p:sp>
      <p:sp>
        <p:nvSpPr>
          <p:cNvPr id="2" name="AutoShape 167">
            <a:extLst>
              <a:ext uri="{FF2B5EF4-FFF2-40B4-BE49-F238E27FC236}">
                <a16:creationId xmlns:a16="http://schemas.microsoft.com/office/drawing/2014/main" id="{DDF23CD8-FB09-EE04-5424-F1F221D50DCB}"/>
              </a:ext>
            </a:extLst>
          </p:cNvPr>
          <p:cNvSpPr>
            <a:spLocks noChangeArrowheads="1"/>
          </p:cNvSpPr>
          <p:nvPr/>
        </p:nvSpPr>
        <p:spPr bwMode="auto">
          <a:xfrm>
            <a:off x="3142056" y="2031482"/>
            <a:ext cx="2664971" cy="1429106"/>
          </a:xfrm>
          <a:prstGeom prst="rect">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INITIAL MARKET PENETRATION STRATEGY</a:t>
            </a:r>
            <a:endParaRPr lang="en-US" sz="1200" dirty="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8ABEDE36-DCAD-EC4E-BF61-385702155C93}"/>
              </a:ext>
            </a:extLst>
          </p:cNvPr>
          <p:cNvSpPr txBox="1"/>
          <p:nvPr/>
        </p:nvSpPr>
        <p:spPr>
          <a:xfrm>
            <a:off x="269439" y="1009838"/>
            <a:ext cx="11921749" cy="461665"/>
          </a:xfrm>
          <a:prstGeom prst="rect">
            <a:avLst/>
          </a:prstGeom>
          <a:noFill/>
        </p:spPr>
        <p:txBody>
          <a:bodyPr wrap="square" rtlCol="0">
            <a:spAutoFit/>
          </a:bodyPr>
          <a:lstStyle/>
          <a:p>
            <a:pPr algn="ctr"/>
            <a:r>
              <a:rPr lang="en-US" sz="2400" dirty="0">
                <a:solidFill>
                  <a:schemeClr val="tx1">
                    <a:lumMod val="65000"/>
                    <a:lumOff val="35000"/>
                  </a:schemeClr>
                </a:solidFill>
                <a:latin typeface="Century Gothic" panose="020B0502020202020204" pitchFamily="34" charset="0"/>
              </a:rPr>
              <a:t>Who should be involved internally and externally?</a:t>
            </a:r>
          </a:p>
        </p:txBody>
      </p:sp>
      <p:sp>
        <p:nvSpPr>
          <p:cNvPr id="10" name="AutoShape 167">
            <a:extLst>
              <a:ext uri="{FF2B5EF4-FFF2-40B4-BE49-F238E27FC236}">
                <a16:creationId xmlns:a16="http://schemas.microsoft.com/office/drawing/2014/main" id="{FE0424AC-37D9-8BC8-CE4F-0020684E4A54}"/>
              </a:ext>
            </a:extLst>
          </p:cNvPr>
          <p:cNvSpPr>
            <a:spLocks noChangeArrowheads="1"/>
          </p:cNvSpPr>
          <p:nvPr/>
        </p:nvSpPr>
        <p:spPr bwMode="auto">
          <a:xfrm>
            <a:off x="5935989" y="2031482"/>
            <a:ext cx="2664971" cy="1429106"/>
          </a:xfrm>
          <a:prstGeom prst="rect">
            <a:avLst/>
          </a:prstGeom>
          <a:solidFill>
            <a:schemeClr val="accent1">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CHANNELS/PARTNERS</a:t>
            </a:r>
            <a:endParaRPr lang="en-US" sz="1200" dirty="0">
              <a:effectLst/>
              <a:latin typeface="Times New Roman" panose="02020603050405020304" pitchFamily="18" charset="0"/>
              <a:ea typeface="Calibri" panose="020F0502020204030204" pitchFamily="34" charset="0"/>
            </a:endParaRPr>
          </a:p>
        </p:txBody>
      </p:sp>
      <p:sp>
        <p:nvSpPr>
          <p:cNvPr id="11" name="AutoShape 167">
            <a:extLst>
              <a:ext uri="{FF2B5EF4-FFF2-40B4-BE49-F238E27FC236}">
                <a16:creationId xmlns:a16="http://schemas.microsoft.com/office/drawing/2014/main" id="{E0ABCEB5-34AB-B7B8-38EE-F16E0D191AA9}"/>
              </a:ext>
            </a:extLst>
          </p:cNvPr>
          <p:cNvSpPr>
            <a:spLocks noChangeArrowheads="1"/>
          </p:cNvSpPr>
          <p:nvPr/>
        </p:nvSpPr>
        <p:spPr bwMode="auto">
          <a:xfrm>
            <a:off x="8729922" y="2031482"/>
            <a:ext cx="2664971" cy="1429106"/>
          </a:xfrm>
          <a:prstGeom prst="rect">
            <a:avLst/>
          </a:prstGeom>
          <a:solidFill>
            <a:schemeClr val="accent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LAUNCH TEAM</a:t>
            </a:r>
            <a:endParaRPr lang="en-US" sz="12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916FAFCD-940A-76B1-53A3-51114E721E92}"/>
              </a:ext>
            </a:extLst>
          </p:cNvPr>
          <p:cNvSpPr txBox="1"/>
          <p:nvPr/>
        </p:nvSpPr>
        <p:spPr>
          <a:xfrm>
            <a:off x="377824" y="1386672"/>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1</a:t>
            </a:r>
          </a:p>
        </p:txBody>
      </p:sp>
      <p:sp>
        <p:nvSpPr>
          <p:cNvPr id="13" name="TextBox 12">
            <a:extLst>
              <a:ext uri="{FF2B5EF4-FFF2-40B4-BE49-F238E27FC236}">
                <a16:creationId xmlns:a16="http://schemas.microsoft.com/office/drawing/2014/main" id="{5FD392FF-24D6-35C8-DFD3-F542BE8B81FF}"/>
              </a:ext>
            </a:extLst>
          </p:cNvPr>
          <p:cNvSpPr txBox="1"/>
          <p:nvPr/>
        </p:nvSpPr>
        <p:spPr>
          <a:xfrm>
            <a:off x="3036571" y="1386673"/>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2</a:t>
            </a:r>
          </a:p>
        </p:txBody>
      </p:sp>
      <p:sp>
        <p:nvSpPr>
          <p:cNvPr id="14" name="TextBox 13">
            <a:extLst>
              <a:ext uri="{FF2B5EF4-FFF2-40B4-BE49-F238E27FC236}">
                <a16:creationId xmlns:a16="http://schemas.microsoft.com/office/drawing/2014/main" id="{B7194FAA-2D9C-166B-CEF4-4811BE3BFAC2}"/>
              </a:ext>
            </a:extLst>
          </p:cNvPr>
          <p:cNvSpPr txBox="1"/>
          <p:nvPr/>
        </p:nvSpPr>
        <p:spPr>
          <a:xfrm>
            <a:off x="5894050" y="1316411"/>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3</a:t>
            </a:r>
          </a:p>
        </p:txBody>
      </p:sp>
      <p:sp>
        <p:nvSpPr>
          <p:cNvPr id="15" name="TextBox 14">
            <a:extLst>
              <a:ext uri="{FF2B5EF4-FFF2-40B4-BE49-F238E27FC236}">
                <a16:creationId xmlns:a16="http://schemas.microsoft.com/office/drawing/2014/main" id="{CC84CEE4-0DC2-C765-AB5B-F5891FA2139A}"/>
              </a:ext>
            </a:extLst>
          </p:cNvPr>
          <p:cNvSpPr txBox="1"/>
          <p:nvPr/>
        </p:nvSpPr>
        <p:spPr>
          <a:xfrm>
            <a:off x="8639820" y="1343738"/>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4</a:t>
            </a:r>
          </a:p>
        </p:txBody>
      </p:sp>
      <p:pic>
        <p:nvPicPr>
          <p:cNvPr id="17" name="Graphic 16" descr="Target outline">
            <a:extLst>
              <a:ext uri="{FF2B5EF4-FFF2-40B4-BE49-F238E27FC236}">
                <a16:creationId xmlns:a16="http://schemas.microsoft.com/office/drawing/2014/main" id="{0D60F6E0-683F-1292-92F7-A7C78AC79C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54748" y="2113179"/>
            <a:ext cx="488788" cy="488788"/>
          </a:xfrm>
          <a:prstGeom prst="rect">
            <a:avLst/>
          </a:prstGeom>
        </p:spPr>
      </p:pic>
      <p:pic>
        <p:nvPicPr>
          <p:cNvPr id="19" name="Graphic 18" descr="Playbook outline">
            <a:extLst>
              <a:ext uri="{FF2B5EF4-FFF2-40B4-BE49-F238E27FC236}">
                <a16:creationId xmlns:a16="http://schemas.microsoft.com/office/drawing/2014/main" id="{D0B35F55-004F-6F7B-719F-E8CC39A717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43339" y="2073317"/>
            <a:ext cx="457200" cy="457200"/>
          </a:xfrm>
          <a:prstGeom prst="rect">
            <a:avLst/>
          </a:prstGeom>
        </p:spPr>
      </p:pic>
      <p:pic>
        <p:nvPicPr>
          <p:cNvPr id="21" name="Graphic 20" descr="Boardroom outline">
            <a:extLst>
              <a:ext uri="{FF2B5EF4-FFF2-40B4-BE49-F238E27FC236}">
                <a16:creationId xmlns:a16="http://schemas.microsoft.com/office/drawing/2014/main" id="{DE3EF7D5-52C2-AF18-6283-2327B168DD3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004021" y="2077237"/>
            <a:ext cx="560672" cy="560672"/>
          </a:xfrm>
          <a:prstGeom prst="rect">
            <a:avLst/>
          </a:prstGeom>
        </p:spPr>
      </p:pic>
      <p:pic>
        <p:nvPicPr>
          <p:cNvPr id="23" name="Graphic 22" descr="Users outline">
            <a:extLst>
              <a:ext uri="{FF2B5EF4-FFF2-40B4-BE49-F238E27FC236}">
                <a16:creationId xmlns:a16="http://schemas.microsoft.com/office/drawing/2014/main" id="{C31D5E06-7DF1-1482-B1B1-0593126BFD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765954" y="2113179"/>
            <a:ext cx="488788" cy="488788"/>
          </a:xfrm>
          <a:prstGeom prst="rect">
            <a:avLst/>
          </a:prstGeom>
        </p:spPr>
      </p:pic>
      <p:sp>
        <p:nvSpPr>
          <p:cNvPr id="24" name="TextBox 23">
            <a:extLst>
              <a:ext uri="{FF2B5EF4-FFF2-40B4-BE49-F238E27FC236}">
                <a16:creationId xmlns:a16="http://schemas.microsoft.com/office/drawing/2014/main" id="{3EF1FFF6-1A5B-4A97-CCC3-86B3806F4356}"/>
              </a:ext>
            </a:extLst>
          </p:cNvPr>
          <p:cNvSpPr txBox="1"/>
          <p:nvPr/>
        </p:nvSpPr>
        <p:spPr>
          <a:xfrm>
            <a:off x="423494" y="3728675"/>
            <a:ext cx="2613077" cy="1569660"/>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Local community – expanding to regional/national outlets via an e-commerce push</a:t>
            </a:r>
          </a:p>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6">
                  <a:lumMod val="75000"/>
                </a:schemeClr>
              </a:solidFill>
              <a:latin typeface="Century Gothic" panose="020B0502020202020204" pitchFamily="34" charset="0"/>
            </a:endParaRPr>
          </a:p>
        </p:txBody>
      </p:sp>
      <p:sp>
        <p:nvSpPr>
          <p:cNvPr id="25" name="TextBox 24">
            <a:extLst>
              <a:ext uri="{FF2B5EF4-FFF2-40B4-BE49-F238E27FC236}">
                <a16:creationId xmlns:a16="http://schemas.microsoft.com/office/drawing/2014/main" id="{38D761C9-4678-B2C3-76DC-5D3EBA788350}"/>
              </a:ext>
            </a:extLst>
          </p:cNvPr>
          <p:cNvSpPr txBox="1"/>
          <p:nvPr/>
        </p:nvSpPr>
        <p:spPr>
          <a:xfrm>
            <a:off x="3270169" y="3721116"/>
            <a:ext cx="2613077" cy="2123658"/>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Rebranding its current nostalgic mom-and-pop aesthetic</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Expanding beyond its physical shop to include a robust e-commerce presence</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4">
                  <a:lumMod val="50000"/>
                </a:schemeClr>
              </a:solidFill>
              <a:latin typeface="Century Gothic" panose="020B0502020202020204" pitchFamily="34" charset="0"/>
            </a:endParaRPr>
          </a:p>
        </p:txBody>
      </p:sp>
      <p:sp>
        <p:nvSpPr>
          <p:cNvPr id="26" name="TextBox 25">
            <a:extLst>
              <a:ext uri="{FF2B5EF4-FFF2-40B4-BE49-F238E27FC236}">
                <a16:creationId xmlns:a16="http://schemas.microsoft.com/office/drawing/2014/main" id="{561AAE73-CCCF-61D3-EB9C-F1A77747DA1E}"/>
              </a:ext>
            </a:extLst>
          </p:cNvPr>
          <p:cNvSpPr txBox="1"/>
          <p:nvPr/>
        </p:nvSpPr>
        <p:spPr>
          <a:xfrm>
            <a:off x="6104166" y="3731591"/>
            <a:ext cx="2613077" cy="1754326"/>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Social media</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Email</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0379940E-2BE5-75C3-E2B2-3ADF73D70B59}"/>
              </a:ext>
            </a:extLst>
          </p:cNvPr>
          <p:cNvSpPr txBox="1"/>
          <p:nvPr/>
        </p:nvSpPr>
        <p:spPr>
          <a:xfrm>
            <a:off x="8834991" y="3731591"/>
            <a:ext cx="2613077" cy="1569660"/>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Rebrand team</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Web team</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Marketing team</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387756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PRESENTATION</a:t>
            </a:r>
            <a:endParaRPr lang="en-US" dirty="0">
              <a:solidFill>
                <a:schemeClr val="bg1"/>
              </a:solidFill>
              <a:latin typeface="Century Gothic" panose="020B0502020202020204" pitchFamily="34" charset="0"/>
              <a:ea typeface="Arial" charset="0"/>
              <a:cs typeface="Arial"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1491188" y="1284907"/>
            <a:ext cx="1529152" cy="1260956"/>
          </a:xfrm>
          <a:prstGeom prst="rect">
            <a:avLst/>
          </a:prstGeom>
          <a:solidFill>
            <a:schemeClr val="accent6">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IDENTIFY TARGET MARKET</a:t>
            </a:r>
            <a:endParaRPr lang="en-US" sz="1200" dirty="0">
              <a:effectLst/>
              <a:latin typeface="Times New Roman" panose="02020603050405020304" pitchFamily="18" charset="0"/>
              <a:ea typeface="Calibri" panose="020F0502020204030204" pitchFamily="34" charset="0"/>
            </a:endParaRPr>
          </a:p>
        </p:txBody>
      </p:sp>
      <p:sp>
        <p:nvSpPr>
          <p:cNvPr id="2" name="AutoShape 167">
            <a:extLst>
              <a:ext uri="{FF2B5EF4-FFF2-40B4-BE49-F238E27FC236}">
                <a16:creationId xmlns:a16="http://schemas.microsoft.com/office/drawing/2014/main" id="{DDF23CD8-FB09-EE04-5424-F1F221D50DCB}"/>
              </a:ext>
            </a:extLst>
          </p:cNvPr>
          <p:cNvSpPr>
            <a:spLocks noChangeArrowheads="1"/>
          </p:cNvSpPr>
          <p:nvPr/>
        </p:nvSpPr>
        <p:spPr bwMode="auto">
          <a:xfrm>
            <a:off x="3105493" y="1284907"/>
            <a:ext cx="1529152" cy="1260956"/>
          </a:xfrm>
          <a:prstGeom prst="rect">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CLARIFY VALUE PROPOSITIION</a:t>
            </a:r>
            <a:endParaRPr lang="en-US" sz="1200" dirty="0">
              <a:effectLst/>
              <a:latin typeface="Times New Roman" panose="02020603050405020304" pitchFamily="18" charset="0"/>
              <a:ea typeface="Calibri" panose="020F0502020204030204" pitchFamily="34" charset="0"/>
            </a:endParaRPr>
          </a:p>
        </p:txBody>
      </p:sp>
      <p:sp>
        <p:nvSpPr>
          <p:cNvPr id="4" name="AutoShape 167">
            <a:extLst>
              <a:ext uri="{FF2B5EF4-FFF2-40B4-BE49-F238E27FC236}">
                <a16:creationId xmlns:a16="http://schemas.microsoft.com/office/drawing/2014/main" id="{A296869A-011F-8614-FE33-D17121F82DE4}"/>
              </a:ext>
            </a:extLst>
          </p:cNvPr>
          <p:cNvSpPr>
            <a:spLocks noChangeArrowheads="1"/>
          </p:cNvSpPr>
          <p:nvPr/>
        </p:nvSpPr>
        <p:spPr bwMode="auto">
          <a:xfrm>
            <a:off x="4719798" y="1284907"/>
            <a:ext cx="1529152" cy="1260956"/>
          </a:xfrm>
          <a:prstGeom prst="rect">
            <a:avLst/>
          </a:prstGeom>
          <a:solidFill>
            <a:schemeClr val="accent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DEFINE PRICING STRATEGY</a:t>
            </a:r>
            <a:endParaRPr lang="en-US" sz="1200"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1795F59F-1C4C-559D-412F-F0078E8485CF}"/>
              </a:ext>
            </a:extLst>
          </p:cNvPr>
          <p:cNvSpPr>
            <a:spLocks noChangeArrowheads="1"/>
          </p:cNvSpPr>
          <p:nvPr/>
        </p:nvSpPr>
        <p:spPr bwMode="auto">
          <a:xfrm>
            <a:off x="6295426" y="1285366"/>
            <a:ext cx="1529152" cy="1260956"/>
          </a:xfrm>
          <a:prstGeom prst="rect">
            <a:avLst/>
          </a:prstGeom>
          <a:solidFill>
            <a:schemeClr val="accent3">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CRAFT PROMOTION STRATEGY</a:t>
            </a:r>
            <a:endParaRPr lang="en-US" sz="1200" dirty="0">
              <a:effectLst/>
              <a:latin typeface="Times New Roman" panose="02020603050405020304" pitchFamily="18" charset="0"/>
              <a:ea typeface="Calibri" panose="020F0502020204030204" pitchFamily="34" charset="0"/>
            </a:endParaRPr>
          </a:p>
        </p:txBody>
      </p:sp>
      <p:sp>
        <p:nvSpPr>
          <p:cNvPr id="40" name="AutoShape 167">
            <a:extLst>
              <a:ext uri="{FF2B5EF4-FFF2-40B4-BE49-F238E27FC236}">
                <a16:creationId xmlns:a16="http://schemas.microsoft.com/office/drawing/2014/main" id="{CC2FFA40-440E-72B6-1CA8-40AE69E77520}"/>
              </a:ext>
            </a:extLst>
          </p:cNvPr>
          <p:cNvSpPr>
            <a:spLocks noChangeArrowheads="1"/>
          </p:cNvSpPr>
          <p:nvPr/>
        </p:nvSpPr>
        <p:spPr bwMode="auto">
          <a:xfrm>
            <a:off x="7909731" y="1285366"/>
            <a:ext cx="1529152" cy="1260956"/>
          </a:xfrm>
          <a:prstGeom prst="rect">
            <a:avLst/>
          </a:prstGeom>
          <a:solidFill>
            <a:schemeClr val="accent1">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CHOOSE SALES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DISTRIBUTION CHANNELS</a:t>
            </a:r>
            <a:endParaRPr lang="en-US" sz="1200" dirty="0">
              <a:effectLst/>
              <a:latin typeface="Times New Roman" panose="02020603050405020304" pitchFamily="18" charset="0"/>
              <a:ea typeface="Calibri" panose="020F0502020204030204" pitchFamily="34" charset="0"/>
            </a:endParaRPr>
          </a:p>
        </p:txBody>
      </p:sp>
      <p:sp>
        <p:nvSpPr>
          <p:cNvPr id="41" name="AutoShape 167">
            <a:extLst>
              <a:ext uri="{FF2B5EF4-FFF2-40B4-BE49-F238E27FC236}">
                <a16:creationId xmlns:a16="http://schemas.microsoft.com/office/drawing/2014/main" id="{1FD30224-9352-FCBF-50B6-C5A41EC2DBF8}"/>
              </a:ext>
            </a:extLst>
          </p:cNvPr>
          <p:cNvSpPr>
            <a:spLocks noChangeArrowheads="1"/>
          </p:cNvSpPr>
          <p:nvPr/>
        </p:nvSpPr>
        <p:spPr bwMode="auto">
          <a:xfrm>
            <a:off x="9524036" y="1281780"/>
            <a:ext cx="1529152" cy="1260956"/>
          </a:xfrm>
          <a:prstGeom prst="rect">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SET METRICS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MONITOR PERFORMANCE</a:t>
            </a:r>
            <a:endParaRPr lang="en-US" sz="1200" dirty="0">
              <a:effectLst/>
              <a:latin typeface="Times New Roman" panose="02020603050405020304" pitchFamily="18" charset="0"/>
              <a:ea typeface="Calibri" panose="020F0502020204030204" pitchFamily="34" charset="0"/>
            </a:endParaRPr>
          </a:p>
        </p:txBody>
      </p:sp>
      <p:graphicFrame>
        <p:nvGraphicFramePr>
          <p:cNvPr id="42" name="Table 42">
            <a:extLst>
              <a:ext uri="{FF2B5EF4-FFF2-40B4-BE49-F238E27FC236}">
                <a16:creationId xmlns:a16="http://schemas.microsoft.com/office/drawing/2014/main" id="{4900D2AD-44FC-6590-923B-20044E44A378}"/>
              </a:ext>
            </a:extLst>
          </p:cNvPr>
          <p:cNvGraphicFramePr>
            <a:graphicFrameLocks noGrp="1"/>
          </p:cNvGraphicFramePr>
          <p:nvPr>
            <p:extLst>
              <p:ext uri="{D42A27DB-BD31-4B8C-83A1-F6EECF244321}">
                <p14:modId xmlns:p14="http://schemas.microsoft.com/office/powerpoint/2010/main" val="1030530154"/>
              </p:ext>
            </p:extLst>
          </p:nvPr>
        </p:nvGraphicFramePr>
        <p:xfrm>
          <a:off x="387049" y="2674995"/>
          <a:ext cx="10658204" cy="3124851"/>
        </p:xfrm>
        <a:graphic>
          <a:graphicData uri="http://schemas.openxmlformats.org/drawingml/2006/table">
            <a:tbl>
              <a:tblPr firstRow="1" bandRow="1">
                <a:tableStyleId>{5C22544A-7EE6-4342-B048-85BDC9FD1C3A}</a:tableStyleId>
              </a:tblPr>
              <a:tblGrid>
                <a:gridCol w="1077234">
                  <a:extLst>
                    <a:ext uri="{9D8B030D-6E8A-4147-A177-3AD203B41FA5}">
                      <a16:colId xmlns:a16="http://schemas.microsoft.com/office/drawing/2014/main" val="2868201660"/>
                    </a:ext>
                  </a:extLst>
                </a:gridCol>
                <a:gridCol w="1602223">
                  <a:extLst>
                    <a:ext uri="{9D8B030D-6E8A-4147-A177-3AD203B41FA5}">
                      <a16:colId xmlns:a16="http://schemas.microsoft.com/office/drawing/2014/main" val="3490462406"/>
                    </a:ext>
                  </a:extLst>
                </a:gridCol>
                <a:gridCol w="1618407">
                  <a:extLst>
                    <a:ext uri="{9D8B030D-6E8A-4147-A177-3AD203B41FA5}">
                      <a16:colId xmlns:a16="http://schemas.microsoft.com/office/drawing/2014/main" val="4012772567"/>
                    </a:ext>
                  </a:extLst>
                </a:gridCol>
                <a:gridCol w="1594131">
                  <a:extLst>
                    <a:ext uri="{9D8B030D-6E8A-4147-A177-3AD203B41FA5}">
                      <a16:colId xmlns:a16="http://schemas.microsoft.com/office/drawing/2014/main" val="3694466274"/>
                    </a:ext>
                  </a:extLst>
                </a:gridCol>
                <a:gridCol w="1594131">
                  <a:extLst>
                    <a:ext uri="{9D8B030D-6E8A-4147-A177-3AD203B41FA5}">
                      <a16:colId xmlns:a16="http://schemas.microsoft.com/office/drawing/2014/main" val="558098998"/>
                    </a:ext>
                  </a:extLst>
                </a:gridCol>
                <a:gridCol w="1610315">
                  <a:extLst>
                    <a:ext uri="{9D8B030D-6E8A-4147-A177-3AD203B41FA5}">
                      <a16:colId xmlns:a16="http://schemas.microsoft.com/office/drawing/2014/main" val="1514468895"/>
                    </a:ext>
                  </a:extLst>
                </a:gridCol>
                <a:gridCol w="1561763">
                  <a:extLst>
                    <a:ext uri="{9D8B030D-6E8A-4147-A177-3AD203B41FA5}">
                      <a16:colId xmlns:a16="http://schemas.microsoft.com/office/drawing/2014/main" val="2885064952"/>
                    </a:ext>
                  </a:extLst>
                </a:gridCol>
              </a:tblGrid>
              <a:tr h="790645">
                <a:tc>
                  <a:txBody>
                    <a:bodyPr/>
                    <a:lstStyle/>
                    <a:p>
                      <a:pPr algn="ctr"/>
                      <a:r>
                        <a:rPr lang="en-US" sz="1200" b="0" dirty="0">
                          <a:solidFill>
                            <a:schemeClr val="tx1">
                              <a:lumMod val="65000"/>
                              <a:lumOff val="35000"/>
                            </a:schemeClr>
                          </a:solidFill>
                          <a:latin typeface="Century Gothic" panose="020B0502020202020204" pitchFamily="34" charset="0"/>
                        </a:rPr>
                        <a:t>KEY QUESTIONS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Who are our target groups and key influencers?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We bring world-class confections to your corner store. We offer classics like fountain soda.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Implement 10 two-week-long campaigns during the summer season.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76122910"/>
                  </a:ext>
                </a:extLst>
              </a:tr>
              <a:tr h="823204">
                <a:tc>
                  <a:txBody>
                    <a:bodyPr/>
                    <a:lstStyle/>
                    <a:p>
                      <a:pPr algn="ctr"/>
                      <a:r>
                        <a:rPr lang="en-US" sz="1200" dirty="0">
                          <a:solidFill>
                            <a:schemeClr val="tx1">
                              <a:lumMod val="65000"/>
                              <a:lumOff val="35000"/>
                            </a:schemeClr>
                          </a:solidFill>
                          <a:latin typeface="Century Gothic" panose="020B0502020202020204" pitchFamily="34" charset="0"/>
                        </a:rPr>
                        <a:t>FOCUS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dirty="0">
                        <a:solidFill>
                          <a:schemeClr val="tx1">
                            <a:lumMod val="65000"/>
                            <a:lumOff val="35000"/>
                          </a:scheme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Content</a:t>
                      </a:r>
                    </a:p>
                    <a:p>
                      <a:endParaRPr lang="en-US" sz="800" b="1"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We believe in old-world family traditions, modern-world innovations, and sending a smile, no matter where your loved ones live.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The strategy should reflect the new brand personality.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3906984"/>
                  </a:ext>
                </a:extLst>
              </a:tr>
              <a:tr h="806230">
                <a:tc>
                  <a:txBody>
                    <a:bodyPr/>
                    <a:lstStyle/>
                    <a:p>
                      <a:pPr algn="ctr"/>
                      <a:r>
                        <a:rPr lang="en-US" sz="1200" dirty="0">
                          <a:solidFill>
                            <a:schemeClr val="tx1">
                              <a:lumMod val="65000"/>
                              <a:lumOff val="35000"/>
                            </a:schemeClr>
                          </a:solidFill>
                          <a:latin typeface="Century Gothic" panose="020B0502020202020204" pitchFamily="34" charset="0"/>
                        </a:rPr>
                        <a:t>INPUT/ TASKS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Channels include the website and various social media platforms.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Maintain steady weekly activity over the course of a year. Assess the results at the conclusion of that year.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89110721"/>
                  </a:ext>
                </a:extLst>
              </a:tr>
              <a:tr h="704772">
                <a:tc>
                  <a:txBody>
                    <a:bodyPr/>
                    <a:lstStyle/>
                    <a:p>
                      <a:pPr algn="ctr"/>
                      <a:r>
                        <a:rPr lang="en-US" sz="1200" dirty="0">
                          <a:solidFill>
                            <a:schemeClr val="tx1">
                              <a:lumMod val="65000"/>
                              <a:lumOff val="35000"/>
                            </a:schemeClr>
                          </a:solidFill>
                          <a:latin typeface="Century Gothic" panose="020B0502020202020204" pitchFamily="34" charset="0"/>
                        </a:rPr>
                        <a:t>OUTCOMES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07250526"/>
                  </a:ext>
                </a:extLst>
              </a:tr>
            </a:tbl>
          </a:graphicData>
        </a:graphic>
      </p:graphicFrame>
      <p:sp>
        <p:nvSpPr>
          <p:cNvPr id="43" name="Arrow: Right 42">
            <a:extLst>
              <a:ext uri="{FF2B5EF4-FFF2-40B4-BE49-F238E27FC236}">
                <a16:creationId xmlns:a16="http://schemas.microsoft.com/office/drawing/2014/main" id="{DF147569-0F66-F658-1CFC-4701F15A0B51}"/>
              </a:ext>
            </a:extLst>
          </p:cNvPr>
          <p:cNvSpPr/>
          <p:nvPr/>
        </p:nvSpPr>
        <p:spPr>
          <a:xfrm>
            <a:off x="2871224" y="2224875"/>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Right 47">
            <a:extLst>
              <a:ext uri="{FF2B5EF4-FFF2-40B4-BE49-F238E27FC236}">
                <a16:creationId xmlns:a16="http://schemas.microsoft.com/office/drawing/2014/main" id="{D288999A-C536-6945-2D41-7D6ECBBDFCD1}"/>
              </a:ext>
            </a:extLst>
          </p:cNvPr>
          <p:cNvSpPr/>
          <p:nvPr/>
        </p:nvSpPr>
        <p:spPr>
          <a:xfrm>
            <a:off x="4474904" y="2206014"/>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Arrow: Right 48">
            <a:extLst>
              <a:ext uri="{FF2B5EF4-FFF2-40B4-BE49-F238E27FC236}">
                <a16:creationId xmlns:a16="http://schemas.microsoft.com/office/drawing/2014/main" id="{30BEEFB3-B47F-729B-8DBC-1B8A0CF3AC0A}"/>
              </a:ext>
            </a:extLst>
          </p:cNvPr>
          <p:cNvSpPr/>
          <p:nvPr/>
        </p:nvSpPr>
        <p:spPr>
          <a:xfrm>
            <a:off x="6055641" y="2208166"/>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Arrow: Right 49">
            <a:extLst>
              <a:ext uri="{FF2B5EF4-FFF2-40B4-BE49-F238E27FC236}">
                <a16:creationId xmlns:a16="http://schemas.microsoft.com/office/drawing/2014/main" id="{B676BBB1-E1C7-13C2-100C-6AD4E08EE9BB}"/>
              </a:ext>
            </a:extLst>
          </p:cNvPr>
          <p:cNvSpPr/>
          <p:nvPr/>
        </p:nvSpPr>
        <p:spPr>
          <a:xfrm>
            <a:off x="7676206" y="2218087"/>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Arrow: Right 50">
            <a:extLst>
              <a:ext uri="{FF2B5EF4-FFF2-40B4-BE49-F238E27FC236}">
                <a16:creationId xmlns:a16="http://schemas.microsoft.com/office/drawing/2014/main" id="{E557537F-21F3-B750-10E0-DC4F2899C06D}"/>
              </a:ext>
            </a:extLst>
          </p:cNvPr>
          <p:cNvSpPr/>
          <p:nvPr/>
        </p:nvSpPr>
        <p:spPr>
          <a:xfrm>
            <a:off x="9313004" y="2224268"/>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0C13C58-9FAC-3505-46C4-CCCBC6AA5440}"/>
              </a:ext>
            </a:extLst>
          </p:cNvPr>
          <p:cNvSpPr txBox="1"/>
          <p:nvPr/>
        </p:nvSpPr>
        <p:spPr>
          <a:xfrm>
            <a:off x="143292" y="144123"/>
            <a:ext cx="11921749" cy="769441"/>
          </a:xfrm>
          <a:prstGeom prst="rect">
            <a:avLst/>
          </a:prstGeom>
          <a:noFill/>
        </p:spPr>
        <p:txBody>
          <a:bodyPr wrap="square" rtlCol="0">
            <a:spAutoFit/>
          </a:bodyPr>
          <a:lstStyle/>
          <a:p>
            <a:pPr algn="ctr"/>
            <a:r>
              <a:rPr lang="en-US" sz="4400" dirty="0">
                <a:solidFill>
                  <a:schemeClr val="tx1">
                    <a:lumMod val="65000"/>
                    <a:lumOff val="35000"/>
                  </a:schemeClr>
                </a:solidFill>
                <a:latin typeface="Century Gothic" panose="020B0502020202020204" pitchFamily="34" charset="0"/>
              </a:rPr>
              <a:t>GO-TO-MARKET B2B STRATEGY</a:t>
            </a:r>
          </a:p>
        </p:txBody>
      </p:sp>
    </p:spTree>
    <p:extLst>
      <p:ext uri="{BB962C8B-B14F-4D97-AF65-F5344CB8AC3E}">
        <p14:creationId xmlns:p14="http://schemas.microsoft.com/office/powerpoint/2010/main" val="188167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110</TotalTime>
  <Words>415</Words>
  <Application>Microsoft Macintosh PowerPoint</Application>
  <PresentationFormat>Widescreen</PresentationFormat>
  <Paragraphs>83</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2022-11-07T00:07:18Z</dcterms:created>
  <dcterms:modified xsi:type="dcterms:W3CDTF">2022-11-14T21:52:37Z</dcterms:modified>
</cp:coreProperties>
</file>