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CBB0D7-E383-4E81-97C1-F3AA86C44C2C}" v="45" dt="2022-11-10T02:10:19.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86447"/>
  </p:normalViewPr>
  <p:slideViewPr>
    <p:cSldViewPr snapToGrid="0" snapToObjects="1">
      <p:cViewPr varScale="1">
        <p:scale>
          <a:sx n="128" d="100"/>
          <a:sy n="128" d="100"/>
        </p:scale>
        <p:origin x="864" y="18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4CBB0D7-E383-4E81-97C1-F3AA86C44C2C}"/>
    <pc:docChg chg="undo custSel addSld delSld modSld">
      <pc:chgData name="Bess Dunlevy" userId="dd4b9a8537dbe9d0" providerId="LiveId" clId="{E4CBB0D7-E383-4E81-97C1-F3AA86C44C2C}" dt="2022-11-10T02:10:19.441" v="11" actId="16037"/>
      <pc:docMkLst>
        <pc:docMk/>
      </pc:docMkLst>
      <pc:sldChg chg="add del">
        <pc:chgData name="Bess Dunlevy" userId="dd4b9a8537dbe9d0" providerId="LiveId" clId="{E4CBB0D7-E383-4E81-97C1-F3AA86C44C2C}" dt="2022-11-10T02:10:09.933" v="7" actId="47"/>
        <pc:sldMkLst>
          <pc:docMk/>
          <pc:sldMk cId="2929323684" sldId="295"/>
        </pc:sldMkLst>
      </pc:sldChg>
      <pc:sldChg chg="addSp delSp modSp add del mod">
        <pc:chgData name="Bess Dunlevy" userId="dd4b9a8537dbe9d0" providerId="LiveId" clId="{E4CBB0D7-E383-4E81-97C1-F3AA86C44C2C}" dt="2022-11-10T02:10:19.441" v="11" actId="16037"/>
        <pc:sldMkLst>
          <pc:docMk/>
          <pc:sldMk cId="1508588292" sldId="342"/>
        </pc:sldMkLst>
        <pc:spChg chg="mod">
          <ac:chgData name="Bess Dunlevy" userId="dd4b9a8537dbe9d0" providerId="LiveId" clId="{E4CBB0D7-E383-4E81-97C1-F3AA86C44C2C}" dt="2022-11-10T02:10:19.441" v="11" actId="16037"/>
          <ac:spMkLst>
            <pc:docMk/>
            <pc:sldMk cId="1508588292" sldId="342"/>
            <ac:spMk id="33" creationId="{143A449B-AAB7-994A-92CE-8F48E2CA7DF6}"/>
          </ac:spMkLst>
        </pc:spChg>
        <pc:picChg chg="add del">
          <ac:chgData name="Bess Dunlevy" userId="dd4b9a8537dbe9d0" providerId="LiveId" clId="{E4CBB0D7-E383-4E81-97C1-F3AA86C44C2C}" dt="2022-11-10T02:10:13.392" v="10" actId="478"/>
          <ac:picMkLst>
            <pc:docMk/>
            <pc:sldMk cId="150858829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10&amp;utm_source=integrated-content&amp;utm_campaign=/content/go-to-market-strategy-templates&amp;utm_medium=Go-To-Market+Strategy+Presentation+powerpoint+11610&amp;lpa=Go-To-Market+Strategy+Presentation+powerpoint+11610"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43300" y="148650"/>
            <a:ext cx="764091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GO-TO-MARKET </a:t>
            </a:r>
            <a:br>
              <a:rPr lang="en-US" sz="3200" b="1" dirty="0">
                <a:solidFill>
                  <a:schemeClr val="tx1">
                    <a:lumMod val="65000"/>
                    <a:lumOff val="35000"/>
                  </a:schemeClr>
                </a:solidFill>
                <a:latin typeface="Century Gothic" panose="020B0502020202020204" pitchFamily="34" charset="0"/>
              </a:rPr>
            </a:br>
            <a:r>
              <a:rPr lang="en-US" sz="3200" b="1" dirty="0">
                <a:solidFill>
                  <a:schemeClr val="tx1">
                    <a:lumMod val="65000"/>
                    <a:lumOff val="35000"/>
                  </a:schemeClr>
                </a:solidFill>
                <a:latin typeface="Century Gothic" panose="020B0502020202020204" pitchFamily="34" charset="0"/>
              </a:rPr>
              <a:t>STRATEGY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STRATEGY PRESENTATION TEMPLATE</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235711" y="2627318"/>
            <a:ext cx="3437159" cy="677108"/>
          </a:xfrm>
          <a:prstGeom prst="rect">
            <a:avLst/>
          </a:prstGeom>
          <a:noFill/>
        </p:spPr>
        <p:txBody>
          <a:bodyPr wrap="none" rtlCol="0">
            <a:spAutoFit/>
          </a:bodyPr>
          <a:lstStyle/>
          <a:p>
            <a:r>
              <a:rPr lang="en-US" sz="3800" dirty="0">
                <a:solidFill>
                  <a:schemeClr val="accent5">
                    <a:lumMod val="75000"/>
                  </a:schemeClr>
                </a:solidFill>
                <a:latin typeface="Century Gothic" panose="020B0502020202020204" pitchFamily="34" charset="0"/>
              </a:rPr>
              <a:t>PROJECT TITLE</a:t>
            </a:r>
          </a:p>
        </p:txBody>
      </p:sp>
      <p:cxnSp>
        <p:nvCxnSpPr>
          <p:cNvPr id="10" name="Straight Connector 9">
            <a:extLst>
              <a:ext uri="{FF2B5EF4-FFF2-40B4-BE49-F238E27FC236}">
                <a16:creationId xmlns:a16="http://schemas.microsoft.com/office/drawing/2014/main" id="{2CE44BE4-7EED-5E12-325E-9753295E7F7D}"/>
              </a:ext>
            </a:extLst>
          </p:cNvPr>
          <p:cNvCxnSpPr>
            <a:cxnSpLocks/>
          </p:cNvCxnSpPr>
          <p:nvPr/>
        </p:nvCxnSpPr>
        <p:spPr>
          <a:xfrm>
            <a:off x="299405" y="3429000"/>
            <a:ext cx="6740666"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4467EEA-0F22-6E89-7276-1403E777C9C1}"/>
              </a:ext>
            </a:extLst>
          </p:cNvPr>
          <p:cNvSpPr txBox="1"/>
          <p:nvPr/>
        </p:nvSpPr>
        <p:spPr>
          <a:xfrm>
            <a:off x="216007" y="3533214"/>
            <a:ext cx="7115377"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DATE: MM/DD/YY</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STRATEGY PRESENTATION TEMPLATE</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143292" y="144123"/>
            <a:ext cx="11921749" cy="769441"/>
          </a:xfrm>
          <a:prstGeom prst="rect">
            <a:avLst/>
          </a:prstGeom>
          <a:noFill/>
        </p:spPr>
        <p:txBody>
          <a:bodyPr wrap="square" rtlCol="0">
            <a:spAutoFit/>
          </a:bodyPr>
          <a:lstStyle/>
          <a:p>
            <a:pPr algn="ctr"/>
            <a:r>
              <a:rPr lang="en-US" sz="4400" dirty="0">
                <a:solidFill>
                  <a:schemeClr val="tx1">
                    <a:lumMod val="65000"/>
                    <a:lumOff val="35000"/>
                  </a:schemeClr>
                </a:solidFill>
                <a:latin typeface="Century Gothic" panose="020B0502020202020204" pitchFamily="34" charset="0"/>
              </a:rPr>
              <a:t>GO-TO-MARKET STRATEGY</a:t>
            </a: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1151698" y="1100934"/>
            <a:ext cx="1529152" cy="1260956"/>
          </a:xfrm>
          <a:prstGeom prst="rect">
            <a:avLst/>
          </a:prstGeom>
          <a:solidFill>
            <a:schemeClr val="accent6">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IDENTIFY TARGET MARKET</a:t>
            </a:r>
            <a:endParaRPr lang="en-US" sz="1200" dirty="0">
              <a:effectLst/>
              <a:latin typeface="Times New Roman" panose="02020603050405020304" pitchFamily="18" charset="0"/>
              <a:ea typeface="Calibri" panose="020F0502020204030204" pitchFamily="34" charset="0"/>
            </a:endParaRPr>
          </a:p>
        </p:txBody>
      </p:sp>
      <p:sp>
        <p:nvSpPr>
          <p:cNvPr id="2" name="AutoShape 167">
            <a:extLst>
              <a:ext uri="{FF2B5EF4-FFF2-40B4-BE49-F238E27FC236}">
                <a16:creationId xmlns:a16="http://schemas.microsoft.com/office/drawing/2014/main" id="{DDF23CD8-FB09-EE04-5424-F1F221D50DCB}"/>
              </a:ext>
            </a:extLst>
          </p:cNvPr>
          <p:cNvSpPr>
            <a:spLocks noChangeArrowheads="1"/>
          </p:cNvSpPr>
          <p:nvPr/>
        </p:nvSpPr>
        <p:spPr bwMode="auto">
          <a:xfrm>
            <a:off x="2766003" y="1100934"/>
            <a:ext cx="1529152" cy="1260956"/>
          </a:xfrm>
          <a:prstGeom prst="rect">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CLARIFY VALUE PROPOSITIION</a:t>
            </a:r>
            <a:endParaRPr lang="en-US" sz="1200" dirty="0">
              <a:effectLst/>
              <a:latin typeface="Times New Roman" panose="02020603050405020304" pitchFamily="18" charset="0"/>
              <a:ea typeface="Calibri" panose="020F0502020204030204" pitchFamily="34" charset="0"/>
            </a:endParaRPr>
          </a:p>
        </p:txBody>
      </p:sp>
      <p:sp>
        <p:nvSpPr>
          <p:cNvPr id="4" name="AutoShape 167">
            <a:extLst>
              <a:ext uri="{FF2B5EF4-FFF2-40B4-BE49-F238E27FC236}">
                <a16:creationId xmlns:a16="http://schemas.microsoft.com/office/drawing/2014/main" id="{A296869A-011F-8614-FE33-D17121F82DE4}"/>
              </a:ext>
            </a:extLst>
          </p:cNvPr>
          <p:cNvSpPr>
            <a:spLocks noChangeArrowheads="1"/>
          </p:cNvSpPr>
          <p:nvPr/>
        </p:nvSpPr>
        <p:spPr bwMode="auto">
          <a:xfrm>
            <a:off x="4380308" y="1100934"/>
            <a:ext cx="1529152" cy="1260956"/>
          </a:xfrm>
          <a:prstGeom prst="rect">
            <a:avLst/>
          </a:prstGeom>
          <a:solidFill>
            <a:schemeClr val="accent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DEFINE PRICING STRATEGY</a:t>
            </a:r>
            <a:endParaRPr lang="en-US" sz="1200"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1795F59F-1C4C-559D-412F-F0078E8485CF}"/>
              </a:ext>
            </a:extLst>
          </p:cNvPr>
          <p:cNvSpPr>
            <a:spLocks noChangeArrowheads="1"/>
          </p:cNvSpPr>
          <p:nvPr/>
        </p:nvSpPr>
        <p:spPr bwMode="auto">
          <a:xfrm>
            <a:off x="5955936" y="1101393"/>
            <a:ext cx="1529152" cy="1260956"/>
          </a:xfrm>
          <a:prstGeom prst="rect">
            <a:avLst/>
          </a:prstGeom>
          <a:solidFill>
            <a:schemeClr val="accent3">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CRAFT PROMOTION STRATEGY</a:t>
            </a:r>
            <a:endParaRPr lang="en-US" sz="1200" dirty="0">
              <a:effectLst/>
              <a:latin typeface="Times New Roman" panose="02020603050405020304" pitchFamily="18" charset="0"/>
              <a:ea typeface="Calibri" panose="020F0502020204030204" pitchFamily="34" charset="0"/>
            </a:endParaRPr>
          </a:p>
        </p:txBody>
      </p:sp>
      <p:sp>
        <p:nvSpPr>
          <p:cNvPr id="40" name="AutoShape 167">
            <a:extLst>
              <a:ext uri="{FF2B5EF4-FFF2-40B4-BE49-F238E27FC236}">
                <a16:creationId xmlns:a16="http://schemas.microsoft.com/office/drawing/2014/main" id="{CC2FFA40-440E-72B6-1CA8-40AE69E77520}"/>
              </a:ext>
            </a:extLst>
          </p:cNvPr>
          <p:cNvSpPr>
            <a:spLocks noChangeArrowheads="1"/>
          </p:cNvSpPr>
          <p:nvPr/>
        </p:nvSpPr>
        <p:spPr bwMode="auto">
          <a:xfrm>
            <a:off x="7570241" y="1101393"/>
            <a:ext cx="1529152" cy="1260956"/>
          </a:xfrm>
          <a:prstGeom prst="rect">
            <a:avLst/>
          </a:prstGeom>
          <a:solidFill>
            <a:schemeClr val="accent1">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CHOOSE SALES </a:t>
            </a:r>
            <a:br>
              <a:rPr lang="en-US" sz="1200" dirty="0">
                <a:solidFill>
                  <a:srgbClr val="000000"/>
                </a:solidFill>
                <a:latin typeface="Century Gothic" panose="020B0502020202020204" pitchFamily="34" charset="0"/>
                <a:ea typeface="Calibri" panose="020F0502020204030204" pitchFamily="34" charset="0"/>
              </a:rPr>
            </a:br>
            <a:r>
              <a:rPr lang="en-US" sz="1200" dirty="0">
                <a:solidFill>
                  <a:srgbClr val="000000"/>
                </a:solidFill>
                <a:latin typeface="Century Gothic" panose="020B0502020202020204" pitchFamily="34" charset="0"/>
                <a:ea typeface="Calibri" panose="020F0502020204030204" pitchFamily="34" charset="0"/>
              </a:rPr>
              <a:t>AND DISTRIBUTION CHANNELS</a:t>
            </a:r>
            <a:endParaRPr lang="en-US" sz="1200" dirty="0">
              <a:effectLst/>
              <a:latin typeface="Times New Roman" panose="02020603050405020304" pitchFamily="18" charset="0"/>
              <a:ea typeface="Calibri" panose="020F0502020204030204" pitchFamily="34" charset="0"/>
            </a:endParaRPr>
          </a:p>
        </p:txBody>
      </p:sp>
      <p:sp>
        <p:nvSpPr>
          <p:cNvPr id="41" name="AutoShape 167">
            <a:extLst>
              <a:ext uri="{FF2B5EF4-FFF2-40B4-BE49-F238E27FC236}">
                <a16:creationId xmlns:a16="http://schemas.microsoft.com/office/drawing/2014/main" id="{1FD30224-9352-FCBF-50B6-C5A41EC2DBF8}"/>
              </a:ext>
            </a:extLst>
          </p:cNvPr>
          <p:cNvSpPr>
            <a:spLocks noChangeArrowheads="1"/>
          </p:cNvSpPr>
          <p:nvPr/>
        </p:nvSpPr>
        <p:spPr bwMode="auto">
          <a:xfrm>
            <a:off x="9184546" y="1097807"/>
            <a:ext cx="1529152" cy="1260956"/>
          </a:xfrm>
          <a:prstGeom prst="rect">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SET METRICS </a:t>
            </a:r>
            <a:br>
              <a:rPr lang="en-US" sz="1200" dirty="0">
                <a:solidFill>
                  <a:srgbClr val="000000"/>
                </a:solidFill>
                <a:latin typeface="Century Gothic" panose="020B0502020202020204" pitchFamily="34" charset="0"/>
                <a:ea typeface="Calibri" panose="020F0502020204030204" pitchFamily="34" charset="0"/>
              </a:rPr>
            </a:br>
            <a:r>
              <a:rPr lang="en-US" sz="1200" dirty="0">
                <a:solidFill>
                  <a:srgbClr val="000000"/>
                </a:solidFill>
                <a:latin typeface="Century Gothic" panose="020B0502020202020204" pitchFamily="34" charset="0"/>
                <a:ea typeface="Calibri" panose="020F0502020204030204" pitchFamily="34" charset="0"/>
              </a:rPr>
              <a:t>AND MONITOR PERFORMANCE</a:t>
            </a:r>
            <a:endParaRPr lang="en-US" sz="1200" dirty="0">
              <a:effectLst/>
              <a:latin typeface="Times New Roman" panose="02020603050405020304" pitchFamily="18" charset="0"/>
              <a:ea typeface="Calibri" panose="020F0502020204030204" pitchFamily="34" charset="0"/>
            </a:endParaRPr>
          </a:p>
        </p:txBody>
      </p:sp>
      <p:graphicFrame>
        <p:nvGraphicFramePr>
          <p:cNvPr id="42" name="Table 42">
            <a:extLst>
              <a:ext uri="{FF2B5EF4-FFF2-40B4-BE49-F238E27FC236}">
                <a16:creationId xmlns:a16="http://schemas.microsoft.com/office/drawing/2014/main" id="{4900D2AD-44FC-6590-923B-20044E44A378}"/>
              </a:ext>
            </a:extLst>
          </p:cNvPr>
          <p:cNvGraphicFramePr>
            <a:graphicFrameLocks noGrp="1"/>
          </p:cNvGraphicFramePr>
          <p:nvPr>
            <p:extLst>
              <p:ext uri="{D42A27DB-BD31-4B8C-83A1-F6EECF244321}">
                <p14:modId xmlns:p14="http://schemas.microsoft.com/office/powerpoint/2010/main" val="3961840168"/>
              </p:ext>
            </p:extLst>
          </p:nvPr>
        </p:nvGraphicFramePr>
        <p:xfrm>
          <a:off x="47559" y="2491022"/>
          <a:ext cx="10658204" cy="3124851"/>
        </p:xfrm>
        <a:graphic>
          <a:graphicData uri="http://schemas.openxmlformats.org/drawingml/2006/table">
            <a:tbl>
              <a:tblPr firstRow="1" bandRow="1">
                <a:tableStyleId>{5C22544A-7EE6-4342-B048-85BDC9FD1C3A}</a:tableStyleId>
              </a:tblPr>
              <a:tblGrid>
                <a:gridCol w="1077234">
                  <a:extLst>
                    <a:ext uri="{9D8B030D-6E8A-4147-A177-3AD203B41FA5}">
                      <a16:colId xmlns:a16="http://schemas.microsoft.com/office/drawing/2014/main" val="2868201660"/>
                    </a:ext>
                  </a:extLst>
                </a:gridCol>
                <a:gridCol w="1602223">
                  <a:extLst>
                    <a:ext uri="{9D8B030D-6E8A-4147-A177-3AD203B41FA5}">
                      <a16:colId xmlns:a16="http://schemas.microsoft.com/office/drawing/2014/main" val="3490462406"/>
                    </a:ext>
                  </a:extLst>
                </a:gridCol>
                <a:gridCol w="1618407">
                  <a:extLst>
                    <a:ext uri="{9D8B030D-6E8A-4147-A177-3AD203B41FA5}">
                      <a16:colId xmlns:a16="http://schemas.microsoft.com/office/drawing/2014/main" val="4012772567"/>
                    </a:ext>
                  </a:extLst>
                </a:gridCol>
                <a:gridCol w="1594131">
                  <a:extLst>
                    <a:ext uri="{9D8B030D-6E8A-4147-A177-3AD203B41FA5}">
                      <a16:colId xmlns:a16="http://schemas.microsoft.com/office/drawing/2014/main" val="3694466274"/>
                    </a:ext>
                  </a:extLst>
                </a:gridCol>
                <a:gridCol w="1594131">
                  <a:extLst>
                    <a:ext uri="{9D8B030D-6E8A-4147-A177-3AD203B41FA5}">
                      <a16:colId xmlns:a16="http://schemas.microsoft.com/office/drawing/2014/main" val="558098998"/>
                    </a:ext>
                  </a:extLst>
                </a:gridCol>
                <a:gridCol w="1610315">
                  <a:extLst>
                    <a:ext uri="{9D8B030D-6E8A-4147-A177-3AD203B41FA5}">
                      <a16:colId xmlns:a16="http://schemas.microsoft.com/office/drawing/2014/main" val="1514468895"/>
                    </a:ext>
                  </a:extLst>
                </a:gridCol>
                <a:gridCol w="1561763">
                  <a:extLst>
                    <a:ext uri="{9D8B030D-6E8A-4147-A177-3AD203B41FA5}">
                      <a16:colId xmlns:a16="http://schemas.microsoft.com/office/drawing/2014/main" val="2885064952"/>
                    </a:ext>
                  </a:extLst>
                </a:gridCol>
              </a:tblGrid>
              <a:tr h="790645">
                <a:tc>
                  <a:txBody>
                    <a:bodyPr/>
                    <a:lstStyle/>
                    <a:p>
                      <a:pPr algn="ctr"/>
                      <a:r>
                        <a:rPr lang="en-US" sz="1200" b="0" dirty="0">
                          <a:solidFill>
                            <a:schemeClr val="tx1">
                              <a:lumMod val="65000"/>
                              <a:lumOff val="35000"/>
                            </a:schemeClr>
                          </a:solidFill>
                          <a:latin typeface="Century Gothic" panose="020B0502020202020204" pitchFamily="34" charset="0"/>
                        </a:rPr>
                        <a:t>KEY QUESTIONS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Who are our target groups and key influencers?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What is the elevator pitch?</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76122910"/>
                  </a:ext>
                </a:extLst>
              </a:tr>
              <a:tr h="823204">
                <a:tc>
                  <a:txBody>
                    <a:bodyPr/>
                    <a:lstStyle/>
                    <a:p>
                      <a:pPr algn="ctr"/>
                      <a:r>
                        <a:rPr lang="en-US" sz="1200" dirty="0">
                          <a:solidFill>
                            <a:schemeClr val="tx1">
                              <a:lumMod val="65000"/>
                              <a:lumOff val="35000"/>
                            </a:schemeClr>
                          </a:solidFill>
                          <a:latin typeface="Century Gothic" panose="020B0502020202020204" pitchFamily="34" charset="0"/>
                        </a:rPr>
                        <a:t>FOCUS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dirty="0">
                        <a:solidFill>
                          <a:schemeClr val="tx1">
                            <a:lumMod val="65000"/>
                            <a:lumOff val="35000"/>
                          </a:scheme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Content</a:t>
                      </a:r>
                    </a:p>
                    <a:p>
                      <a:endParaRPr lang="en-US" sz="800" b="1"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Messaging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3906984"/>
                  </a:ext>
                </a:extLst>
              </a:tr>
              <a:tr h="806230">
                <a:tc>
                  <a:txBody>
                    <a:bodyPr/>
                    <a:lstStyle/>
                    <a:p>
                      <a:pPr algn="ctr"/>
                      <a:r>
                        <a:rPr lang="en-US" sz="1200" dirty="0">
                          <a:solidFill>
                            <a:schemeClr val="tx1">
                              <a:lumMod val="65000"/>
                              <a:lumOff val="35000"/>
                            </a:schemeClr>
                          </a:solidFill>
                          <a:latin typeface="Century Gothic" panose="020B0502020202020204" pitchFamily="34" charset="0"/>
                        </a:rPr>
                        <a:t>INPUT/ TASKS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89110721"/>
                  </a:ext>
                </a:extLst>
              </a:tr>
              <a:tr h="704772">
                <a:tc>
                  <a:txBody>
                    <a:bodyPr/>
                    <a:lstStyle/>
                    <a:p>
                      <a:pPr algn="ctr"/>
                      <a:r>
                        <a:rPr lang="en-US" sz="1200" dirty="0">
                          <a:solidFill>
                            <a:schemeClr val="tx1">
                              <a:lumMod val="65000"/>
                              <a:lumOff val="35000"/>
                            </a:schemeClr>
                          </a:solidFill>
                          <a:latin typeface="Century Gothic" panose="020B0502020202020204" pitchFamily="34" charset="0"/>
                        </a:rPr>
                        <a:t>OUTCOMES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07250526"/>
                  </a:ext>
                </a:extLst>
              </a:tr>
            </a:tbl>
          </a:graphicData>
        </a:graphic>
      </p:graphicFrame>
      <p:sp>
        <p:nvSpPr>
          <p:cNvPr id="43" name="Arrow: Right 42">
            <a:extLst>
              <a:ext uri="{FF2B5EF4-FFF2-40B4-BE49-F238E27FC236}">
                <a16:creationId xmlns:a16="http://schemas.microsoft.com/office/drawing/2014/main" id="{DF147569-0F66-F658-1CFC-4701F15A0B51}"/>
              </a:ext>
            </a:extLst>
          </p:cNvPr>
          <p:cNvSpPr/>
          <p:nvPr/>
        </p:nvSpPr>
        <p:spPr>
          <a:xfrm>
            <a:off x="2531734" y="2040902"/>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Right 47">
            <a:extLst>
              <a:ext uri="{FF2B5EF4-FFF2-40B4-BE49-F238E27FC236}">
                <a16:creationId xmlns:a16="http://schemas.microsoft.com/office/drawing/2014/main" id="{D288999A-C536-6945-2D41-7D6ECBBDFCD1}"/>
              </a:ext>
            </a:extLst>
          </p:cNvPr>
          <p:cNvSpPr/>
          <p:nvPr/>
        </p:nvSpPr>
        <p:spPr>
          <a:xfrm>
            <a:off x="4135414" y="2022041"/>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Arrow: Right 48">
            <a:extLst>
              <a:ext uri="{FF2B5EF4-FFF2-40B4-BE49-F238E27FC236}">
                <a16:creationId xmlns:a16="http://schemas.microsoft.com/office/drawing/2014/main" id="{30BEEFB3-B47F-729B-8DBC-1B8A0CF3AC0A}"/>
              </a:ext>
            </a:extLst>
          </p:cNvPr>
          <p:cNvSpPr/>
          <p:nvPr/>
        </p:nvSpPr>
        <p:spPr>
          <a:xfrm>
            <a:off x="5716151" y="2024193"/>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Arrow: Right 49">
            <a:extLst>
              <a:ext uri="{FF2B5EF4-FFF2-40B4-BE49-F238E27FC236}">
                <a16:creationId xmlns:a16="http://schemas.microsoft.com/office/drawing/2014/main" id="{B676BBB1-E1C7-13C2-100C-6AD4E08EE9BB}"/>
              </a:ext>
            </a:extLst>
          </p:cNvPr>
          <p:cNvSpPr/>
          <p:nvPr/>
        </p:nvSpPr>
        <p:spPr>
          <a:xfrm>
            <a:off x="7336716" y="2034114"/>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Arrow: Right 50">
            <a:extLst>
              <a:ext uri="{FF2B5EF4-FFF2-40B4-BE49-F238E27FC236}">
                <a16:creationId xmlns:a16="http://schemas.microsoft.com/office/drawing/2014/main" id="{E557537F-21F3-B750-10E0-DC4F2899C06D}"/>
              </a:ext>
            </a:extLst>
          </p:cNvPr>
          <p:cNvSpPr/>
          <p:nvPr/>
        </p:nvSpPr>
        <p:spPr>
          <a:xfrm>
            <a:off x="8973514" y="2040295"/>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Organization-Chart-Template_PowerPoint" id="{D06F952D-623B-D24E-8125-90C83BBEF5E6}" vid="{0BF21371-2325-C042-B5FC-18BC616288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IC-Project-Organization-Chart-Template_PowerPoint</Template>
  <TotalTime>30</TotalTime>
  <Words>191</Words>
  <Application>Microsoft Macintosh PowerPoint</Application>
  <PresentationFormat>Widescreen</PresentationFormat>
  <Paragraphs>47</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2022-11-07T00:07:18Z</dcterms:created>
  <dcterms:modified xsi:type="dcterms:W3CDTF">2022-11-14T21:54:13Z</dcterms:modified>
</cp:coreProperties>
</file>