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4" r:id="rId2"/>
    <p:sldId id="356"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214"/>
    <a:srgbClr val="12C2B7"/>
    <a:srgbClr val="006863"/>
    <a:srgbClr val="00756F"/>
    <a:srgbClr val="0D9088"/>
    <a:srgbClr val="4E088A"/>
    <a:srgbClr val="C023C9"/>
    <a:srgbClr val="D7EEB2"/>
    <a:srgbClr val="F3FEEC"/>
    <a:srgbClr val="F1F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86447"/>
  </p:normalViewPr>
  <p:slideViewPr>
    <p:cSldViewPr snapToGrid="0" snapToObjects="1">
      <p:cViewPr varScale="1">
        <p:scale>
          <a:sx n="128" d="100"/>
          <a:sy n="128" d="100"/>
        </p:scale>
        <p:origin x="472"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1"/>
        <c:ser>
          <c:idx val="0"/>
          <c:order val="0"/>
          <c:tx>
            <c:strRef>
              <c:f>Sheet1!$B$1</c:f>
              <c:strCache>
                <c:ptCount val="1"/>
                <c:pt idx="0">
                  <c:v>visits</c:v>
                </c:pt>
              </c:strCache>
            </c:strRef>
          </c:tx>
          <c:invertIfNegative val="0"/>
          <c:dPt>
            <c:idx val="0"/>
            <c:invertIfNegative val="0"/>
            <c:bubble3D val="0"/>
            <c:spPr>
              <a:solidFill>
                <a:schemeClr val="accent4">
                  <a:shade val="40000"/>
                </a:schemeClr>
              </a:solidFill>
              <a:ln>
                <a:noFill/>
              </a:ln>
              <a:effectLst/>
            </c:spPr>
            <c:extLst>
              <c:ext xmlns:c16="http://schemas.microsoft.com/office/drawing/2014/chart" uri="{C3380CC4-5D6E-409C-BE32-E72D297353CC}">
                <c16:uniqueId val="{00000001-CAC5-6646-BE98-43BD03AD25FF}"/>
              </c:ext>
            </c:extLst>
          </c:dPt>
          <c:dPt>
            <c:idx val="1"/>
            <c:invertIfNegative val="0"/>
            <c:bubble3D val="0"/>
            <c:spPr>
              <a:solidFill>
                <a:schemeClr val="accent4">
                  <a:shade val="50000"/>
                </a:schemeClr>
              </a:solidFill>
              <a:ln>
                <a:noFill/>
              </a:ln>
              <a:effectLst/>
            </c:spPr>
            <c:extLst>
              <c:ext xmlns:c16="http://schemas.microsoft.com/office/drawing/2014/chart" uri="{C3380CC4-5D6E-409C-BE32-E72D297353CC}">
                <c16:uniqueId val="{00000003-CAC5-6646-BE98-43BD03AD25FF}"/>
              </c:ext>
            </c:extLst>
          </c:dPt>
          <c:dPt>
            <c:idx val="2"/>
            <c:invertIfNegative val="0"/>
            <c:bubble3D val="0"/>
            <c:spPr>
              <a:solidFill>
                <a:schemeClr val="accent4">
                  <a:shade val="60000"/>
                </a:schemeClr>
              </a:solidFill>
              <a:ln>
                <a:noFill/>
              </a:ln>
              <a:effectLst/>
            </c:spPr>
            <c:extLst>
              <c:ext xmlns:c16="http://schemas.microsoft.com/office/drawing/2014/chart" uri="{C3380CC4-5D6E-409C-BE32-E72D297353CC}">
                <c16:uniqueId val="{00000005-CAC5-6646-BE98-43BD03AD25FF}"/>
              </c:ext>
            </c:extLst>
          </c:dPt>
          <c:dPt>
            <c:idx val="3"/>
            <c:invertIfNegative val="0"/>
            <c:bubble3D val="0"/>
            <c:spPr>
              <a:solidFill>
                <a:schemeClr val="accent4">
                  <a:shade val="70000"/>
                </a:schemeClr>
              </a:solidFill>
              <a:ln>
                <a:noFill/>
              </a:ln>
              <a:effectLst/>
            </c:spPr>
            <c:extLst>
              <c:ext xmlns:c16="http://schemas.microsoft.com/office/drawing/2014/chart" uri="{C3380CC4-5D6E-409C-BE32-E72D297353CC}">
                <c16:uniqueId val="{00000007-CAC5-6646-BE98-43BD03AD25FF}"/>
              </c:ext>
            </c:extLst>
          </c:dPt>
          <c:dPt>
            <c:idx val="4"/>
            <c:invertIfNegative val="0"/>
            <c:bubble3D val="0"/>
            <c:spPr>
              <a:solidFill>
                <a:schemeClr val="accent4">
                  <a:shade val="80000"/>
                </a:schemeClr>
              </a:solidFill>
              <a:ln>
                <a:noFill/>
              </a:ln>
              <a:effectLst/>
            </c:spPr>
            <c:extLst>
              <c:ext xmlns:c16="http://schemas.microsoft.com/office/drawing/2014/chart" uri="{C3380CC4-5D6E-409C-BE32-E72D297353CC}">
                <c16:uniqueId val="{00000009-CAC5-6646-BE98-43BD03AD25FF}"/>
              </c:ext>
            </c:extLst>
          </c:dPt>
          <c:dPt>
            <c:idx val="5"/>
            <c:invertIfNegative val="0"/>
            <c:bubble3D val="0"/>
            <c:spPr>
              <a:solidFill>
                <a:schemeClr val="accent4">
                  <a:shade val="90000"/>
                </a:schemeClr>
              </a:solidFill>
              <a:ln>
                <a:noFill/>
              </a:ln>
              <a:effectLst/>
            </c:spPr>
            <c:extLst>
              <c:ext xmlns:c16="http://schemas.microsoft.com/office/drawing/2014/chart" uri="{C3380CC4-5D6E-409C-BE32-E72D297353CC}">
                <c16:uniqueId val="{0000000B-CAC5-6646-BE98-43BD03AD25FF}"/>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D-CAC5-6646-BE98-43BD03AD25FF}"/>
              </c:ext>
            </c:extLst>
          </c:dPt>
          <c:dPt>
            <c:idx val="7"/>
            <c:invertIfNegative val="0"/>
            <c:bubble3D val="0"/>
            <c:spPr>
              <a:solidFill>
                <a:schemeClr val="accent4">
                  <a:tint val="90000"/>
                </a:schemeClr>
              </a:solidFill>
              <a:ln>
                <a:noFill/>
              </a:ln>
              <a:effectLst/>
            </c:spPr>
            <c:extLst>
              <c:ext xmlns:c16="http://schemas.microsoft.com/office/drawing/2014/chart" uri="{C3380CC4-5D6E-409C-BE32-E72D297353CC}">
                <c16:uniqueId val="{0000000F-CAC5-6646-BE98-43BD03AD25FF}"/>
              </c:ext>
            </c:extLst>
          </c:dPt>
          <c:dPt>
            <c:idx val="8"/>
            <c:invertIfNegative val="0"/>
            <c:bubble3D val="0"/>
            <c:spPr>
              <a:solidFill>
                <a:schemeClr val="accent4">
                  <a:tint val="80000"/>
                </a:schemeClr>
              </a:solidFill>
              <a:ln>
                <a:noFill/>
              </a:ln>
              <a:effectLst/>
            </c:spPr>
            <c:extLst>
              <c:ext xmlns:c16="http://schemas.microsoft.com/office/drawing/2014/chart" uri="{C3380CC4-5D6E-409C-BE32-E72D297353CC}">
                <c16:uniqueId val="{00000011-CAC5-6646-BE98-43BD03AD25FF}"/>
              </c:ext>
            </c:extLst>
          </c:dPt>
          <c:dPt>
            <c:idx val="9"/>
            <c:invertIfNegative val="0"/>
            <c:bubble3D val="0"/>
            <c:spPr>
              <a:solidFill>
                <a:schemeClr val="accent4">
                  <a:tint val="70000"/>
                </a:schemeClr>
              </a:solidFill>
              <a:ln>
                <a:noFill/>
              </a:ln>
              <a:effectLst/>
            </c:spPr>
            <c:extLst>
              <c:ext xmlns:c16="http://schemas.microsoft.com/office/drawing/2014/chart" uri="{C3380CC4-5D6E-409C-BE32-E72D297353CC}">
                <c16:uniqueId val="{00000013-CAC5-6646-BE98-43BD03AD25FF}"/>
              </c:ext>
            </c:extLst>
          </c:dPt>
          <c:dPt>
            <c:idx val="10"/>
            <c:invertIfNegative val="0"/>
            <c:bubble3D val="0"/>
            <c:spPr>
              <a:solidFill>
                <a:schemeClr val="accent4">
                  <a:tint val="60000"/>
                </a:schemeClr>
              </a:solidFill>
              <a:ln>
                <a:noFill/>
              </a:ln>
              <a:effectLst/>
            </c:spPr>
            <c:extLst>
              <c:ext xmlns:c16="http://schemas.microsoft.com/office/drawing/2014/chart" uri="{C3380CC4-5D6E-409C-BE32-E72D297353CC}">
                <c16:uniqueId val="{00000015-CAC5-6646-BE98-43BD03AD25FF}"/>
              </c:ext>
            </c:extLst>
          </c:dPt>
          <c:dPt>
            <c:idx val="11"/>
            <c:invertIfNegative val="0"/>
            <c:bubble3D val="0"/>
            <c:spPr>
              <a:solidFill>
                <a:schemeClr val="accent4">
                  <a:tint val="50000"/>
                </a:schemeClr>
              </a:solidFill>
              <a:ln>
                <a:noFill/>
              </a:ln>
              <a:effectLst/>
            </c:spPr>
            <c:extLst>
              <c:ext xmlns:c16="http://schemas.microsoft.com/office/drawing/2014/chart" uri="{C3380CC4-5D6E-409C-BE32-E72D297353CC}">
                <c16:uniqueId val="{00000017-CAC5-6646-BE98-43BD03AD25FF}"/>
              </c:ext>
            </c:extLst>
          </c:dPt>
          <c:dPt>
            <c:idx val="12"/>
            <c:invertIfNegative val="0"/>
            <c:bubble3D val="0"/>
            <c:spPr>
              <a:solidFill>
                <a:schemeClr val="accent4">
                  <a:tint val="40000"/>
                </a:schemeClr>
              </a:solidFill>
              <a:ln>
                <a:noFill/>
              </a:ln>
              <a:effectLst/>
            </c:spPr>
            <c:extLst>
              <c:ext xmlns:c16="http://schemas.microsoft.com/office/drawing/2014/chart" uri="{C3380CC4-5D6E-409C-BE32-E72D297353CC}">
                <c16:uniqueId val="{00000019-CAC5-6646-BE98-43BD03AD25FF}"/>
              </c:ext>
            </c:extLst>
          </c:dPt>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4.3</c:v>
                </c:pt>
                <c:pt idx="1">
                  <c:v>2.5</c:v>
                </c:pt>
                <c:pt idx="2">
                  <c:v>3.5</c:v>
                </c:pt>
                <c:pt idx="3">
                  <c:v>4.5</c:v>
                </c:pt>
                <c:pt idx="4">
                  <c:v>5.6</c:v>
                </c:pt>
                <c:pt idx="5">
                  <c:v>6.5</c:v>
                </c:pt>
                <c:pt idx="6">
                  <c:v>4.8</c:v>
                </c:pt>
                <c:pt idx="7">
                  <c:v>3.9</c:v>
                </c:pt>
                <c:pt idx="8">
                  <c:v>7.8</c:v>
                </c:pt>
                <c:pt idx="9">
                  <c:v>3.6</c:v>
                </c:pt>
                <c:pt idx="10">
                  <c:v>4.4000000000000004</c:v>
                </c:pt>
                <c:pt idx="11">
                  <c:v>8.5</c:v>
                </c:pt>
                <c:pt idx="12">
                  <c:v>5.2</c:v>
                </c:pt>
              </c:numCache>
            </c:numRef>
          </c:val>
          <c:extLst>
            <c:ext xmlns:c16="http://schemas.microsoft.com/office/drawing/2014/chart" uri="{C3380CC4-5D6E-409C-BE32-E72D297353CC}">
              <c16:uniqueId val="{00000000-70AF-4341-B914-57165D7A4FC4}"/>
            </c:ext>
          </c:extLst>
        </c:ser>
        <c:dLbls>
          <c:showLegendKey val="0"/>
          <c:showVal val="0"/>
          <c:showCatName val="0"/>
          <c:showSerName val="0"/>
          <c:showPercent val="0"/>
          <c:showBubbleSize val="0"/>
        </c:dLbls>
        <c:gapWidth val="100"/>
        <c:axId val="1756643840"/>
        <c:axId val="1759907008"/>
      </c:barChart>
      <c:catAx>
        <c:axId val="175664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59907008"/>
        <c:crosses val="autoZero"/>
        <c:auto val="1"/>
        <c:lblAlgn val="ctr"/>
        <c:lblOffset val="100"/>
        <c:noMultiLvlLbl val="0"/>
      </c:catAx>
      <c:valAx>
        <c:axId val="1759907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56643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channels</c:v>
                </c:pt>
              </c:strCache>
            </c:strRef>
          </c:tx>
          <c:spPr>
            <a:ln>
              <a:noFill/>
            </a:ln>
          </c:spPr>
          <c:dPt>
            <c:idx val="0"/>
            <c:bubble3D val="0"/>
            <c:spPr>
              <a:solidFill>
                <a:schemeClr val="accent2">
                  <a:shade val="58000"/>
                </a:schemeClr>
              </a:solidFill>
              <a:ln w="19050">
                <a:noFill/>
              </a:ln>
              <a:effectLst/>
            </c:spPr>
            <c:extLst>
              <c:ext xmlns:c16="http://schemas.microsoft.com/office/drawing/2014/chart" uri="{C3380CC4-5D6E-409C-BE32-E72D297353CC}">
                <c16:uniqueId val="{00000001-125D-2647-AD82-D2466D65E4B5}"/>
              </c:ext>
            </c:extLst>
          </c:dPt>
          <c:dPt>
            <c:idx val="1"/>
            <c:bubble3D val="0"/>
            <c:spPr>
              <a:solidFill>
                <a:schemeClr val="accent2">
                  <a:shade val="86000"/>
                </a:schemeClr>
              </a:solidFill>
              <a:ln w="19050">
                <a:noFill/>
              </a:ln>
              <a:effectLst/>
            </c:spPr>
            <c:extLst>
              <c:ext xmlns:c16="http://schemas.microsoft.com/office/drawing/2014/chart" uri="{C3380CC4-5D6E-409C-BE32-E72D297353CC}">
                <c16:uniqueId val="{00000003-125D-2647-AD82-D2466D65E4B5}"/>
              </c:ext>
            </c:extLst>
          </c:dPt>
          <c:dPt>
            <c:idx val="2"/>
            <c:bubble3D val="0"/>
            <c:spPr>
              <a:solidFill>
                <a:schemeClr val="accent2">
                  <a:tint val="86000"/>
                </a:schemeClr>
              </a:solidFill>
              <a:ln w="19050">
                <a:noFill/>
              </a:ln>
              <a:effectLst/>
            </c:spPr>
            <c:extLst>
              <c:ext xmlns:c16="http://schemas.microsoft.com/office/drawing/2014/chart" uri="{C3380CC4-5D6E-409C-BE32-E72D297353CC}">
                <c16:uniqueId val="{00000005-125D-2647-AD82-D2466D65E4B5}"/>
              </c:ext>
            </c:extLst>
          </c:dPt>
          <c:dPt>
            <c:idx val="3"/>
            <c:bubble3D val="0"/>
            <c:spPr>
              <a:solidFill>
                <a:schemeClr val="accent2">
                  <a:tint val="58000"/>
                </a:schemeClr>
              </a:solidFill>
              <a:ln w="19050">
                <a:noFill/>
              </a:ln>
              <a:effectLst/>
            </c:spPr>
            <c:extLst>
              <c:ext xmlns:c16="http://schemas.microsoft.com/office/drawing/2014/chart" uri="{C3380CC4-5D6E-409C-BE32-E72D297353CC}">
                <c16:uniqueId val="{00000007-125D-2647-AD82-D2466D65E4B5}"/>
              </c:ext>
            </c:extLst>
          </c:dPt>
          <c:cat>
            <c:strRef>
              <c:f>Sheet1!$A$2:$A$5</c:f>
              <c:strCache>
                <c:ptCount val="4"/>
                <c:pt idx="0">
                  <c:v>Organic Search</c:v>
                </c:pt>
                <c:pt idx="1">
                  <c:v>Direct</c:v>
                </c:pt>
                <c:pt idx="2">
                  <c:v>Social</c:v>
                </c:pt>
                <c:pt idx="3">
                  <c:v>Referral</c:v>
                </c:pt>
              </c:strCache>
            </c:strRef>
          </c:cat>
          <c:val>
            <c:numRef>
              <c:f>Sheet1!$B$2:$B$5</c:f>
              <c:numCache>
                <c:formatCode>0%</c:formatCode>
                <c:ptCount val="4"/>
                <c:pt idx="0">
                  <c:v>0.4</c:v>
                </c:pt>
                <c:pt idx="1">
                  <c:v>0.3</c:v>
                </c:pt>
                <c:pt idx="2">
                  <c:v>0.1</c:v>
                </c:pt>
                <c:pt idx="3">
                  <c:v>0.2</c:v>
                </c:pt>
              </c:numCache>
            </c:numRef>
          </c:val>
          <c:extLst>
            <c:ext xmlns:c16="http://schemas.microsoft.com/office/drawing/2014/chart" uri="{C3380CC4-5D6E-409C-BE32-E72D297353CC}">
              <c16:uniqueId val="{00000000-2842-9E48-B05C-F5C937841DC1}"/>
            </c:ext>
          </c:extLst>
        </c:ser>
        <c:dLbls>
          <c:showLegendKey val="0"/>
          <c:showVal val="0"/>
          <c:showCatName val="0"/>
          <c:showSerName val="0"/>
          <c:showPercent val="0"/>
          <c:showBubbleSize val="0"/>
          <c:showLeaderLines val="1"/>
        </c:dLbls>
        <c:firstSliceAng val="0"/>
        <c:holeSize val="32"/>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traffic</c:v>
                </c:pt>
              </c:strCache>
            </c:strRef>
          </c:tx>
          <c:spPr>
            <a:solidFill>
              <a:srgbClr val="E95214"/>
            </a:solidFill>
            <a:ln>
              <a:noFill/>
            </a:ln>
            <a:effectLst/>
          </c:spPr>
          <c:invertIfNegative val="0"/>
          <c:cat>
            <c:strRef>
              <c:f>Sheet1!$A$2:$A$5</c:f>
              <c:strCache>
                <c:ptCount val="4"/>
                <c:pt idx="0">
                  <c:v>Organic Search</c:v>
                </c:pt>
                <c:pt idx="1">
                  <c:v>Direct</c:v>
                </c:pt>
                <c:pt idx="2">
                  <c:v>Social</c:v>
                </c:pt>
                <c:pt idx="3">
                  <c:v>Referral</c:v>
                </c:pt>
              </c:strCache>
            </c:strRef>
          </c:cat>
          <c:val>
            <c:numRef>
              <c:f>Sheet1!$B$2:$B$5</c:f>
              <c:numCache>
                <c:formatCode>General</c:formatCode>
                <c:ptCount val="4"/>
                <c:pt idx="0">
                  <c:v>6.5</c:v>
                </c:pt>
                <c:pt idx="1">
                  <c:v>4.5</c:v>
                </c:pt>
                <c:pt idx="2">
                  <c:v>5</c:v>
                </c:pt>
                <c:pt idx="3">
                  <c:v>7</c:v>
                </c:pt>
              </c:numCache>
            </c:numRef>
          </c:val>
          <c:extLst>
            <c:ext xmlns:c16="http://schemas.microsoft.com/office/drawing/2014/chart" uri="{C3380CC4-5D6E-409C-BE32-E72D297353CC}">
              <c16:uniqueId val="{00000000-7CC5-A34E-82F6-FD34EEBDA482}"/>
            </c:ext>
          </c:extLst>
        </c:ser>
        <c:ser>
          <c:idx val="1"/>
          <c:order val="1"/>
          <c:tx>
            <c:strRef>
              <c:f>Sheet1!$C$1</c:f>
              <c:strCache>
                <c:ptCount val="1"/>
                <c:pt idx="0">
                  <c:v>leads</c:v>
                </c:pt>
              </c:strCache>
            </c:strRef>
          </c:tx>
          <c:spPr>
            <a:solidFill>
              <a:schemeClr val="accent2">
                <a:lumMod val="60000"/>
                <a:lumOff val="40000"/>
              </a:schemeClr>
            </a:solidFill>
            <a:ln>
              <a:noFill/>
            </a:ln>
            <a:effectLst/>
          </c:spPr>
          <c:invertIfNegative val="0"/>
          <c:cat>
            <c:strRef>
              <c:f>Sheet1!$A$2:$A$5</c:f>
              <c:strCache>
                <c:ptCount val="4"/>
                <c:pt idx="0">
                  <c:v>Organic Search</c:v>
                </c:pt>
                <c:pt idx="1">
                  <c:v>Direct</c:v>
                </c:pt>
                <c:pt idx="2">
                  <c:v>Social</c:v>
                </c:pt>
                <c:pt idx="3">
                  <c:v>Referral</c:v>
                </c:pt>
              </c:strCache>
            </c:strRef>
          </c:cat>
          <c:val>
            <c:numRef>
              <c:f>Sheet1!$C$2:$C$5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3-7CC5-A34E-82F6-FD34EEBDA482}"/>
            </c:ext>
          </c:extLst>
        </c:ser>
        <c:dLbls>
          <c:showLegendKey val="0"/>
          <c:showVal val="0"/>
          <c:showCatName val="0"/>
          <c:showSerName val="0"/>
          <c:showPercent val="0"/>
          <c:showBubbleSize val="0"/>
        </c:dLbls>
        <c:gapWidth val="182"/>
        <c:axId val="1813611040"/>
        <c:axId val="1813271136"/>
      </c:barChart>
      <c:catAx>
        <c:axId val="1813611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13271136"/>
        <c:crosses val="autoZero"/>
        <c:auto val="1"/>
        <c:lblAlgn val="ctr"/>
        <c:lblOffset val="100"/>
        <c:noMultiLvlLbl val="0"/>
      </c:catAx>
      <c:valAx>
        <c:axId val="181327113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136110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campaigns</c:v>
                </c:pt>
              </c:strCache>
            </c:strRef>
          </c:tx>
          <c:spPr>
            <a:ln>
              <a:noFill/>
            </a:ln>
          </c:spPr>
          <c:dPt>
            <c:idx val="0"/>
            <c:bubble3D val="0"/>
            <c:spPr>
              <a:solidFill>
                <a:schemeClr val="accent3">
                  <a:tint val="58000"/>
                </a:schemeClr>
              </a:solidFill>
              <a:ln w="19050">
                <a:noFill/>
              </a:ln>
              <a:effectLst/>
            </c:spPr>
            <c:extLst>
              <c:ext xmlns:c16="http://schemas.microsoft.com/office/drawing/2014/chart" uri="{C3380CC4-5D6E-409C-BE32-E72D297353CC}">
                <c16:uniqueId val="{00000001-0987-4B4A-8F8B-F5D22B15B386}"/>
              </c:ext>
            </c:extLst>
          </c:dPt>
          <c:dPt>
            <c:idx val="1"/>
            <c:bubble3D val="0"/>
            <c:spPr>
              <a:solidFill>
                <a:schemeClr val="accent3">
                  <a:tint val="86000"/>
                </a:schemeClr>
              </a:solidFill>
              <a:ln w="19050">
                <a:noFill/>
              </a:ln>
              <a:effectLst/>
            </c:spPr>
            <c:extLst>
              <c:ext xmlns:c16="http://schemas.microsoft.com/office/drawing/2014/chart" uri="{C3380CC4-5D6E-409C-BE32-E72D297353CC}">
                <c16:uniqueId val="{00000003-0987-4B4A-8F8B-F5D22B15B386}"/>
              </c:ext>
            </c:extLst>
          </c:dPt>
          <c:dPt>
            <c:idx val="2"/>
            <c:bubble3D val="0"/>
            <c:spPr>
              <a:solidFill>
                <a:schemeClr val="accent3">
                  <a:shade val="86000"/>
                </a:schemeClr>
              </a:solidFill>
              <a:ln w="19050">
                <a:noFill/>
              </a:ln>
              <a:effectLst/>
            </c:spPr>
            <c:extLst>
              <c:ext xmlns:c16="http://schemas.microsoft.com/office/drawing/2014/chart" uri="{C3380CC4-5D6E-409C-BE32-E72D297353CC}">
                <c16:uniqueId val="{00000005-0987-4B4A-8F8B-F5D22B15B386}"/>
              </c:ext>
            </c:extLst>
          </c:dPt>
          <c:dPt>
            <c:idx val="3"/>
            <c:bubble3D val="0"/>
            <c:spPr>
              <a:solidFill>
                <a:schemeClr val="accent3">
                  <a:shade val="58000"/>
                </a:schemeClr>
              </a:solidFill>
              <a:ln w="19050">
                <a:noFill/>
              </a:ln>
              <a:effectLst/>
            </c:spPr>
            <c:extLst>
              <c:ext xmlns:c16="http://schemas.microsoft.com/office/drawing/2014/chart" uri="{C3380CC4-5D6E-409C-BE32-E72D297353CC}">
                <c16:uniqueId val="{00000007-0987-4B4A-8F8B-F5D22B15B386}"/>
              </c:ext>
            </c:extLst>
          </c:dPt>
          <c:cat>
            <c:strRef>
              <c:f>Sheet1!$A$2:$A$5</c:f>
              <c:strCache>
                <c:ptCount val="4"/>
                <c:pt idx="0">
                  <c:v>alpha</c:v>
                </c:pt>
                <c:pt idx="1">
                  <c:v>beta</c:v>
                </c:pt>
                <c:pt idx="2">
                  <c:v>theta</c:v>
                </c:pt>
                <c:pt idx="3">
                  <c:v>zeta</c:v>
                </c:pt>
              </c:strCache>
            </c:strRef>
          </c:cat>
          <c:val>
            <c:numRef>
              <c:f>Sheet1!$B$2:$B$5</c:f>
              <c:numCache>
                <c:formatCode>General</c:formatCode>
                <c:ptCount val="4"/>
                <c:pt idx="0">
                  <c:v>106</c:v>
                </c:pt>
                <c:pt idx="1">
                  <c:v>65</c:v>
                </c:pt>
                <c:pt idx="2">
                  <c:v>42</c:v>
                </c:pt>
                <c:pt idx="3">
                  <c:v>24</c:v>
                </c:pt>
              </c:numCache>
            </c:numRef>
          </c:val>
          <c:extLst>
            <c:ext xmlns:c16="http://schemas.microsoft.com/office/drawing/2014/chart" uri="{C3380CC4-5D6E-409C-BE32-E72D297353CC}">
              <c16:uniqueId val="{00000008-0987-4B4A-8F8B-F5D22B15B386}"/>
            </c:ext>
          </c:extLst>
        </c:ser>
        <c:dLbls>
          <c:showLegendKey val="0"/>
          <c:showVal val="0"/>
          <c:showCatName val="0"/>
          <c:showSerName val="0"/>
          <c:showPercent val="0"/>
          <c:showBubbleSize val="0"/>
          <c:showLeaderLines val="1"/>
        </c:dLbls>
        <c:firstSliceAng val="0"/>
        <c:holeSize val="32"/>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doughnutChart>
        <c:varyColors val="1"/>
        <c:ser>
          <c:idx val="0"/>
          <c:order val="0"/>
          <c:tx>
            <c:strRef>
              <c:f>Sheet1!$B$1</c:f>
              <c:strCache>
                <c:ptCount val="1"/>
                <c:pt idx="0">
                  <c:v>pages</c:v>
                </c:pt>
              </c:strCache>
            </c:strRef>
          </c:tx>
          <c:spPr>
            <a:ln>
              <a:noFill/>
            </a:ln>
          </c:spPr>
          <c:dPt>
            <c:idx val="0"/>
            <c:bubble3D val="0"/>
            <c:spPr>
              <a:solidFill>
                <a:schemeClr val="accent4">
                  <a:shade val="53000"/>
                </a:schemeClr>
              </a:solidFill>
              <a:ln w="19050">
                <a:noFill/>
              </a:ln>
              <a:effectLst/>
            </c:spPr>
            <c:extLst>
              <c:ext xmlns:c16="http://schemas.microsoft.com/office/drawing/2014/chart" uri="{C3380CC4-5D6E-409C-BE32-E72D297353CC}">
                <c16:uniqueId val="{00000001-0A11-BE4E-B485-4333B0F66BD9}"/>
              </c:ext>
            </c:extLst>
          </c:dPt>
          <c:dPt>
            <c:idx val="1"/>
            <c:bubble3D val="0"/>
            <c:spPr>
              <a:solidFill>
                <a:schemeClr val="accent4">
                  <a:shade val="76000"/>
                </a:schemeClr>
              </a:solidFill>
              <a:ln w="19050">
                <a:noFill/>
              </a:ln>
              <a:effectLst/>
            </c:spPr>
            <c:extLst>
              <c:ext xmlns:c16="http://schemas.microsoft.com/office/drawing/2014/chart" uri="{C3380CC4-5D6E-409C-BE32-E72D297353CC}">
                <c16:uniqueId val="{00000003-0A11-BE4E-B485-4333B0F66BD9}"/>
              </c:ext>
            </c:extLst>
          </c:dPt>
          <c:dPt>
            <c:idx val="2"/>
            <c:bubble3D val="0"/>
            <c:spPr>
              <a:solidFill>
                <a:schemeClr val="accent4"/>
              </a:solidFill>
              <a:ln w="19050">
                <a:noFill/>
              </a:ln>
              <a:effectLst/>
            </c:spPr>
            <c:extLst>
              <c:ext xmlns:c16="http://schemas.microsoft.com/office/drawing/2014/chart" uri="{C3380CC4-5D6E-409C-BE32-E72D297353CC}">
                <c16:uniqueId val="{00000005-0A11-BE4E-B485-4333B0F66BD9}"/>
              </c:ext>
            </c:extLst>
          </c:dPt>
          <c:dPt>
            <c:idx val="3"/>
            <c:bubble3D val="0"/>
            <c:spPr>
              <a:solidFill>
                <a:schemeClr val="accent4">
                  <a:tint val="77000"/>
                </a:schemeClr>
              </a:solidFill>
              <a:ln w="19050">
                <a:noFill/>
              </a:ln>
              <a:effectLst/>
            </c:spPr>
            <c:extLst>
              <c:ext xmlns:c16="http://schemas.microsoft.com/office/drawing/2014/chart" uri="{C3380CC4-5D6E-409C-BE32-E72D297353CC}">
                <c16:uniqueId val="{00000007-0A11-BE4E-B485-4333B0F66BD9}"/>
              </c:ext>
            </c:extLst>
          </c:dPt>
          <c:dPt>
            <c:idx val="4"/>
            <c:bubble3D val="0"/>
            <c:spPr>
              <a:solidFill>
                <a:schemeClr val="accent4">
                  <a:tint val="54000"/>
                </a:schemeClr>
              </a:solidFill>
              <a:ln w="19050">
                <a:noFill/>
              </a:ln>
              <a:effectLst/>
            </c:spPr>
            <c:extLst>
              <c:ext xmlns:c16="http://schemas.microsoft.com/office/drawing/2014/chart" uri="{C3380CC4-5D6E-409C-BE32-E72D297353CC}">
                <c16:uniqueId val="{00000009-726B-4045-B257-CE5ADDC1A793}"/>
              </c:ext>
            </c:extLst>
          </c:dPt>
          <c:cat>
            <c:strRef>
              <c:f>Sheet1!$A$2:$A$6</c:f>
              <c:strCache>
                <c:ptCount val="5"/>
                <c:pt idx="0">
                  <c:v>pg1</c:v>
                </c:pt>
                <c:pt idx="1">
                  <c:v>pg2</c:v>
                </c:pt>
                <c:pt idx="2">
                  <c:v>pg3</c:v>
                </c:pt>
                <c:pt idx="3">
                  <c:v>pg4</c:v>
                </c:pt>
                <c:pt idx="4">
                  <c:v>pg5</c:v>
                </c:pt>
              </c:strCache>
            </c:strRef>
          </c:cat>
          <c:val>
            <c:numRef>
              <c:f>Sheet1!$B$2:$B$6</c:f>
              <c:numCache>
                <c:formatCode>General</c:formatCode>
                <c:ptCount val="5"/>
                <c:pt idx="0">
                  <c:v>1652</c:v>
                </c:pt>
                <c:pt idx="1">
                  <c:v>3033</c:v>
                </c:pt>
                <c:pt idx="2">
                  <c:v>2284</c:v>
                </c:pt>
                <c:pt idx="3">
                  <c:v>2940</c:v>
                </c:pt>
                <c:pt idx="4">
                  <c:v>1447</c:v>
                </c:pt>
              </c:numCache>
            </c:numRef>
          </c:val>
          <c:extLst>
            <c:ext xmlns:c16="http://schemas.microsoft.com/office/drawing/2014/chart" uri="{C3380CC4-5D6E-409C-BE32-E72D297353CC}">
              <c16:uniqueId val="{00000008-0A11-BE4E-B485-4333B0F66BD9}"/>
            </c:ext>
          </c:extLst>
        </c:ser>
        <c:dLbls>
          <c:showLegendKey val="0"/>
          <c:showVal val="0"/>
          <c:showCatName val="0"/>
          <c:showSerName val="0"/>
          <c:showPercent val="0"/>
          <c:showBubbleSize val="0"/>
          <c:showLeaderLines val="1"/>
        </c:dLbls>
        <c:firstSliceAng val="0"/>
        <c:holeSize val="32"/>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3">
  <a:schemeClr val="accent3"/>
</cs:colorStyle>
</file>

<file path=ppt/charts/colors5.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12/12/22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12/12/22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183&amp;utm_source=integrated-content&amp;utm_campaign=/content/marketing-dashboard-templates&amp;utm_medium=Marketing+Dashboard+Presentation+Slide+Template+powerpoint+11183&amp;lpa=Marketing+Dashboard+Presentation+Slide+Template+powerpoint+11183"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chart" Target="../charts/chart3.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chart" Target="../charts/chart2.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chart" Target="../charts/chart1.xml"/><Relationship Id="rId5" Type="http://schemas.openxmlformats.org/officeDocument/2006/relationships/image" Target="../media/image7.png"/><Relationship Id="rId15" Type="http://schemas.openxmlformats.org/officeDocument/2006/relationships/chart" Target="../charts/chart5.xml"/><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chart" Target="../charts/char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7812388" y="317165"/>
            <a:ext cx="3981589" cy="552547"/>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5524811" cy="1569660"/>
          </a:xfrm>
          <a:prstGeom prst="rect">
            <a:avLst/>
          </a:prstGeom>
          <a:noFill/>
        </p:spPr>
        <p:txBody>
          <a:bodyPr wrap="square" rtlCol="0">
            <a:spAutoFit/>
          </a:bodyPr>
          <a:lstStyle/>
          <a:p>
            <a:r>
              <a:rPr lang="en-US" sz="3200" b="1" dirty="0">
                <a:solidFill>
                  <a:schemeClr val="tx1">
                    <a:lumMod val="75000"/>
                    <a:lumOff val="25000"/>
                  </a:schemeClr>
                </a:solidFill>
                <a:latin typeface="Century Gothic" panose="020B0502020202020204" pitchFamily="34" charset="0"/>
              </a:rPr>
              <a:t>MARKETING DASHBOARD PRESENTATION SLIDE TEMPLATE</a:t>
            </a:r>
          </a:p>
        </p:txBody>
      </p:sp>
      <p:sp>
        <p:nvSpPr>
          <p:cNvPr id="2" name="TextBox 1">
            <a:extLst>
              <a:ext uri="{FF2B5EF4-FFF2-40B4-BE49-F238E27FC236}">
                <a16:creationId xmlns:a16="http://schemas.microsoft.com/office/drawing/2014/main" id="{84782E8F-FD94-0182-1653-D223FF44E7E4}"/>
              </a:ext>
            </a:extLst>
          </p:cNvPr>
          <p:cNvSpPr txBox="1"/>
          <p:nvPr/>
        </p:nvSpPr>
        <p:spPr>
          <a:xfrm>
            <a:off x="300447" y="2579292"/>
            <a:ext cx="3132331" cy="2532616"/>
          </a:xfrm>
          <a:prstGeom prst="rect">
            <a:avLst/>
          </a:prstGeom>
          <a:noFill/>
        </p:spPr>
        <p:txBody>
          <a:bodyPr wrap="square" rtlCol="0">
            <a:spAutoFit/>
          </a:bodyPr>
          <a:lstStyle/>
          <a:p>
            <a:pPr>
              <a:lnSpc>
                <a:spcPct val="150000"/>
              </a:lnSpc>
            </a:pPr>
            <a:r>
              <a:rPr lang="en-US" dirty="0">
                <a:latin typeface="Century Gothic" panose="020B0502020202020204" pitchFamily="34" charset="0"/>
              </a:rPr>
              <a:t>Input values to populate the chart data by highlighting a chart and right-clicking to select:  </a:t>
            </a:r>
          </a:p>
          <a:p>
            <a:pPr>
              <a:lnSpc>
                <a:spcPct val="150000"/>
              </a:lnSpc>
            </a:pPr>
            <a:r>
              <a:rPr lang="en-US" dirty="0">
                <a:highlight>
                  <a:srgbClr val="E95214"/>
                </a:highlight>
                <a:latin typeface="Century Gothic" panose="020B0502020202020204" pitchFamily="34" charset="0"/>
              </a:rPr>
              <a:t> Edit Data in Excel … </a:t>
            </a:r>
          </a:p>
          <a:p>
            <a:pPr>
              <a:lnSpc>
                <a:spcPct val="150000"/>
              </a:lnSpc>
            </a:pPr>
            <a:r>
              <a:rPr lang="en-US" dirty="0">
                <a:latin typeface="Century Gothic" panose="020B0502020202020204" pitchFamily="34" charset="0"/>
              </a:rPr>
              <a:t> </a:t>
            </a:r>
          </a:p>
        </p:txBody>
      </p:sp>
      <p:pic>
        <p:nvPicPr>
          <p:cNvPr id="5" name="Picture 4" descr="Graphical user interface&#10;&#10;Description automatically generated">
            <a:extLst>
              <a:ext uri="{FF2B5EF4-FFF2-40B4-BE49-F238E27FC236}">
                <a16:creationId xmlns:a16="http://schemas.microsoft.com/office/drawing/2014/main" id="{9F9F9B54-3220-06E1-1ABD-B49133892988}"/>
              </a:ext>
            </a:extLst>
          </p:cNvPr>
          <p:cNvPicPr>
            <a:picLocks noChangeAspect="1"/>
          </p:cNvPicPr>
          <p:nvPr/>
        </p:nvPicPr>
        <p:blipFill>
          <a:blip r:embed="rId5"/>
          <a:stretch>
            <a:fillRect/>
          </a:stretch>
        </p:blipFill>
        <p:spPr>
          <a:xfrm>
            <a:off x="3926188" y="2020186"/>
            <a:ext cx="7772400" cy="4444152"/>
          </a:xfrm>
          <a:prstGeom prst="rect">
            <a:avLst/>
          </a:prstGeom>
        </p:spPr>
      </p:pic>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grpSp>
        <p:nvGrpSpPr>
          <p:cNvPr id="28" name="Group 27">
            <a:extLst>
              <a:ext uri="{FF2B5EF4-FFF2-40B4-BE49-F238E27FC236}">
                <a16:creationId xmlns:a16="http://schemas.microsoft.com/office/drawing/2014/main" id="{211EF38F-3B8D-A6EB-944F-6EDBFBB5A989}"/>
              </a:ext>
            </a:extLst>
          </p:cNvPr>
          <p:cNvGrpSpPr/>
          <p:nvPr/>
        </p:nvGrpSpPr>
        <p:grpSpPr>
          <a:xfrm>
            <a:off x="168168" y="168286"/>
            <a:ext cx="1828800" cy="1818166"/>
            <a:chOff x="231228" y="168288"/>
            <a:chExt cx="1828800" cy="1818166"/>
          </a:xfrm>
          <a:solidFill>
            <a:srgbClr val="4E088A"/>
          </a:solidFill>
        </p:grpSpPr>
        <p:sp>
          <p:nvSpPr>
            <p:cNvPr id="10" name="Rectangle 9">
              <a:extLst>
                <a:ext uri="{FF2B5EF4-FFF2-40B4-BE49-F238E27FC236}">
                  <a16:creationId xmlns:a16="http://schemas.microsoft.com/office/drawing/2014/main" id="{5DD9C262-7403-613D-BD17-0B282E53DF52}"/>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SITE VISITS</a:t>
              </a:r>
            </a:p>
          </p:txBody>
        </p:sp>
        <p:sp>
          <p:nvSpPr>
            <p:cNvPr id="11" name="Rectangle 10">
              <a:extLst>
                <a:ext uri="{FF2B5EF4-FFF2-40B4-BE49-F238E27FC236}">
                  <a16:creationId xmlns:a16="http://schemas.microsoft.com/office/drawing/2014/main" id="{743A66EA-7160-E0D1-26C3-ACC7BB919ED8}"/>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2,846,548</a:t>
              </a:r>
            </a:p>
          </p:txBody>
        </p:sp>
        <p:sp>
          <p:nvSpPr>
            <p:cNvPr id="16" name="Rectangle 15">
              <a:extLst>
                <a:ext uri="{FF2B5EF4-FFF2-40B4-BE49-F238E27FC236}">
                  <a16:creationId xmlns:a16="http://schemas.microsoft.com/office/drawing/2014/main" id="{6295918F-F591-3ACF-EED3-4A2962383AF5}"/>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29" name="Group 28">
            <a:extLst>
              <a:ext uri="{FF2B5EF4-FFF2-40B4-BE49-F238E27FC236}">
                <a16:creationId xmlns:a16="http://schemas.microsoft.com/office/drawing/2014/main" id="{A2050AAE-EE03-C475-DE3B-4CFC3908E77E}"/>
              </a:ext>
            </a:extLst>
          </p:cNvPr>
          <p:cNvGrpSpPr/>
          <p:nvPr/>
        </p:nvGrpSpPr>
        <p:grpSpPr>
          <a:xfrm>
            <a:off x="2170389" y="168286"/>
            <a:ext cx="1828800" cy="1818166"/>
            <a:chOff x="231228" y="168288"/>
            <a:chExt cx="1828800" cy="1818166"/>
          </a:xfrm>
          <a:solidFill>
            <a:srgbClr val="7030A0"/>
          </a:solidFill>
        </p:grpSpPr>
        <p:sp>
          <p:nvSpPr>
            <p:cNvPr id="30" name="Rectangle 29">
              <a:extLst>
                <a:ext uri="{FF2B5EF4-FFF2-40B4-BE49-F238E27FC236}">
                  <a16:creationId xmlns:a16="http://schemas.microsoft.com/office/drawing/2014/main" id="{610CD095-FBA8-F776-1EFA-E9AA631C6F85}"/>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CUSTOMERS</a:t>
              </a:r>
            </a:p>
          </p:txBody>
        </p:sp>
        <p:sp>
          <p:nvSpPr>
            <p:cNvPr id="31" name="Rectangle 30">
              <a:extLst>
                <a:ext uri="{FF2B5EF4-FFF2-40B4-BE49-F238E27FC236}">
                  <a16:creationId xmlns:a16="http://schemas.microsoft.com/office/drawing/2014/main" id="{D158ED67-B0CC-B2A0-C123-7A3AE67AD04D}"/>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628</a:t>
              </a:r>
            </a:p>
          </p:txBody>
        </p:sp>
        <p:sp>
          <p:nvSpPr>
            <p:cNvPr id="32" name="Rectangle 31">
              <a:extLst>
                <a:ext uri="{FF2B5EF4-FFF2-40B4-BE49-F238E27FC236}">
                  <a16:creationId xmlns:a16="http://schemas.microsoft.com/office/drawing/2014/main" id="{8A3444D6-5D84-9378-6426-3C1704165202}"/>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35" name="Group 34">
            <a:extLst>
              <a:ext uri="{FF2B5EF4-FFF2-40B4-BE49-F238E27FC236}">
                <a16:creationId xmlns:a16="http://schemas.microsoft.com/office/drawing/2014/main" id="{E5D39727-27B9-D4F2-A258-4DE5C21E9A99}"/>
              </a:ext>
            </a:extLst>
          </p:cNvPr>
          <p:cNvGrpSpPr/>
          <p:nvPr/>
        </p:nvGrpSpPr>
        <p:grpSpPr>
          <a:xfrm>
            <a:off x="4172610" y="168286"/>
            <a:ext cx="1828800" cy="1818166"/>
            <a:chOff x="231228" y="168288"/>
            <a:chExt cx="1828800" cy="1818166"/>
          </a:xfrm>
          <a:solidFill>
            <a:srgbClr val="C023C9"/>
          </a:solidFill>
        </p:grpSpPr>
        <p:sp>
          <p:nvSpPr>
            <p:cNvPr id="36" name="Rectangle 35">
              <a:extLst>
                <a:ext uri="{FF2B5EF4-FFF2-40B4-BE49-F238E27FC236}">
                  <a16:creationId xmlns:a16="http://schemas.microsoft.com/office/drawing/2014/main" id="{6E5C7575-A766-EDD6-C217-8F88933318EE}"/>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PAGE PER SESSION</a:t>
              </a:r>
            </a:p>
          </p:txBody>
        </p:sp>
        <p:sp>
          <p:nvSpPr>
            <p:cNvPr id="37" name="Rectangle 36">
              <a:extLst>
                <a:ext uri="{FF2B5EF4-FFF2-40B4-BE49-F238E27FC236}">
                  <a16:creationId xmlns:a16="http://schemas.microsoft.com/office/drawing/2014/main" id="{9938DBC4-1711-5CB6-2D15-53E5FAC01B59}"/>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3.6</a:t>
              </a:r>
            </a:p>
          </p:txBody>
        </p:sp>
        <p:sp>
          <p:nvSpPr>
            <p:cNvPr id="38" name="Rectangle 37">
              <a:extLst>
                <a:ext uri="{FF2B5EF4-FFF2-40B4-BE49-F238E27FC236}">
                  <a16:creationId xmlns:a16="http://schemas.microsoft.com/office/drawing/2014/main" id="{538286B2-CE72-9A4D-21C9-07999FB8F40E}"/>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39" name="Group 38">
            <a:extLst>
              <a:ext uri="{FF2B5EF4-FFF2-40B4-BE49-F238E27FC236}">
                <a16:creationId xmlns:a16="http://schemas.microsoft.com/office/drawing/2014/main" id="{F2D86CBE-B873-F24F-F923-4D6FC4C7C7F7}"/>
              </a:ext>
            </a:extLst>
          </p:cNvPr>
          <p:cNvGrpSpPr/>
          <p:nvPr/>
        </p:nvGrpSpPr>
        <p:grpSpPr>
          <a:xfrm>
            <a:off x="6174831" y="168286"/>
            <a:ext cx="1828800" cy="1818166"/>
            <a:chOff x="231228" y="168288"/>
            <a:chExt cx="1828800" cy="1818166"/>
          </a:xfrm>
        </p:grpSpPr>
        <p:sp>
          <p:nvSpPr>
            <p:cNvPr id="40" name="Rectangle 39">
              <a:extLst>
                <a:ext uri="{FF2B5EF4-FFF2-40B4-BE49-F238E27FC236}">
                  <a16:creationId xmlns:a16="http://schemas.microsoft.com/office/drawing/2014/main" id="{21C25A22-B570-3FE2-5706-BE6A6AFA7459}"/>
                </a:ext>
              </a:extLst>
            </p:cNvPr>
            <p:cNvSpPr/>
            <p:nvPr/>
          </p:nvSpPr>
          <p:spPr>
            <a:xfrm>
              <a:off x="231228" y="168288"/>
              <a:ext cx="1828800" cy="365760"/>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AVG DURATION</a:t>
              </a:r>
            </a:p>
          </p:txBody>
        </p:sp>
        <p:sp>
          <p:nvSpPr>
            <p:cNvPr id="41" name="Rectangle 40">
              <a:extLst>
                <a:ext uri="{FF2B5EF4-FFF2-40B4-BE49-F238E27FC236}">
                  <a16:creationId xmlns:a16="http://schemas.microsoft.com/office/drawing/2014/main" id="{77F260C5-2B58-74AF-6D45-517EB2E0D2DB}"/>
                </a:ext>
              </a:extLst>
            </p:cNvPr>
            <p:cNvSpPr/>
            <p:nvPr/>
          </p:nvSpPr>
          <p:spPr>
            <a:xfrm>
              <a:off x="231228" y="526567"/>
              <a:ext cx="1828800" cy="545487"/>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00:12:46</a:t>
              </a:r>
            </a:p>
          </p:txBody>
        </p:sp>
        <p:sp>
          <p:nvSpPr>
            <p:cNvPr id="42" name="Rectangle 41">
              <a:extLst>
                <a:ext uri="{FF2B5EF4-FFF2-40B4-BE49-F238E27FC236}">
                  <a16:creationId xmlns:a16="http://schemas.microsoft.com/office/drawing/2014/main" id="{B1A39223-6045-CD82-BDAD-1B5674BDCB38}"/>
                </a:ext>
              </a:extLst>
            </p:cNvPr>
            <p:cNvSpPr/>
            <p:nvPr/>
          </p:nvSpPr>
          <p:spPr>
            <a:xfrm>
              <a:off x="231228" y="1072054"/>
              <a:ext cx="1828800" cy="914400"/>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43" name="Group 42">
            <a:extLst>
              <a:ext uri="{FF2B5EF4-FFF2-40B4-BE49-F238E27FC236}">
                <a16:creationId xmlns:a16="http://schemas.microsoft.com/office/drawing/2014/main" id="{B77E9899-5826-E75C-B0BC-AD43FBD8DDFC}"/>
              </a:ext>
            </a:extLst>
          </p:cNvPr>
          <p:cNvGrpSpPr/>
          <p:nvPr/>
        </p:nvGrpSpPr>
        <p:grpSpPr>
          <a:xfrm>
            <a:off x="8177052" y="168286"/>
            <a:ext cx="1828800" cy="1818166"/>
            <a:chOff x="231228" y="168288"/>
            <a:chExt cx="1828800" cy="1818166"/>
          </a:xfrm>
          <a:solidFill>
            <a:srgbClr val="0D9088"/>
          </a:solidFill>
        </p:grpSpPr>
        <p:sp>
          <p:nvSpPr>
            <p:cNvPr id="44" name="Rectangle 43">
              <a:extLst>
                <a:ext uri="{FF2B5EF4-FFF2-40B4-BE49-F238E27FC236}">
                  <a16:creationId xmlns:a16="http://schemas.microsoft.com/office/drawing/2014/main" id="{F2FC8A0A-850E-ACF6-415B-96C58CF0F6E3}"/>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BOUNCE RATE</a:t>
              </a:r>
            </a:p>
          </p:txBody>
        </p:sp>
        <p:sp>
          <p:nvSpPr>
            <p:cNvPr id="45" name="Rectangle 44">
              <a:extLst>
                <a:ext uri="{FF2B5EF4-FFF2-40B4-BE49-F238E27FC236}">
                  <a16:creationId xmlns:a16="http://schemas.microsoft.com/office/drawing/2014/main" id="{2BFD5ABD-1C40-7FD5-2AC3-7987AE42261B}"/>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8.93%</a:t>
              </a:r>
            </a:p>
          </p:txBody>
        </p:sp>
        <p:sp>
          <p:nvSpPr>
            <p:cNvPr id="46" name="Rectangle 45">
              <a:extLst>
                <a:ext uri="{FF2B5EF4-FFF2-40B4-BE49-F238E27FC236}">
                  <a16:creationId xmlns:a16="http://schemas.microsoft.com/office/drawing/2014/main" id="{03D2B6B0-C57D-70EB-825B-680B4F4820BE}"/>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47" name="Group 46">
            <a:extLst>
              <a:ext uri="{FF2B5EF4-FFF2-40B4-BE49-F238E27FC236}">
                <a16:creationId xmlns:a16="http://schemas.microsoft.com/office/drawing/2014/main" id="{5819C53A-6A8A-64B9-F9F4-D1D21E227F39}"/>
              </a:ext>
            </a:extLst>
          </p:cNvPr>
          <p:cNvGrpSpPr/>
          <p:nvPr/>
        </p:nvGrpSpPr>
        <p:grpSpPr>
          <a:xfrm>
            <a:off x="10179273" y="168286"/>
            <a:ext cx="1828800" cy="1818166"/>
            <a:chOff x="231228" y="168288"/>
            <a:chExt cx="1828800" cy="1818166"/>
          </a:xfrm>
          <a:solidFill>
            <a:srgbClr val="006863"/>
          </a:solidFill>
        </p:grpSpPr>
        <p:sp>
          <p:nvSpPr>
            <p:cNvPr id="48" name="Rectangle 47">
              <a:extLst>
                <a:ext uri="{FF2B5EF4-FFF2-40B4-BE49-F238E27FC236}">
                  <a16:creationId xmlns:a16="http://schemas.microsoft.com/office/drawing/2014/main" id="{E09E41AF-AF29-4169-6A1E-809E85295313}"/>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CONVERSION RATE</a:t>
              </a:r>
            </a:p>
          </p:txBody>
        </p:sp>
        <p:sp>
          <p:nvSpPr>
            <p:cNvPr id="49" name="Rectangle 48">
              <a:extLst>
                <a:ext uri="{FF2B5EF4-FFF2-40B4-BE49-F238E27FC236}">
                  <a16:creationId xmlns:a16="http://schemas.microsoft.com/office/drawing/2014/main" id="{DC29F3CB-3CF9-229E-F602-85E85BC3C148}"/>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3.11%</a:t>
              </a:r>
            </a:p>
          </p:txBody>
        </p:sp>
        <p:sp>
          <p:nvSpPr>
            <p:cNvPr id="50" name="Rectangle 49">
              <a:extLst>
                <a:ext uri="{FF2B5EF4-FFF2-40B4-BE49-F238E27FC236}">
                  <a16:creationId xmlns:a16="http://schemas.microsoft.com/office/drawing/2014/main" id="{4EADA8B4-7832-CE32-A9B7-A29D0301E4FA}"/>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pic>
        <p:nvPicPr>
          <p:cNvPr id="52" name="Graphic 51" descr="Toggle with solid fill">
            <a:extLst>
              <a:ext uri="{FF2B5EF4-FFF2-40B4-BE49-F238E27FC236}">
                <a16:creationId xmlns:a16="http://schemas.microsoft.com/office/drawing/2014/main" id="{219664FF-B9E4-1F36-9163-F08DF2E562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6473" y="1072052"/>
            <a:ext cx="914400" cy="914400"/>
          </a:xfrm>
          <a:prstGeom prst="rect">
            <a:avLst/>
          </a:prstGeom>
        </p:spPr>
      </p:pic>
      <p:grpSp>
        <p:nvGrpSpPr>
          <p:cNvPr id="93" name="Group 92">
            <a:extLst>
              <a:ext uri="{FF2B5EF4-FFF2-40B4-BE49-F238E27FC236}">
                <a16:creationId xmlns:a16="http://schemas.microsoft.com/office/drawing/2014/main" id="{AAEFB67A-969D-E101-31B4-EF8101DA181F}"/>
              </a:ext>
            </a:extLst>
          </p:cNvPr>
          <p:cNvGrpSpPr/>
          <p:nvPr/>
        </p:nvGrpSpPr>
        <p:grpSpPr>
          <a:xfrm>
            <a:off x="8226032" y="1191114"/>
            <a:ext cx="1724641" cy="676275"/>
            <a:chOff x="5882890" y="3660553"/>
            <a:chExt cx="1724641" cy="676275"/>
          </a:xfrm>
          <a:solidFill>
            <a:schemeClr val="bg1">
              <a:alpha val="50000"/>
            </a:schemeClr>
          </a:solidFill>
        </p:grpSpPr>
        <p:sp>
          <p:nvSpPr>
            <p:cNvPr id="80" name="Freeform 79">
              <a:extLst>
                <a:ext uri="{FF2B5EF4-FFF2-40B4-BE49-F238E27FC236}">
                  <a16:creationId xmlns:a16="http://schemas.microsoft.com/office/drawing/2014/main" id="{08C4340D-C9A9-A680-34E8-3C68C0CC6B60}"/>
                </a:ext>
              </a:extLst>
            </p:cNvPr>
            <p:cNvSpPr/>
            <p:nvPr/>
          </p:nvSpPr>
          <p:spPr>
            <a:xfrm>
              <a:off x="6327231" y="3741515"/>
              <a:ext cx="153542" cy="150590"/>
            </a:xfrm>
            <a:custGeom>
              <a:avLst/>
              <a:gdLst>
                <a:gd name="connsiteX0" fmla="*/ 114871 w 153542"/>
                <a:gd name="connsiteY0" fmla="*/ 150590 h 150590"/>
                <a:gd name="connsiteX1" fmla="*/ 153543 w 153542"/>
                <a:gd name="connsiteY1" fmla="*/ 142970 h 150590"/>
                <a:gd name="connsiteX2" fmla="*/ 8096 w 153542"/>
                <a:gd name="connsiteY2" fmla="*/ 0 h 150590"/>
                <a:gd name="connsiteX3" fmla="*/ 0 w 153542"/>
                <a:gd name="connsiteY3" fmla="*/ 38100 h 150590"/>
                <a:gd name="connsiteX4" fmla="*/ 114871 w 153542"/>
                <a:gd name="connsiteY4" fmla="*/ 15059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42" h="150590">
                  <a:moveTo>
                    <a:pt x="114871" y="150590"/>
                  </a:moveTo>
                  <a:cubicBezTo>
                    <a:pt x="127219" y="145815"/>
                    <a:pt x="140307" y="143236"/>
                    <a:pt x="153543" y="142970"/>
                  </a:cubicBezTo>
                  <a:cubicBezTo>
                    <a:pt x="124172" y="79134"/>
                    <a:pt x="72428" y="28271"/>
                    <a:pt x="8096" y="0"/>
                  </a:cubicBezTo>
                  <a:cubicBezTo>
                    <a:pt x="7633" y="13074"/>
                    <a:pt x="4894" y="25967"/>
                    <a:pt x="0" y="38100"/>
                  </a:cubicBezTo>
                  <a:cubicBezTo>
                    <a:pt x="49672" y="61868"/>
                    <a:pt x="90068" y="101427"/>
                    <a:pt x="114871" y="150590"/>
                  </a:cubicBezTo>
                  <a:close/>
                </a:path>
              </a:pathLst>
            </a:custGeom>
            <a:grpFill/>
            <a:ln w="9525"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9434D8B6-8C20-73A9-7FD6-B54FD683A98A}"/>
                </a:ext>
              </a:extLst>
            </p:cNvPr>
            <p:cNvSpPr/>
            <p:nvPr/>
          </p:nvSpPr>
          <p:spPr>
            <a:xfrm>
              <a:off x="5961281" y="3741515"/>
              <a:ext cx="153828" cy="150590"/>
            </a:xfrm>
            <a:custGeom>
              <a:avLst/>
              <a:gdLst>
                <a:gd name="connsiteX0" fmla="*/ 0 w 153828"/>
                <a:gd name="connsiteY0" fmla="*/ 142970 h 150590"/>
                <a:gd name="connsiteX1" fmla="*/ 38672 w 153828"/>
                <a:gd name="connsiteY1" fmla="*/ 150590 h 150590"/>
                <a:gd name="connsiteX2" fmla="*/ 153829 w 153828"/>
                <a:gd name="connsiteY2" fmla="*/ 38100 h 150590"/>
                <a:gd name="connsiteX3" fmla="*/ 145733 w 153828"/>
                <a:gd name="connsiteY3" fmla="*/ 0 h 150590"/>
                <a:gd name="connsiteX4" fmla="*/ 0 w 153828"/>
                <a:gd name="connsiteY4" fmla="*/ 14297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28" h="150590">
                  <a:moveTo>
                    <a:pt x="0" y="142970"/>
                  </a:moveTo>
                  <a:cubicBezTo>
                    <a:pt x="13236" y="143236"/>
                    <a:pt x="26324" y="145815"/>
                    <a:pt x="38672" y="150590"/>
                  </a:cubicBezTo>
                  <a:cubicBezTo>
                    <a:pt x="63548" y="101380"/>
                    <a:pt x="104050" y="61816"/>
                    <a:pt x="153829" y="38100"/>
                  </a:cubicBezTo>
                  <a:cubicBezTo>
                    <a:pt x="148935" y="25967"/>
                    <a:pt x="146195" y="13074"/>
                    <a:pt x="145733" y="0"/>
                  </a:cubicBezTo>
                  <a:cubicBezTo>
                    <a:pt x="81294" y="28214"/>
                    <a:pt x="29442" y="79083"/>
                    <a:pt x="0" y="142970"/>
                  </a:cubicBezTo>
                  <a:close/>
                </a:path>
              </a:pathLst>
            </a:custGeom>
            <a:grpFill/>
            <a:ln w="9525"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E6B9195A-FBC1-9056-FB37-689B022CAA95}"/>
                </a:ext>
              </a:extLst>
            </p:cNvPr>
            <p:cNvSpPr/>
            <p:nvPr/>
          </p:nvSpPr>
          <p:spPr>
            <a:xfrm>
              <a:off x="5882890"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BBBE4B7E-580D-AD97-9FD7-F7BBB0DE776B}"/>
                </a:ext>
              </a:extLst>
            </p:cNvPr>
            <p:cNvSpPr/>
            <p:nvPr/>
          </p:nvSpPr>
          <p:spPr>
            <a:xfrm>
              <a:off x="6406765"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2A33350E-9865-4F54-244F-866BD2E8E643}"/>
                </a:ext>
              </a:extLst>
            </p:cNvPr>
            <p:cNvSpPr/>
            <p:nvPr/>
          </p:nvSpPr>
          <p:spPr>
            <a:xfrm>
              <a:off x="6144828" y="3660553"/>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7FFFC9B3-B0A5-BD92-D208-67945EC1C35E}"/>
                </a:ext>
              </a:extLst>
            </p:cNvPr>
            <p:cNvSpPr/>
            <p:nvPr/>
          </p:nvSpPr>
          <p:spPr>
            <a:xfrm>
              <a:off x="6854081" y="4106704"/>
              <a:ext cx="155352" cy="158686"/>
            </a:xfrm>
            <a:custGeom>
              <a:avLst/>
              <a:gdLst>
                <a:gd name="connsiteX0" fmla="*/ 116110 w 155352"/>
                <a:gd name="connsiteY0" fmla="*/ 0 h 158686"/>
                <a:gd name="connsiteX1" fmla="*/ 0 w 155352"/>
                <a:gd name="connsiteY1" fmla="*/ 119158 h 158686"/>
                <a:gd name="connsiteX2" fmla="*/ 5429 w 155352"/>
                <a:gd name="connsiteY2" fmla="*/ 153924 h 158686"/>
                <a:gd name="connsiteX3" fmla="*/ 5429 w 155352"/>
                <a:gd name="connsiteY3" fmla="*/ 158687 h 158686"/>
                <a:gd name="connsiteX4" fmla="*/ 155353 w 155352"/>
                <a:gd name="connsiteY4" fmla="*/ 6286 h 158686"/>
                <a:gd name="connsiteX5" fmla="*/ 153067 w 155352"/>
                <a:gd name="connsiteY5" fmla="*/ 6286 h 158686"/>
                <a:gd name="connsiteX6" fmla="*/ 116110 w 155352"/>
                <a:gd name="connsiteY6" fmla="*/ 0 h 15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52" h="158686">
                  <a:moveTo>
                    <a:pt x="116110" y="0"/>
                  </a:moveTo>
                  <a:cubicBezTo>
                    <a:pt x="92201" y="51848"/>
                    <a:pt x="51212" y="93915"/>
                    <a:pt x="0" y="119158"/>
                  </a:cubicBezTo>
                  <a:cubicBezTo>
                    <a:pt x="3607" y="130393"/>
                    <a:pt x="5439" y="142123"/>
                    <a:pt x="5429" y="153924"/>
                  </a:cubicBezTo>
                  <a:cubicBezTo>
                    <a:pt x="5429" y="155543"/>
                    <a:pt x="5429" y="157067"/>
                    <a:pt x="5429" y="158687"/>
                  </a:cubicBezTo>
                  <a:cubicBezTo>
                    <a:pt x="73126" y="129032"/>
                    <a:pt x="126812" y="74460"/>
                    <a:pt x="155353" y="6286"/>
                  </a:cubicBezTo>
                  <a:lnTo>
                    <a:pt x="153067" y="6286"/>
                  </a:lnTo>
                  <a:cubicBezTo>
                    <a:pt x="140484" y="6261"/>
                    <a:pt x="127993" y="4136"/>
                    <a:pt x="116110" y="0"/>
                  </a:cubicBezTo>
                  <a:close/>
                </a:path>
              </a:pathLst>
            </a:custGeom>
            <a:grpFill/>
            <a:ln w="9525"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10EC80CC-F074-29BB-E643-2FD67462B704}"/>
                </a:ext>
              </a:extLst>
            </p:cNvPr>
            <p:cNvSpPr/>
            <p:nvPr/>
          </p:nvSpPr>
          <p:spPr>
            <a:xfrm>
              <a:off x="6481273" y="4106704"/>
              <a:ext cx="155066" cy="158686"/>
            </a:xfrm>
            <a:custGeom>
              <a:avLst/>
              <a:gdLst>
                <a:gd name="connsiteX0" fmla="*/ 38957 w 155066"/>
                <a:gd name="connsiteY0" fmla="*/ 0 h 158686"/>
                <a:gd name="connsiteX1" fmla="*/ 2000 w 155066"/>
                <a:gd name="connsiteY1" fmla="*/ 6286 h 158686"/>
                <a:gd name="connsiteX2" fmla="*/ 0 w 155066"/>
                <a:gd name="connsiteY2" fmla="*/ 6286 h 158686"/>
                <a:gd name="connsiteX3" fmla="*/ 149638 w 155066"/>
                <a:gd name="connsiteY3" fmla="*/ 158687 h 158686"/>
                <a:gd name="connsiteX4" fmla="*/ 149638 w 155066"/>
                <a:gd name="connsiteY4" fmla="*/ 153924 h 158686"/>
                <a:gd name="connsiteX5" fmla="*/ 155067 w 155066"/>
                <a:gd name="connsiteY5" fmla="*/ 119158 h 158686"/>
                <a:gd name="connsiteX6" fmla="*/ 38957 w 155066"/>
                <a:gd name="connsiteY6" fmla="*/ 0 h 15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66" h="158686">
                  <a:moveTo>
                    <a:pt x="38957" y="0"/>
                  </a:moveTo>
                  <a:cubicBezTo>
                    <a:pt x="27074" y="4136"/>
                    <a:pt x="14583" y="6261"/>
                    <a:pt x="2000" y="6286"/>
                  </a:cubicBezTo>
                  <a:lnTo>
                    <a:pt x="0" y="6286"/>
                  </a:lnTo>
                  <a:cubicBezTo>
                    <a:pt x="28473" y="74407"/>
                    <a:pt x="82048" y="128972"/>
                    <a:pt x="149638" y="158687"/>
                  </a:cubicBezTo>
                  <a:cubicBezTo>
                    <a:pt x="149638" y="157067"/>
                    <a:pt x="149638" y="155543"/>
                    <a:pt x="149638" y="153924"/>
                  </a:cubicBezTo>
                  <a:cubicBezTo>
                    <a:pt x="149628" y="142123"/>
                    <a:pt x="151460" y="130393"/>
                    <a:pt x="155067" y="119158"/>
                  </a:cubicBezTo>
                  <a:cubicBezTo>
                    <a:pt x="103855" y="93915"/>
                    <a:pt x="62866" y="51848"/>
                    <a:pt x="38957" y="0"/>
                  </a:cubicBezTo>
                  <a:close/>
                </a:path>
              </a:pathLst>
            </a:custGeom>
            <a:grpFill/>
            <a:ln w="9525" cap="flat">
              <a:noFill/>
              <a:prstDash val="solid"/>
              <a:miter/>
            </a:ln>
          </p:spPr>
          <p:txBody>
            <a:bodyPr rtlCol="0" anchor="ctr"/>
            <a:lstStyle/>
            <a:p>
              <a:endParaRPr lang="en-US" dirty="0"/>
            </a:p>
          </p:txBody>
        </p:sp>
        <p:sp>
          <p:nvSpPr>
            <p:cNvPr id="87" name="Freeform 86">
              <a:extLst>
                <a:ext uri="{FF2B5EF4-FFF2-40B4-BE49-F238E27FC236}">
                  <a16:creationId xmlns:a16="http://schemas.microsoft.com/office/drawing/2014/main" id="{F49B401F-204C-A33A-0920-FC009E39DD7B}"/>
                </a:ext>
              </a:extLst>
            </p:cNvPr>
            <p:cNvSpPr/>
            <p:nvPr/>
          </p:nvSpPr>
          <p:spPr>
            <a:xfrm>
              <a:off x="6930948"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E26830FE-2E37-952E-EC3A-496A2A3D7A57}"/>
                </a:ext>
              </a:extLst>
            </p:cNvPr>
            <p:cNvSpPr/>
            <p:nvPr/>
          </p:nvSpPr>
          <p:spPr>
            <a:xfrm>
              <a:off x="6669011" y="4184428"/>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E0E98FE2-07C7-B1B3-9885-C6A22E62BC98}"/>
                </a:ext>
              </a:extLst>
            </p:cNvPr>
            <p:cNvSpPr/>
            <p:nvPr/>
          </p:nvSpPr>
          <p:spPr>
            <a:xfrm>
              <a:off x="7375597" y="3741515"/>
              <a:ext cx="153542" cy="150590"/>
            </a:xfrm>
            <a:custGeom>
              <a:avLst/>
              <a:gdLst>
                <a:gd name="connsiteX0" fmla="*/ 114871 w 153542"/>
                <a:gd name="connsiteY0" fmla="*/ 150590 h 150590"/>
                <a:gd name="connsiteX1" fmla="*/ 153543 w 153542"/>
                <a:gd name="connsiteY1" fmla="*/ 142970 h 150590"/>
                <a:gd name="connsiteX2" fmla="*/ 8096 w 153542"/>
                <a:gd name="connsiteY2" fmla="*/ 0 h 150590"/>
                <a:gd name="connsiteX3" fmla="*/ 0 w 153542"/>
                <a:gd name="connsiteY3" fmla="*/ 38100 h 150590"/>
                <a:gd name="connsiteX4" fmla="*/ 114871 w 153542"/>
                <a:gd name="connsiteY4" fmla="*/ 15059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42" h="150590">
                  <a:moveTo>
                    <a:pt x="114871" y="150590"/>
                  </a:moveTo>
                  <a:cubicBezTo>
                    <a:pt x="127219" y="145815"/>
                    <a:pt x="140307" y="143236"/>
                    <a:pt x="153543" y="142970"/>
                  </a:cubicBezTo>
                  <a:cubicBezTo>
                    <a:pt x="124172" y="79134"/>
                    <a:pt x="72428" y="28271"/>
                    <a:pt x="8096" y="0"/>
                  </a:cubicBezTo>
                  <a:cubicBezTo>
                    <a:pt x="7633" y="13074"/>
                    <a:pt x="4894" y="25967"/>
                    <a:pt x="0" y="38100"/>
                  </a:cubicBezTo>
                  <a:cubicBezTo>
                    <a:pt x="49672" y="61868"/>
                    <a:pt x="90068" y="101427"/>
                    <a:pt x="114871" y="150590"/>
                  </a:cubicBezTo>
                  <a:close/>
                </a:path>
              </a:pathLst>
            </a:custGeom>
            <a:grpFill/>
            <a:ln w="9525" cap="flat">
              <a:noFill/>
              <a:prstDash val="solid"/>
              <a:miter/>
            </a:ln>
          </p:spPr>
          <p:txBody>
            <a:bodyPr rtlCol="0" anchor="ctr"/>
            <a:lstStyle/>
            <a:p>
              <a:endParaRPr lang="en-US" dirty="0"/>
            </a:p>
          </p:txBody>
        </p:sp>
        <p:sp>
          <p:nvSpPr>
            <p:cNvPr id="90" name="Freeform 89">
              <a:extLst>
                <a:ext uri="{FF2B5EF4-FFF2-40B4-BE49-F238E27FC236}">
                  <a16:creationId xmlns:a16="http://schemas.microsoft.com/office/drawing/2014/main" id="{BA242F37-C54F-1228-61B2-9EDB5E999000}"/>
                </a:ext>
              </a:extLst>
            </p:cNvPr>
            <p:cNvSpPr/>
            <p:nvPr/>
          </p:nvSpPr>
          <p:spPr>
            <a:xfrm>
              <a:off x="7009647" y="3741515"/>
              <a:ext cx="153828" cy="150590"/>
            </a:xfrm>
            <a:custGeom>
              <a:avLst/>
              <a:gdLst>
                <a:gd name="connsiteX0" fmla="*/ 0 w 153828"/>
                <a:gd name="connsiteY0" fmla="*/ 142970 h 150590"/>
                <a:gd name="connsiteX1" fmla="*/ 38672 w 153828"/>
                <a:gd name="connsiteY1" fmla="*/ 150590 h 150590"/>
                <a:gd name="connsiteX2" fmla="*/ 153829 w 153828"/>
                <a:gd name="connsiteY2" fmla="*/ 38100 h 150590"/>
                <a:gd name="connsiteX3" fmla="*/ 145733 w 153828"/>
                <a:gd name="connsiteY3" fmla="*/ 0 h 150590"/>
                <a:gd name="connsiteX4" fmla="*/ 0 w 153828"/>
                <a:gd name="connsiteY4" fmla="*/ 14297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28" h="150590">
                  <a:moveTo>
                    <a:pt x="0" y="142970"/>
                  </a:moveTo>
                  <a:cubicBezTo>
                    <a:pt x="13236" y="143236"/>
                    <a:pt x="26324" y="145815"/>
                    <a:pt x="38672" y="150590"/>
                  </a:cubicBezTo>
                  <a:cubicBezTo>
                    <a:pt x="63548" y="101380"/>
                    <a:pt x="104050" y="61816"/>
                    <a:pt x="153829" y="38100"/>
                  </a:cubicBezTo>
                  <a:cubicBezTo>
                    <a:pt x="148935" y="25967"/>
                    <a:pt x="146195" y="13074"/>
                    <a:pt x="145733" y="0"/>
                  </a:cubicBezTo>
                  <a:cubicBezTo>
                    <a:pt x="81294" y="28214"/>
                    <a:pt x="29442" y="79083"/>
                    <a:pt x="0" y="142970"/>
                  </a:cubicBezTo>
                  <a:close/>
                </a:path>
              </a:pathLst>
            </a:custGeom>
            <a:grp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B5B12626-0B81-065F-4195-D2974AEC2B27}"/>
                </a:ext>
              </a:extLst>
            </p:cNvPr>
            <p:cNvSpPr/>
            <p:nvPr/>
          </p:nvSpPr>
          <p:spPr>
            <a:xfrm>
              <a:off x="7455131"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92" name="Freeform 91">
              <a:extLst>
                <a:ext uri="{FF2B5EF4-FFF2-40B4-BE49-F238E27FC236}">
                  <a16:creationId xmlns:a16="http://schemas.microsoft.com/office/drawing/2014/main" id="{89D78A04-FDC9-26F1-E514-5FB5C1DFEE9C}"/>
                </a:ext>
              </a:extLst>
            </p:cNvPr>
            <p:cNvSpPr/>
            <p:nvPr/>
          </p:nvSpPr>
          <p:spPr>
            <a:xfrm>
              <a:off x="7193194" y="3660553"/>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grpSp>
      <p:pic>
        <p:nvPicPr>
          <p:cNvPr id="3" name="Graphic 2" descr="Hourglass 30% with solid fill">
            <a:extLst>
              <a:ext uri="{FF2B5EF4-FFF2-40B4-BE49-F238E27FC236}">
                <a16:creationId xmlns:a16="http://schemas.microsoft.com/office/drawing/2014/main" id="{7352FA14-884A-8E9C-A786-5B78B4C52B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6442" y="1050535"/>
            <a:ext cx="914400" cy="914400"/>
          </a:xfrm>
          <a:prstGeom prst="rect">
            <a:avLst/>
          </a:prstGeom>
        </p:spPr>
      </p:pic>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99490" y="1211896"/>
            <a:ext cx="556316" cy="556316"/>
          </a:xfrm>
          <a:prstGeom prst="rect">
            <a:avLst/>
          </a:prstGeom>
        </p:spPr>
      </p:pic>
      <p:pic>
        <p:nvPicPr>
          <p:cNvPr id="6" name="Graphic 5" descr="Document with solid fill">
            <a:extLst>
              <a:ext uri="{FF2B5EF4-FFF2-40B4-BE49-F238E27FC236}">
                <a16:creationId xmlns:a16="http://schemas.microsoft.com/office/drawing/2014/main" id="{A0B66706-547A-E54D-ED9D-24C842A0C2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40271" y="1211895"/>
            <a:ext cx="692859" cy="692859"/>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7596" y="1211895"/>
            <a:ext cx="540791" cy="540791"/>
          </a:xfrm>
          <a:prstGeom prst="rect">
            <a:avLst/>
          </a:prstGeom>
        </p:spPr>
      </p:pic>
      <p:grpSp>
        <p:nvGrpSpPr>
          <p:cNvPr id="21" name="Group 20">
            <a:extLst>
              <a:ext uri="{FF2B5EF4-FFF2-40B4-BE49-F238E27FC236}">
                <a16:creationId xmlns:a16="http://schemas.microsoft.com/office/drawing/2014/main" id="{04874B3A-BB4F-764C-AE38-22414D703BD4}"/>
              </a:ext>
            </a:extLst>
          </p:cNvPr>
          <p:cNvGrpSpPr/>
          <p:nvPr/>
        </p:nvGrpSpPr>
        <p:grpSpPr>
          <a:xfrm>
            <a:off x="2394506" y="1117038"/>
            <a:ext cx="1388318" cy="750351"/>
            <a:chOff x="5754909" y="3436143"/>
            <a:chExt cx="691718" cy="373856"/>
          </a:xfrm>
          <a:solidFill>
            <a:schemeClr val="bg1">
              <a:alpha val="50000"/>
            </a:schemeClr>
          </a:solidFill>
        </p:grpSpPr>
        <p:sp>
          <p:nvSpPr>
            <p:cNvPr id="13" name="Freeform 12">
              <a:extLst>
                <a:ext uri="{FF2B5EF4-FFF2-40B4-BE49-F238E27FC236}">
                  <a16:creationId xmlns:a16="http://schemas.microsoft.com/office/drawing/2014/main" id="{48860F7D-600B-8DC6-7F81-5071D1B6CBC2}"/>
                </a:ext>
              </a:extLst>
            </p:cNvPr>
            <p:cNvSpPr/>
            <p:nvPr/>
          </p:nvSpPr>
          <p:spPr>
            <a:xfrm>
              <a:off x="6224301" y="3436143"/>
              <a:ext cx="148209" cy="148209"/>
            </a:xfrm>
            <a:custGeom>
              <a:avLst/>
              <a:gdLst>
                <a:gd name="connsiteX0" fmla="*/ 148209 w 148209"/>
                <a:gd name="connsiteY0" fmla="*/ 74104 h 148209"/>
                <a:gd name="connsiteX1" fmla="*/ 74105 w 148209"/>
                <a:gd name="connsiteY1" fmla="*/ 148209 h 148209"/>
                <a:gd name="connsiteX2" fmla="*/ 0 w 148209"/>
                <a:gd name="connsiteY2" fmla="*/ 74104 h 148209"/>
                <a:gd name="connsiteX3" fmla="*/ 74105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DEB532DB-CD3A-F8DF-2800-FE8851E5826A}"/>
                </a:ext>
              </a:extLst>
            </p:cNvPr>
            <p:cNvSpPr/>
            <p:nvPr/>
          </p:nvSpPr>
          <p:spPr>
            <a:xfrm>
              <a:off x="5829109" y="3436143"/>
              <a:ext cx="148209" cy="148209"/>
            </a:xfrm>
            <a:custGeom>
              <a:avLst/>
              <a:gdLst>
                <a:gd name="connsiteX0" fmla="*/ 148209 w 148209"/>
                <a:gd name="connsiteY0" fmla="*/ 74104 h 148209"/>
                <a:gd name="connsiteX1" fmla="*/ 74105 w 148209"/>
                <a:gd name="connsiteY1" fmla="*/ 148209 h 148209"/>
                <a:gd name="connsiteX2" fmla="*/ 0 w 148209"/>
                <a:gd name="connsiteY2" fmla="*/ 74104 h 148209"/>
                <a:gd name="connsiteX3" fmla="*/ 74105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9D13FA46-7C15-C094-ACDB-2D90FC2091E1}"/>
                </a:ext>
              </a:extLst>
            </p:cNvPr>
            <p:cNvSpPr/>
            <p:nvPr/>
          </p:nvSpPr>
          <p:spPr>
            <a:xfrm>
              <a:off x="6178295" y="3604449"/>
              <a:ext cx="268332" cy="148400"/>
            </a:xfrm>
            <a:custGeom>
              <a:avLst/>
              <a:gdLst>
                <a:gd name="connsiteX0" fmla="*/ 253556 w 268332"/>
                <a:gd name="connsiteY0" fmla="*/ 44101 h 148400"/>
                <a:gd name="connsiteX1" fmla="*/ 181070 w 268332"/>
                <a:gd name="connsiteY1" fmla="*/ 9526 h 148400"/>
                <a:gd name="connsiteX2" fmla="*/ 120110 w 268332"/>
                <a:gd name="connsiteY2" fmla="*/ 1 h 148400"/>
                <a:gd name="connsiteX3" fmla="*/ 59246 w 268332"/>
                <a:gd name="connsiteY3" fmla="*/ 9526 h 148400"/>
                <a:gd name="connsiteX4" fmla="*/ 3429 w 268332"/>
                <a:gd name="connsiteY4" fmla="*/ 33529 h 148400"/>
                <a:gd name="connsiteX5" fmla="*/ 0 w 268332"/>
                <a:gd name="connsiteY5" fmla="*/ 37434 h 148400"/>
                <a:gd name="connsiteX6" fmla="*/ 76200 w 268332"/>
                <a:gd name="connsiteY6" fmla="*/ 75534 h 148400"/>
                <a:gd name="connsiteX7" fmla="*/ 104013 w 268332"/>
                <a:gd name="connsiteY7" fmla="*/ 131446 h 148400"/>
                <a:gd name="connsiteX8" fmla="*/ 104013 w 268332"/>
                <a:gd name="connsiteY8" fmla="*/ 148400 h 148400"/>
                <a:gd name="connsiteX9" fmla="*/ 268319 w 268332"/>
                <a:gd name="connsiteY9" fmla="*/ 148400 h 148400"/>
                <a:gd name="connsiteX10" fmla="*/ 268319 w 268332"/>
                <a:gd name="connsiteY10" fmla="*/ 73819 h 148400"/>
                <a:gd name="connsiteX11" fmla="*/ 253556 w 268332"/>
                <a:gd name="connsiteY11" fmla="*/ 44101 h 1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332" h="148400">
                  <a:moveTo>
                    <a:pt x="253556" y="44101"/>
                  </a:moveTo>
                  <a:cubicBezTo>
                    <a:pt x="232176" y="27474"/>
                    <a:pt x="207446" y="15679"/>
                    <a:pt x="181070" y="9526"/>
                  </a:cubicBezTo>
                  <a:cubicBezTo>
                    <a:pt x="161246" y="3734"/>
                    <a:pt x="140756" y="532"/>
                    <a:pt x="120110" y="1"/>
                  </a:cubicBezTo>
                  <a:cubicBezTo>
                    <a:pt x="99448" y="-46"/>
                    <a:pt x="78906" y="3169"/>
                    <a:pt x="59246" y="9526"/>
                  </a:cubicBezTo>
                  <a:cubicBezTo>
                    <a:pt x="39570" y="14764"/>
                    <a:pt x="20765" y="22851"/>
                    <a:pt x="3429" y="33529"/>
                  </a:cubicBezTo>
                  <a:lnTo>
                    <a:pt x="0" y="37434"/>
                  </a:lnTo>
                  <a:cubicBezTo>
                    <a:pt x="27693" y="44909"/>
                    <a:pt x="53604" y="57865"/>
                    <a:pt x="76200" y="75534"/>
                  </a:cubicBezTo>
                  <a:cubicBezTo>
                    <a:pt x="93960" y="88582"/>
                    <a:pt x="104321" y="109409"/>
                    <a:pt x="104013" y="131446"/>
                  </a:cubicBezTo>
                  <a:lnTo>
                    <a:pt x="104013" y="148400"/>
                  </a:lnTo>
                  <a:lnTo>
                    <a:pt x="268319" y="148400"/>
                  </a:lnTo>
                  <a:lnTo>
                    <a:pt x="268319" y="73819"/>
                  </a:lnTo>
                  <a:cubicBezTo>
                    <a:pt x="268644" y="62075"/>
                    <a:pt x="263111" y="50937"/>
                    <a:pt x="253556" y="44101"/>
                  </a:cubicBezTo>
                  <a:close/>
                </a:path>
              </a:pathLst>
            </a:custGeom>
            <a:grpFill/>
            <a:ln w="9525"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03B718F2-498C-FF71-79DB-E1E732203A06}"/>
                </a:ext>
              </a:extLst>
            </p:cNvPr>
            <p:cNvSpPr/>
            <p:nvPr/>
          </p:nvSpPr>
          <p:spPr>
            <a:xfrm>
              <a:off x="5754909" y="3604449"/>
              <a:ext cx="268700" cy="148400"/>
            </a:xfrm>
            <a:custGeom>
              <a:avLst/>
              <a:gdLst>
                <a:gd name="connsiteX0" fmla="*/ 164687 w 268700"/>
                <a:gd name="connsiteY0" fmla="*/ 131446 h 148400"/>
                <a:gd name="connsiteX1" fmla="*/ 191453 w 268700"/>
                <a:gd name="connsiteY1" fmla="*/ 76486 h 148400"/>
                <a:gd name="connsiteX2" fmla="*/ 192500 w 268700"/>
                <a:gd name="connsiteY2" fmla="*/ 75534 h 148400"/>
                <a:gd name="connsiteX3" fmla="*/ 193739 w 268700"/>
                <a:gd name="connsiteY3" fmla="*/ 74677 h 148400"/>
                <a:gd name="connsiteX4" fmla="*/ 268700 w 268700"/>
                <a:gd name="connsiteY4" fmla="*/ 37529 h 148400"/>
                <a:gd name="connsiteX5" fmla="*/ 263271 w 268700"/>
                <a:gd name="connsiteY5" fmla="*/ 31338 h 148400"/>
                <a:gd name="connsiteX6" fmla="*/ 209169 w 268700"/>
                <a:gd name="connsiteY6" fmla="*/ 9526 h 148400"/>
                <a:gd name="connsiteX7" fmla="*/ 148304 w 268700"/>
                <a:gd name="connsiteY7" fmla="*/ 1 h 148400"/>
                <a:gd name="connsiteX8" fmla="*/ 87344 w 268700"/>
                <a:gd name="connsiteY8" fmla="*/ 9526 h 148400"/>
                <a:gd name="connsiteX9" fmla="*/ 14859 w 268700"/>
                <a:gd name="connsiteY9" fmla="*/ 44101 h 148400"/>
                <a:gd name="connsiteX10" fmla="*/ 0 w 268700"/>
                <a:gd name="connsiteY10" fmla="*/ 73819 h 148400"/>
                <a:gd name="connsiteX11" fmla="*/ 0 w 268700"/>
                <a:gd name="connsiteY11" fmla="*/ 148400 h 148400"/>
                <a:gd name="connsiteX12" fmla="*/ 164687 w 268700"/>
                <a:gd name="connsiteY12" fmla="*/ 148400 h 1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700" h="148400">
                  <a:moveTo>
                    <a:pt x="164687" y="131446"/>
                  </a:moveTo>
                  <a:cubicBezTo>
                    <a:pt x="164702" y="109990"/>
                    <a:pt x="174570" y="89728"/>
                    <a:pt x="191453" y="76486"/>
                  </a:cubicBezTo>
                  <a:lnTo>
                    <a:pt x="192500" y="75534"/>
                  </a:lnTo>
                  <a:lnTo>
                    <a:pt x="193739" y="74677"/>
                  </a:lnTo>
                  <a:cubicBezTo>
                    <a:pt x="216602" y="58406"/>
                    <a:pt x="241905" y="45867"/>
                    <a:pt x="268700" y="37529"/>
                  </a:cubicBezTo>
                  <a:cubicBezTo>
                    <a:pt x="266795" y="35529"/>
                    <a:pt x="264986" y="33433"/>
                    <a:pt x="263271" y="31338"/>
                  </a:cubicBezTo>
                  <a:cubicBezTo>
                    <a:pt x="246372" y="21520"/>
                    <a:pt x="228152" y="14175"/>
                    <a:pt x="209169" y="9526"/>
                  </a:cubicBezTo>
                  <a:cubicBezTo>
                    <a:pt x="189376" y="3742"/>
                    <a:pt x="168918" y="541"/>
                    <a:pt x="148304" y="1"/>
                  </a:cubicBezTo>
                  <a:cubicBezTo>
                    <a:pt x="127609" y="-53"/>
                    <a:pt x="107036" y="3162"/>
                    <a:pt x="87344" y="9526"/>
                  </a:cubicBezTo>
                  <a:cubicBezTo>
                    <a:pt x="61338" y="16700"/>
                    <a:pt x="36801" y="28404"/>
                    <a:pt x="14859" y="44101"/>
                  </a:cubicBezTo>
                  <a:cubicBezTo>
                    <a:pt x="5620" y="51212"/>
                    <a:pt x="146" y="62162"/>
                    <a:pt x="0" y="73819"/>
                  </a:cubicBezTo>
                  <a:lnTo>
                    <a:pt x="0" y="148400"/>
                  </a:lnTo>
                  <a:lnTo>
                    <a:pt x="164687" y="148400"/>
                  </a:lnTo>
                  <a:close/>
                </a:path>
              </a:pathLst>
            </a:custGeom>
            <a:grpFill/>
            <a:ln w="9525"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B2D94FA7-B73F-01F0-5128-0B173C96CFFE}"/>
                </a:ext>
              </a:extLst>
            </p:cNvPr>
            <p:cNvSpPr/>
            <p:nvPr/>
          </p:nvSpPr>
          <p:spPr>
            <a:xfrm>
              <a:off x="5952553" y="3662170"/>
              <a:ext cx="296525" cy="147829"/>
            </a:xfrm>
            <a:custGeom>
              <a:avLst/>
              <a:gdLst>
                <a:gd name="connsiteX0" fmla="*/ 0 w 296525"/>
                <a:gd name="connsiteY0" fmla="*/ 147830 h 147829"/>
                <a:gd name="connsiteX1" fmla="*/ 0 w 296525"/>
                <a:gd name="connsiteY1" fmla="*/ 73725 h 147829"/>
                <a:gd name="connsiteX2" fmla="*/ 14859 w 296525"/>
                <a:gd name="connsiteY2" fmla="*/ 44103 h 147829"/>
                <a:gd name="connsiteX3" fmla="*/ 87344 w 296525"/>
                <a:gd name="connsiteY3" fmla="*/ 9527 h 147829"/>
                <a:gd name="connsiteX4" fmla="*/ 148209 w 296525"/>
                <a:gd name="connsiteY4" fmla="*/ 2 h 147829"/>
                <a:gd name="connsiteX5" fmla="*/ 209169 w 296525"/>
                <a:gd name="connsiteY5" fmla="*/ 9527 h 147829"/>
                <a:gd name="connsiteX6" fmla="*/ 281654 w 296525"/>
                <a:gd name="connsiteY6" fmla="*/ 44103 h 147829"/>
                <a:gd name="connsiteX7" fmla="*/ 296513 w 296525"/>
                <a:gd name="connsiteY7" fmla="*/ 73725 h 147829"/>
                <a:gd name="connsiteX8" fmla="*/ 296513 w 296525"/>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525" h="147829">
                  <a:moveTo>
                    <a:pt x="0" y="147830"/>
                  </a:moveTo>
                  <a:lnTo>
                    <a:pt x="0" y="73725"/>
                  </a:lnTo>
                  <a:cubicBezTo>
                    <a:pt x="45" y="62070"/>
                    <a:pt x="5544" y="51107"/>
                    <a:pt x="14859" y="44103"/>
                  </a:cubicBezTo>
                  <a:cubicBezTo>
                    <a:pt x="36757" y="28332"/>
                    <a:pt x="61308" y="16621"/>
                    <a:pt x="87344" y="9527"/>
                  </a:cubicBezTo>
                  <a:cubicBezTo>
                    <a:pt x="106995" y="3128"/>
                    <a:pt x="127543" y="-88"/>
                    <a:pt x="148209" y="2"/>
                  </a:cubicBezTo>
                  <a:cubicBezTo>
                    <a:pt x="168859" y="487"/>
                    <a:pt x="189355" y="3690"/>
                    <a:pt x="209169" y="9527"/>
                  </a:cubicBezTo>
                  <a:cubicBezTo>
                    <a:pt x="235573" y="15599"/>
                    <a:pt x="260319" y="27402"/>
                    <a:pt x="281654" y="44103"/>
                  </a:cubicBezTo>
                  <a:cubicBezTo>
                    <a:pt x="291244" y="50876"/>
                    <a:pt x="296819" y="61990"/>
                    <a:pt x="296513" y="73725"/>
                  </a:cubicBezTo>
                  <a:lnTo>
                    <a:pt x="296513" y="147830"/>
                  </a:lnTo>
                  <a:close/>
                </a:path>
              </a:pathLst>
            </a:custGeom>
            <a:grpFill/>
            <a:ln w="9525"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157EDFD9-F8FF-A735-8A28-087F7E80998C}"/>
                </a:ext>
              </a:extLst>
            </p:cNvPr>
            <p:cNvSpPr/>
            <p:nvPr/>
          </p:nvSpPr>
          <p:spPr>
            <a:xfrm>
              <a:off x="6026658" y="3493770"/>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dirty="0"/>
            </a:p>
          </p:txBody>
        </p:sp>
      </p:grpSp>
      <p:pic>
        <p:nvPicPr>
          <p:cNvPr id="23" name="Graphic 22" descr="Internet with solid fill">
            <a:extLst>
              <a:ext uri="{FF2B5EF4-FFF2-40B4-BE49-F238E27FC236}">
                <a16:creationId xmlns:a16="http://schemas.microsoft.com/office/drawing/2014/main" id="{E2C824CA-A707-6D30-381C-DEC06D8EC1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5679" y="889550"/>
            <a:ext cx="1127001" cy="1127001"/>
          </a:xfrm>
          <a:prstGeom prst="rect">
            <a:avLst/>
          </a:prstGeom>
        </p:spPr>
      </p:pic>
      <p:grpSp>
        <p:nvGrpSpPr>
          <p:cNvPr id="27" name="Group 26">
            <a:extLst>
              <a:ext uri="{FF2B5EF4-FFF2-40B4-BE49-F238E27FC236}">
                <a16:creationId xmlns:a16="http://schemas.microsoft.com/office/drawing/2014/main" id="{56984118-648C-9140-D35D-0632838D6254}"/>
              </a:ext>
            </a:extLst>
          </p:cNvPr>
          <p:cNvGrpSpPr/>
          <p:nvPr/>
        </p:nvGrpSpPr>
        <p:grpSpPr>
          <a:xfrm>
            <a:off x="165305" y="1630106"/>
            <a:ext cx="1827784" cy="356345"/>
            <a:chOff x="165305" y="1630106"/>
            <a:chExt cx="1827784" cy="356345"/>
          </a:xfrm>
        </p:grpSpPr>
        <p:sp>
          <p:nvSpPr>
            <p:cNvPr id="25" name="Right Triangle 24">
              <a:extLst>
                <a:ext uri="{FF2B5EF4-FFF2-40B4-BE49-F238E27FC236}">
                  <a16:creationId xmlns:a16="http://schemas.microsoft.com/office/drawing/2014/main" id="{46641B00-4456-054D-3622-0F4041AC5DFB}"/>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229E0D76-66F4-1791-F5D9-8913A8663EB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5A02BA32-9F4E-7ABE-0A4C-228260EEA566}"/>
              </a:ext>
            </a:extLst>
          </p:cNvPr>
          <p:cNvGrpSpPr/>
          <p:nvPr/>
        </p:nvGrpSpPr>
        <p:grpSpPr>
          <a:xfrm>
            <a:off x="2180450" y="1630360"/>
            <a:ext cx="1827784" cy="356345"/>
            <a:chOff x="165305" y="1630106"/>
            <a:chExt cx="1827784" cy="356345"/>
          </a:xfrm>
        </p:grpSpPr>
        <p:sp>
          <p:nvSpPr>
            <p:cNvPr id="34" name="Right Triangle 33">
              <a:extLst>
                <a:ext uri="{FF2B5EF4-FFF2-40B4-BE49-F238E27FC236}">
                  <a16:creationId xmlns:a16="http://schemas.microsoft.com/office/drawing/2014/main" id="{0C66AE5A-6128-6A25-DCD5-6735484F6E4D}"/>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Triangle 50">
              <a:extLst>
                <a:ext uri="{FF2B5EF4-FFF2-40B4-BE49-F238E27FC236}">
                  <a16:creationId xmlns:a16="http://schemas.microsoft.com/office/drawing/2014/main" id="{81B1D931-21DC-768C-89BD-DAFC3DD8D2F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7C45E56A-23F2-E659-4D21-EEA34AC043CA}"/>
              </a:ext>
            </a:extLst>
          </p:cNvPr>
          <p:cNvGrpSpPr/>
          <p:nvPr/>
        </p:nvGrpSpPr>
        <p:grpSpPr>
          <a:xfrm>
            <a:off x="4169628" y="1630106"/>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01CA710E-308B-0E56-E2D6-DB7241954007}"/>
              </a:ext>
            </a:extLst>
          </p:cNvPr>
          <p:cNvGrpSpPr/>
          <p:nvPr/>
        </p:nvGrpSpPr>
        <p:grpSpPr>
          <a:xfrm>
            <a:off x="6184773" y="1630360"/>
            <a:ext cx="1827784" cy="356345"/>
            <a:chOff x="165305" y="1630106"/>
            <a:chExt cx="1827784" cy="356345"/>
          </a:xfrm>
        </p:grpSpPr>
        <p:sp>
          <p:nvSpPr>
            <p:cNvPr id="57" name="Right Triangle 56">
              <a:extLst>
                <a:ext uri="{FF2B5EF4-FFF2-40B4-BE49-F238E27FC236}">
                  <a16:creationId xmlns:a16="http://schemas.microsoft.com/office/drawing/2014/main" id="{B26FA26F-6EEF-BA55-F96D-982E58F7AA04}"/>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EA60F0-C742-606A-415C-3EC62668C37D}"/>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84375C35-1CB3-601F-68AA-71ECC970E4EF}"/>
              </a:ext>
            </a:extLst>
          </p:cNvPr>
          <p:cNvGrpSpPr/>
          <p:nvPr/>
        </p:nvGrpSpPr>
        <p:grpSpPr>
          <a:xfrm>
            <a:off x="8175502" y="1645172"/>
            <a:ext cx="1827784" cy="356345"/>
            <a:chOff x="165305" y="1630106"/>
            <a:chExt cx="1827784" cy="356345"/>
          </a:xfrm>
        </p:grpSpPr>
        <p:sp>
          <p:nvSpPr>
            <p:cNvPr id="60" name="Right Triangle 59">
              <a:extLst>
                <a:ext uri="{FF2B5EF4-FFF2-40B4-BE49-F238E27FC236}">
                  <a16:creationId xmlns:a16="http://schemas.microsoft.com/office/drawing/2014/main" id="{BB537C99-835F-85CC-D180-49FFB0F8B95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ight Triangle 60">
              <a:extLst>
                <a:ext uri="{FF2B5EF4-FFF2-40B4-BE49-F238E27FC236}">
                  <a16:creationId xmlns:a16="http://schemas.microsoft.com/office/drawing/2014/main" id="{74843799-0E4D-411F-09B7-47C785794C9C}"/>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0935E851-BF98-1D72-ECBA-D1C66DDB9DDE}"/>
              </a:ext>
            </a:extLst>
          </p:cNvPr>
          <p:cNvGrpSpPr/>
          <p:nvPr/>
        </p:nvGrpSpPr>
        <p:grpSpPr>
          <a:xfrm>
            <a:off x="10175657" y="1645426"/>
            <a:ext cx="1827784" cy="356345"/>
            <a:chOff x="165305" y="1630106"/>
            <a:chExt cx="1827784" cy="356345"/>
          </a:xfrm>
        </p:grpSpPr>
        <p:sp>
          <p:nvSpPr>
            <p:cNvPr id="63" name="Right Triangle 62">
              <a:extLst>
                <a:ext uri="{FF2B5EF4-FFF2-40B4-BE49-F238E27FC236}">
                  <a16:creationId xmlns:a16="http://schemas.microsoft.com/office/drawing/2014/main" id="{13E10128-5BC6-7AB5-AD09-D8299D8D3F6B}"/>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ight Triangle 63">
              <a:extLst>
                <a:ext uri="{FF2B5EF4-FFF2-40B4-BE49-F238E27FC236}">
                  <a16:creationId xmlns:a16="http://schemas.microsoft.com/office/drawing/2014/main" id="{983937E8-BBD8-4AF0-6A11-A464C8308097}"/>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a:extLst>
              <a:ext uri="{FF2B5EF4-FFF2-40B4-BE49-F238E27FC236}">
                <a16:creationId xmlns:a16="http://schemas.microsoft.com/office/drawing/2014/main" id="{40611118-44E3-FA62-C3BD-5276F75EB84D}"/>
              </a:ext>
            </a:extLst>
          </p:cNvPr>
          <p:cNvSpPr/>
          <p:nvPr/>
        </p:nvSpPr>
        <p:spPr>
          <a:xfrm>
            <a:off x="156508" y="2152024"/>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SITE VISITS by Week per 100k</a:t>
            </a:r>
          </a:p>
        </p:txBody>
      </p:sp>
      <p:sp>
        <p:nvSpPr>
          <p:cNvPr id="67" name="Rectangle 66">
            <a:extLst>
              <a:ext uri="{FF2B5EF4-FFF2-40B4-BE49-F238E27FC236}">
                <a16:creationId xmlns:a16="http://schemas.microsoft.com/office/drawing/2014/main" id="{29DAEC26-19D1-0894-D6BF-F6E5DAA9EFF6}"/>
              </a:ext>
            </a:extLst>
          </p:cNvPr>
          <p:cNvSpPr/>
          <p:nvPr/>
        </p:nvSpPr>
        <p:spPr>
          <a:xfrm>
            <a:off x="4170137" y="2152024"/>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TRAFFIC and LEADS Per Source</a:t>
            </a:r>
          </a:p>
        </p:txBody>
      </p:sp>
      <p:sp>
        <p:nvSpPr>
          <p:cNvPr id="69" name="Rectangle 68">
            <a:extLst>
              <a:ext uri="{FF2B5EF4-FFF2-40B4-BE49-F238E27FC236}">
                <a16:creationId xmlns:a16="http://schemas.microsoft.com/office/drawing/2014/main" id="{A38D1127-C3A7-E1C6-92F7-0CB259D81AA3}"/>
              </a:ext>
            </a:extLst>
          </p:cNvPr>
          <p:cNvSpPr/>
          <p:nvPr/>
        </p:nvSpPr>
        <p:spPr>
          <a:xfrm>
            <a:off x="156508" y="4340217"/>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TOP CHANNELS by Conversion</a:t>
            </a:r>
          </a:p>
        </p:txBody>
      </p:sp>
      <p:sp>
        <p:nvSpPr>
          <p:cNvPr id="70" name="Rectangle 69">
            <a:extLst>
              <a:ext uri="{FF2B5EF4-FFF2-40B4-BE49-F238E27FC236}">
                <a16:creationId xmlns:a16="http://schemas.microsoft.com/office/drawing/2014/main" id="{B92F376F-4DCD-2C12-2B7F-348AF6E43C01}"/>
              </a:ext>
            </a:extLst>
          </p:cNvPr>
          <p:cNvSpPr/>
          <p:nvPr/>
        </p:nvSpPr>
        <p:spPr>
          <a:xfrm>
            <a:off x="4170137" y="4340217"/>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TOP CAMPAIGNS by Conversion</a:t>
            </a:r>
          </a:p>
        </p:txBody>
      </p:sp>
      <p:sp>
        <p:nvSpPr>
          <p:cNvPr id="71" name="Rectangle 70">
            <a:extLst>
              <a:ext uri="{FF2B5EF4-FFF2-40B4-BE49-F238E27FC236}">
                <a16:creationId xmlns:a16="http://schemas.microsoft.com/office/drawing/2014/main" id="{3FA825A6-D0C5-9D41-CD7D-5FF56984B8C9}"/>
              </a:ext>
            </a:extLst>
          </p:cNvPr>
          <p:cNvSpPr/>
          <p:nvPr/>
        </p:nvSpPr>
        <p:spPr>
          <a:xfrm>
            <a:off x="8183766" y="4340217"/>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TOP PAGES by Conversion</a:t>
            </a:r>
          </a:p>
        </p:txBody>
      </p:sp>
      <p:graphicFrame>
        <p:nvGraphicFramePr>
          <p:cNvPr id="72" name="Chart 71">
            <a:extLst>
              <a:ext uri="{FF2B5EF4-FFF2-40B4-BE49-F238E27FC236}">
                <a16:creationId xmlns:a16="http://schemas.microsoft.com/office/drawing/2014/main" id="{EDAF15BC-8B7E-F21B-A9BE-DDFBD6FCC047}"/>
              </a:ext>
            </a:extLst>
          </p:cNvPr>
          <p:cNvGraphicFramePr/>
          <p:nvPr>
            <p:extLst>
              <p:ext uri="{D42A27DB-BD31-4B8C-83A1-F6EECF244321}">
                <p14:modId xmlns:p14="http://schemas.microsoft.com/office/powerpoint/2010/main" val="47774259"/>
              </p:ext>
            </p:extLst>
          </p:nvPr>
        </p:nvGraphicFramePr>
        <p:xfrm>
          <a:off x="156508" y="2565505"/>
          <a:ext cx="3842681" cy="164498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3" name="Chart 72">
            <a:extLst>
              <a:ext uri="{FF2B5EF4-FFF2-40B4-BE49-F238E27FC236}">
                <a16:creationId xmlns:a16="http://schemas.microsoft.com/office/drawing/2014/main" id="{8BF22FBE-9E1A-2DF5-65B8-AD5C1A1071ED}"/>
              </a:ext>
            </a:extLst>
          </p:cNvPr>
          <p:cNvGraphicFramePr/>
          <p:nvPr>
            <p:extLst>
              <p:ext uri="{D42A27DB-BD31-4B8C-83A1-F6EECF244321}">
                <p14:modId xmlns:p14="http://schemas.microsoft.com/office/powerpoint/2010/main" val="3151662378"/>
              </p:ext>
            </p:extLst>
          </p:nvPr>
        </p:nvGraphicFramePr>
        <p:xfrm>
          <a:off x="195542" y="4728141"/>
          <a:ext cx="3727872" cy="212985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4" name="Chart 73">
            <a:extLst>
              <a:ext uri="{FF2B5EF4-FFF2-40B4-BE49-F238E27FC236}">
                <a16:creationId xmlns:a16="http://schemas.microsoft.com/office/drawing/2014/main" id="{EF2415A5-828D-9F2E-81F9-1911D45B41DD}"/>
              </a:ext>
            </a:extLst>
          </p:cNvPr>
          <p:cNvGraphicFramePr/>
          <p:nvPr>
            <p:extLst>
              <p:ext uri="{D42A27DB-BD31-4B8C-83A1-F6EECF244321}">
                <p14:modId xmlns:p14="http://schemas.microsoft.com/office/powerpoint/2010/main" val="1551309033"/>
              </p:ext>
            </p:extLst>
          </p:nvPr>
        </p:nvGraphicFramePr>
        <p:xfrm>
          <a:off x="4081119" y="2462808"/>
          <a:ext cx="7922322" cy="178039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5" name="Chart 74">
            <a:extLst>
              <a:ext uri="{FF2B5EF4-FFF2-40B4-BE49-F238E27FC236}">
                <a16:creationId xmlns:a16="http://schemas.microsoft.com/office/drawing/2014/main" id="{EB0FF1DC-8F42-B10A-7E7E-AD04F81256D8}"/>
              </a:ext>
            </a:extLst>
          </p:cNvPr>
          <p:cNvGraphicFramePr/>
          <p:nvPr>
            <p:extLst>
              <p:ext uri="{D42A27DB-BD31-4B8C-83A1-F6EECF244321}">
                <p14:modId xmlns:p14="http://schemas.microsoft.com/office/powerpoint/2010/main" val="3375969091"/>
              </p:ext>
            </p:extLst>
          </p:nvPr>
        </p:nvGraphicFramePr>
        <p:xfrm>
          <a:off x="4232063" y="4704237"/>
          <a:ext cx="3727872" cy="2129859"/>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76" name="Chart 75">
            <a:extLst>
              <a:ext uri="{FF2B5EF4-FFF2-40B4-BE49-F238E27FC236}">
                <a16:creationId xmlns:a16="http://schemas.microsoft.com/office/drawing/2014/main" id="{5B8158C6-14F9-B20F-B3D5-0EE4A386B39C}"/>
              </a:ext>
            </a:extLst>
          </p:cNvPr>
          <p:cNvGraphicFramePr/>
          <p:nvPr>
            <p:extLst>
              <p:ext uri="{D42A27DB-BD31-4B8C-83A1-F6EECF244321}">
                <p14:modId xmlns:p14="http://schemas.microsoft.com/office/powerpoint/2010/main" val="2803969327"/>
              </p:ext>
            </p:extLst>
          </p:nvPr>
        </p:nvGraphicFramePr>
        <p:xfrm>
          <a:off x="8226032" y="4704237"/>
          <a:ext cx="3727872" cy="2129859"/>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34869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12253</TotalTime>
  <Words>173</Words>
  <Application>Microsoft Macintosh PowerPoint</Application>
  <PresentationFormat>Widescreen</PresentationFormat>
  <Paragraphs>28</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35</cp:revision>
  <dcterms:created xsi:type="dcterms:W3CDTF">2022-05-22T18:55:25Z</dcterms:created>
  <dcterms:modified xsi:type="dcterms:W3CDTF">2022-12-13T00:25:32Z</dcterms:modified>
</cp:coreProperties>
</file>