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1"/>
  </p:notesMasterIdLst>
  <p:sldIdLst>
    <p:sldId id="402" r:id="rId2"/>
    <p:sldId id="353" r:id="rId3"/>
    <p:sldId id="393" r:id="rId4"/>
    <p:sldId id="367" r:id="rId5"/>
    <p:sldId id="398" r:id="rId6"/>
    <p:sldId id="368" r:id="rId7"/>
    <p:sldId id="399" r:id="rId8"/>
    <p:sldId id="380" r:id="rId9"/>
    <p:sldId id="389" r:id="rId10"/>
    <p:sldId id="390" r:id="rId11"/>
    <p:sldId id="391" r:id="rId12"/>
    <p:sldId id="392" r:id="rId13"/>
    <p:sldId id="403" r:id="rId14"/>
    <p:sldId id="404" r:id="rId15"/>
    <p:sldId id="381" r:id="rId16"/>
    <p:sldId id="394" r:id="rId17"/>
    <p:sldId id="400" r:id="rId18"/>
    <p:sldId id="401" r:id="rId19"/>
    <p:sldId id="29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DBD5"/>
    <a:srgbClr val="F13A2F"/>
    <a:srgbClr val="F8C6BE"/>
    <a:srgbClr val="F8948B"/>
    <a:srgbClr val="EFF9F6"/>
    <a:srgbClr val="EBF9F9"/>
    <a:srgbClr val="D5E3D3"/>
    <a:srgbClr val="EEF9F8"/>
    <a:srgbClr val="F9F9F9"/>
    <a:srgbClr val="EEF9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16" autoAdjust="0"/>
    <p:restoredTop sz="86447"/>
  </p:normalViewPr>
  <p:slideViewPr>
    <p:cSldViewPr snapToGrid="0" snapToObjects="1">
      <p:cViewPr varScale="1">
        <p:scale>
          <a:sx n="128" d="100"/>
          <a:sy n="128" d="100"/>
        </p:scale>
        <p:origin x="384" y="176"/>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_rels/viewProps.xml.rels><?xml version="1.0" encoding="UTF-8" standalone="yes"?>
<Relationships xmlns="http://schemas.openxmlformats.org/package/2006/relationships"><Relationship Id="rId8" Type="http://schemas.openxmlformats.org/officeDocument/2006/relationships/slide" Target="slides/slide12.xml"/><Relationship Id="rId13" Type="http://schemas.openxmlformats.org/officeDocument/2006/relationships/slide" Target="slides/slide19.xml"/><Relationship Id="rId3" Type="http://schemas.openxmlformats.org/officeDocument/2006/relationships/slide" Target="slides/slide6.xml"/><Relationship Id="rId7" Type="http://schemas.openxmlformats.org/officeDocument/2006/relationships/slide" Target="slides/slide11.xml"/><Relationship Id="rId12" Type="http://schemas.openxmlformats.org/officeDocument/2006/relationships/slide" Target="slides/slide17.xml"/><Relationship Id="rId2" Type="http://schemas.openxmlformats.org/officeDocument/2006/relationships/slide" Target="slides/slide4.xml"/><Relationship Id="rId1" Type="http://schemas.openxmlformats.org/officeDocument/2006/relationships/slide" Target="slides/slide2.xml"/><Relationship Id="rId6" Type="http://schemas.openxmlformats.org/officeDocument/2006/relationships/slide" Target="slides/slide10.xml"/><Relationship Id="rId11" Type="http://schemas.openxmlformats.org/officeDocument/2006/relationships/slide" Target="slides/slide16.xml"/><Relationship Id="rId5" Type="http://schemas.openxmlformats.org/officeDocument/2006/relationships/slide" Target="slides/slide9.xml"/><Relationship Id="rId10" Type="http://schemas.openxmlformats.org/officeDocument/2006/relationships/slide" Target="slides/slide15.xml"/><Relationship Id="rId4" Type="http://schemas.openxmlformats.org/officeDocument/2006/relationships/slide" Target="slides/slide8.xml"/><Relationship Id="rId9"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2/23/23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2464423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15</a:t>
            </a:fld>
            <a:endParaRPr lang="en-US" dirty="0"/>
          </a:p>
        </p:txBody>
      </p:sp>
    </p:spTree>
    <p:extLst>
      <p:ext uri="{BB962C8B-B14F-4D97-AF65-F5344CB8AC3E}">
        <p14:creationId xmlns:p14="http://schemas.microsoft.com/office/powerpoint/2010/main" val="1878482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16</a:t>
            </a:fld>
            <a:endParaRPr lang="en-US" dirty="0"/>
          </a:p>
        </p:txBody>
      </p:sp>
    </p:spTree>
    <p:extLst>
      <p:ext uri="{BB962C8B-B14F-4D97-AF65-F5344CB8AC3E}">
        <p14:creationId xmlns:p14="http://schemas.microsoft.com/office/powerpoint/2010/main" val="1161462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17</a:t>
            </a:fld>
            <a:endParaRPr lang="en-US" dirty="0"/>
          </a:p>
        </p:txBody>
      </p:sp>
    </p:spTree>
    <p:extLst>
      <p:ext uri="{BB962C8B-B14F-4D97-AF65-F5344CB8AC3E}">
        <p14:creationId xmlns:p14="http://schemas.microsoft.com/office/powerpoint/2010/main" val="3020707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19</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499122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4208170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743083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1135151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1424736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3509911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1834163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14</a:t>
            </a:fld>
            <a:endParaRPr lang="en-US" dirty="0"/>
          </a:p>
        </p:txBody>
      </p:sp>
    </p:spTree>
    <p:extLst>
      <p:ext uri="{BB962C8B-B14F-4D97-AF65-F5344CB8AC3E}">
        <p14:creationId xmlns:p14="http://schemas.microsoft.com/office/powerpoint/2010/main" val="2012404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2/23/23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2/23/23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2/23/23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2/23/23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2/23/23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2/23/23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2/23/23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2/23/23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2/23/23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2/23/23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2/23/23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2/23/23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1682&amp;utm_source=integrated-content&amp;utm_campaign=/content/project-success-factors&amp;utm_medium=Critical+Success+Factors+in+Project+Management+Presentation+powerpoint+11682&amp;lpa=Critical+Success+Factors+in+Project+Management+Presentation+powerpoint+11682"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 name="TextBox 91">
            <a:extLst>
              <a:ext uri="{FF2B5EF4-FFF2-40B4-BE49-F238E27FC236}">
                <a16:creationId xmlns:a16="http://schemas.microsoft.com/office/drawing/2014/main" id="{15002CF0-EA59-CE43-9D0C-B9955C66D425}"/>
              </a:ext>
            </a:extLst>
          </p:cNvPr>
          <p:cNvSpPr txBox="1"/>
          <p:nvPr/>
        </p:nvSpPr>
        <p:spPr>
          <a:xfrm>
            <a:off x="552992" y="1409464"/>
            <a:ext cx="7117808" cy="2554545"/>
          </a:xfrm>
          <a:prstGeom prst="rect">
            <a:avLst/>
          </a:prstGeom>
          <a:noFill/>
        </p:spPr>
        <p:txBody>
          <a:bodyPr wrap="square" rtlCol="0">
            <a:spAutoFit/>
          </a:bodyPr>
          <a:lstStyle/>
          <a:p>
            <a:r>
              <a:rPr lang="en-US" sz="8000" dirty="0">
                <a:solidFill>
                  <a:schemeClr val="tx1">
                    <a:lumMod val="65000"/>
                    <a:lumOff val="35000"/>
                  </a:schemeClr>
                </a:solidFill>
                <a:latin typeface="Century Gothic" panose="020B0502020202020204" pitchFamily="34" charset="0"/>
              </a:rPr>
              <a:t>PRODUCT LAUNCH</a:t>
            </a:r>
          </a:p>
        </p:txBody>
      </p:sp>
      <p:sp>
        <p:nvSpPr>
          <p:cNvPr id="93" name="TextBox 92">
            <a:extLst>
              <a:ext uri="{FF2B5EF4-FFF2-40B4-BE49-F238E27FC236}">
                <a16:creationId xmlns:a16="http://schemas.microsoft.com/office/drawing/2014/main" id="{4202D8FA-97A9-1F4C-B19E-615D761DF0CF}"/>
              </a:ext>
            </a:extLst>
          </p:cNvPr>
          <p:cNvSpPr txBox="1"/>
          <p:nvPr/>
        </p:nvSpPr>
        <p:spPr>
          <a:xfrm>
            <a:off x="552992" y="4069247"/>
            <a:ext cx="8138087" cy="646331"/>
          </a:xfrm>
          <a:prstGeom prst="rect">
            <a:avLst/>
          </a:prstGeom>
          <a:noFill/>
        </p:spPr>
        <p:txBody>
          <a:bodyPr wrap="square" rtlCol="0">
            <a:spAutoFit/>
          </a:bodyPr>
          <a:lstStyle/>
          <a:p>
            <a:r>
              <a:rPr lang="en-US" sz="3600" dirty="0">
                <a:solidFill>
                  <a:schemeClr val="tx1">
                    <a:lumMod val="65000"/>
                    <a:lumOff val="35000"/>
                  </a:schemeClr>
                </a:solidFill>
                <a:latin typeface="Century Gothic" panose="020B0502020202020204" pitchFamily="34" charset="0"/>
              </a:rPr>
              <a:t>CRITICAL SUCCESS FACTORS</a:t>
            </a:r>
            <a:endParaRPr lang="en-US" sz="1400" dirty="0">
              <a:solidFill>
                <a:schemeClr val="tx1">
                  <a:lumMod val="65000"/>
                  <a:lumOff val="35000"/>
                </a:schemeClr>
              </a:solidFill>
              <a:latin typeface="Century Gothic" panose="020B0502020202020204" pitchFamily="34" charset="0"/>
            </a:endParaRPr>
          </a:p>
        </p:txBody>
      </p:sp>
      <p:sp>
        <p:nvSpPr>
          <p:cNvPr id="11" name="TextBox 10">
            <a:extLst>
              <a:ext uri="{FF2B5EF4-FFF2-40B4-BE49-F238E27FC236}">
                <a16:creationId xmlns:a16="http://schemas.microsoft.com/office/drawing/2014/main" id="{337A3371-9EA4-4C46-A817-F8A47B8962FF}"/>
              </a:ext>
            </a:extLst>
          </p:cNvPr>
          <p:cNvSpPr txBox="1"/>
          <p:nvPr/>
        </p:nvSpPr>
        <p:spPr>
          <a:xfrm>
            <a:off x="552991" y="5112096"/>
            <a:ext cx="8138087" cy="1231106"/>
          </a:xfrm>
          <a:prstGeom prst="rect">
            <a:avLst/>
          </a:prstGeom>
          <a:noFill/>
        </p:spPr>
        <p:txBody>
          <a:bodyPr wrap="square" rtlCol="0">
            <a:spAutoFit/>
          </a:bodyPr>
          <a:lstStyle/>
          <a:p>
            <a:r>
              <a:rPr lang="en-US" dirty="0">
                <a:solidFill>
                  <a:schemeClr val="tx1">
                    <a:lumMod val="65000"/>
                    <a:lumOff val="35000"/>
                  </a:schemeClr>
                </a:solidFill>
                <a:latin typeface="Century Gothic" panose="020B0502020202020204" pitchFamily="34" charset="0"/>
              </a:rPr>
              <a:t>NAME</a:t>
            </a:r>
          </a:p>
          <a:p>
            <a:r>
              <a:rPr lang="en-US" sz="1400" dirty="0">
                <a:solidFill>
                  <a:schemeClr val="tx1">
                    <a:lumMod val="65000"/>
                    <a:lumOff val="35000"/>
                  </a:schemeClr>
                </a:solidFill>
                <a:latin typeface="Century Gothic" panose="020B0502020202020204" pitchFamily="34" charset="0"/>
              </a:rPr>
              <a:t>PROJECT MANAGER</a:t>
            </a:r>
          </a:p>
          <a:p>
            <a:endParaRPr lang="en-US" sz="1400" dirty="0">
              <a:solidFill>
                <a:schemeClr val="tx1">
                  <a:lumMod val="65000"/>
                  <a:lumOff val="35000"/>
                </a:schemeClr>
              </a:solidFill>
              <a:latin typeface="Century Gothic" panose="020B0502020202020204" pitchFamily="34" charset="0"/>
            </a:endParaRPr>
          </a:p>
          <a:p>
            <a:endParaRPr lang="en-US" sz="1400" dirty="0">
              <a:solidFill>
                <a:schemeClr val="tx1">
                  <a:lumMod val="65000"/>
                  <a:lumOff val="35000"/>
                </a:schemeClr>
              </a:solidFill>
              <a:latin typeface="Century Gothic" panose="020B0502020202020204" pitchFamily="34" charset="0"/>
            </a:endParaRPr>
          </a:p>
          <a:p>
            <a:r>
              <a:rPr lang="en-US" sz="1400" dirty="0">
                <a:solidFill>
                  <a:schemeClr val="tx1">
                    <a:lumMod val="65000"/>
                    <a:lumOff val="35000"/>
                  </a:schemeClr>
                </a:solidFill>
                <a:latin typeface="Century Gothic" panose="020B0502020202020204" pitchFamily="34" charset="0"/>
              </a:rPr>
              <a:t>00/00/0000</a:t>
            </a:r>
          </a:p>
        </p:txBody>
      </p:sp>
      <p:pic>
        <p:nvPicPr>
          <p:cNvPr id="2" name="Picture 1">
            <a:extLst>
              <a:ext uri="{FF2B5EF4-FFF2-40B4-BE49-F238E27FC236}">
                <a16:creationId xmlns:a16="http://schemas.microsoft.com/office/drawing/2014/main" id="{6FF2D3AF-04B8-54FA-964E-7B69953D0F98}"/>
              </a:ext>
            </a:extLst>
          </p:cNvPr>
          <p:cNvPicPr>
            <a:picLocks noChangeAspect="1"/>
          </p:cNvPicPr>
          <p:nvPr/>
        </p:nvPicPr>
        <p:blipFill>
          <a:blip r:embed="rId2"/>
          <a:stretch>
            <a:fillRect/>
          </a:stretch>
        </p:blipFill>
        <p:spPr>
          <a:xfrm>
            <a:off x="7670800" y="0"/>
            <a:ext cx="4521200" cy="6858000"/>
          </a:xfrm>
          <a:prstGeom prst="rect">
            <a:avLst/>
          </a:prstGeom>
        </p:spPr>
      </p:pic>
      <p:pic>
        <p:nvPicPr>
          <p:cNvPr id="3" name="Picture 2">
            <a:hlinkClick r:id="rId3"/>
            <a:extLst>
              <a:ext uri="{FF2B5EF4-FFF2-40B4-BE49-F238E27FC236}">
                <a16:creationId xmlns:a16="http://schemas.microsoft.com/office/drawing/2014/main" id="{A549C9E6-2F2B-45A3-8880-F5ABAD84956A}"/>
              </a:ext>
            </a:extLst>
          </p:cNvPr>
          <p:cNvPicPr>
            <a:picLocks noChangeAspect="1"/>
          </p:cNvPicPr>
          <p:nvPr/>
        </p:nvPicPr>
        <p:blipFill>
          <a:blip r:embed="rId4"/>
          <a:stretch>
            <a:fillRect/>
          </a:stretch>
        </p:blipFill>
        <p:spPr>
          <a:xfrm>
            <a:off x="7939968" y="291588"/>
            <a:ext cx="3951585" cy="548383"/>
          </a:xfrm>
          <a:prstGeom prst="rect">
            <a:avLst/>
          </a:prstGeom>
        </p:spPr>
      </p:pic>
      <p:sp>
        <p:nvSpPr>
          <p:cNvPr id="5" name="TextBox 4">
            <a:extLst>
              <a:ext uri="{FF2B5EF4-FFF2-40B4-BE49-F238E27FC236}">
                <a16:creationId xmlns:a16="http://schemas.microsoft.com/office/drawing/2014/main" id="{09AB08AC-55A6-2F1D-742E-F4DBB52EB5DD}"/>
              </a:ext>
            </a:extLst>
          </p:cNvPr>
          <p:cNvSpPr txBox="1"/>
          <p:nvPr/>
        </p:nvSpPr>
        <p:spPr>
          <a:xfrm>
            <a:off x="300447" y="253847"/>
            <a:ext cx="7535748" cy="954107"/>
          </a:xfrm>
          <a:prstGeom prst="rect">
            <a:avLst/>
          </a:prstGeom>
          <a:noFill/>
        </p:spPr>
        <p:txBody>
          <a:bodyPr wrap="square" rtlCol="0">
            <a:spAutoFit/>
          </a:bodyPr>
          <a:lstStyle/>
          <a:p>
            <a:r>
              <a:rPr lang="en-US" sz="2700" b="1" dirty="0">
                <a:solidFill>
                  <a:schemeClr val="tx1">
                    <a:lumMod val="65000"/>
                    <a:lumOff val="35000"/>
                  </a:schemeClr>
                </a:solidFill>
                <a:latin typeface="Century Gothic" panose="020B0502020202020204" pitchFamily="34" charset="0"/>
              </a:rPr>
              <a:t>CRITICAL SUCCESS FACTORS FOR PROJECTS PRESENTATION TEMPLATE</a:t>
            </a:r>
          </a:p>
        </p:txBody>
      </p:sp>
    </p:spTree>
    <p:extLst>
      <p:ext uri="{BB962C8B-B14F-4D97-AF65-F5344CB8AC3E}">
        <p14:creationId xmlns:p14="http://schemas.microsoft.com/office/powerpoint/2010/main" val="2945984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Parallelogram 3">
            <a:extLst>
              <a:ext uri="{FF2B5EF4-FFF2-40B4-BE49-F238E27FC236}">
                <a16:creationId xmlns:a16="http://schemas.microsoft.com/office/drawing/2014/main" id="{229B474E-3E51-50F2-6704-238EBCC65F06}"/>
              </a:ext>
            </a:extLst>
          </p:cNvPr>
          <p:cNvSpPr/>
          <p:nvPr/>
        </p:nvSpPr>
        <p:spPr>
          <a:xfrm flipH="1">
            <a:off x="7665616" y="0"/>
            <a:ext cx="2833725" cy="6858000"/>
          </a:xfrm>
          <a:prstGeom prst="parallelogram">
            <a:avLst>
              <a:gd name="adj" fmla="val 78782"/>
            </a:avLst>
          </a:prstGeom>
          <a:solidFill>
            <a:srgbClr val="E5F0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arallelogram 10">
            <a:extLst>
              <a:ext uri="{FF2B5EF4-FFF2-40B4-BE49-F238E27FC236}">
                <a16:creationId xmlns:a16="http://schemas.microsoft.com/office/drawing/2014/main" id="{2A6A1EDD-F00B-D94F-B687-7DD275061829}"/>
              </a:ext>
            </a:extLst>
          </p:cNvPr>
          <p:cNvSpPr/>
          <p:nvPr/>
        </p:nvSpPr>
        <p:spPr>
          <a:xfrm flipH="1">
            <a:off x="8487208" y="0"/>
            <a:ext cx="3704792" cy="6860290"/>
          </a:xfrm>
          <a:custGeom>
            <a:avLst/>
            <a:gdLst>
              <a:gd name="connsiteX0" fmla="*/ 0 w 6076950"/>
              <a:gd name="connsiteY0" fmla="*/ 6858000 h 6858000"/>
              <a:gd name="connsiteX1" fmla="*/ 2560827 w 6076950"/>
              <a:gd name="connsiteY1" fmla="*/ 0 h 6858000"/>
              <a:gd name="connsiteX2" fmla="*/ 6076950 w 6076950"/>
              <a:gd name="connsiteY2" fmla="*/ 0 h 6858000"/>
              <a:gd name="connsiteX3" fmla="*/ 3516123 w 6076950"/>
              <a:gd name="connsiteY3" fmla="*/ 6858000 h 6858000"/>
              <a:gd name="connsiteX4" fmla="*/ 0 w 6076950"/>
              <a:gd name="connsiteY4" fmla="*/ 6858000 h 6858000"/>
              <a:gd name="connsiteX0" fmla="*/ 0 w 6076950"/>
              <a:gd name="connsiteY0" fmla="*/ 6858000 h 6858000"/>
              <a:gd name="connsiteX1" fmla="*/ 1809750 w 6076950"/>
              <a:gd name="connsiteY1" fmla="*/ 1943100 h 6858000"/>
              <a:gd name="connsiteX2" fmla="*/ 2560827 w 6076950"/>
              <a:gd name="connsiteY2" fmla="*/ 0 h 6858000"/>
              <a:gd name="connsiteX3" fmla="*/ 6076950 w 6076950"/>
              <a:gd name="connsiteY3" fmla="*/ 0 h 6858000"/>
              <a:gd name="connsiteX4" fmla="*/ 3516123 w 6076950"/>
              <a:gd name="connsiteY4" fmla="*/ 6858000 h 6858000"/>
              <a:gd name="connsiteX5" fmla="*/ 0 w 6076950"/>
              <a:gd name="connsiteY5" fmla="*/ 6858000 h 6858000"/>
              <a:gd name="connsiteX0" fmla="*/ 6350 w 4267200"/>
              <a:gd name="connsiteY0" fmla="*/ 6845300 h 6858000"/>
              <a:gd name="connsiteX1" fmla="*/ 0 w 4267200"/>
              <a:gd name="connsiteY1" fmla="*/ 1943100 h 6858000"/>
              <a:gd name="connsiteX2" fmla="*/ 751077 w 4267200"/>
              <a:gd name="connsiteY2" fmla="*/ 0 h 6858000"/>
              <a:gd name="connsiteX3" fmla="*/ 4267200 w 4267200"/>
              <a:gd name="connsiteY3" fmla="*/ 0 h 6858000"/>
              <a:gd name="connsiteX4" fmla="*/ 1706373 w 4267200"/>
              <a:gd name="connsiteY4" fmla="*/ 6858000 h 6858000"/>
              <a:gd name="connsiteX5" fmla="*/ 6350 w 4267200"/>
              <a:gd name="connsiteY5" fmla="*/ 6845300 h 6858000"/>
              <a:gd name="connsiteX0" fmla="*/ 6350 w 4267200"/>
              <a:gd name="connsiteY0" fmla="*/ 6867785 h 6867785"/>
              <a:gd name="connsiteX1" fmla="*/ 0 w 4267200"/>
              <a:gd name="connsiteY1" fmla="*/ 1943100 h 6867785"/>
              <a:gd name="connsiteX2" fmla="*/ 751077 w 4267200"/>
              <a:gd name="connsiteY2" fmla="*/ 0 h 6867785"/>
              <a:gd name="connsiteX3" fmla="*/ 4267200 w 4267200"/>
              <a:gd name="connsiteY3" fmla="*/ 0 h 6867785"/>
              <a:gd name="connsiteX4" fmla="*/ 1706373 w 4267200"/>
              <a:gd name="connsiteY4" fmla="*/ 6858000 h 6867785"/>
              <a:gd name="connsiteX5" fmla="*/ 6350 w 4267200"/>
              <a:gd name="connsiteY5" fmla="*/ 6867785 h 6867785"/>
              <a:gd name="connsiteX0" fmla="*/ 6350 w 4267200"/>
              <a:gd name="connsiteY0" fmla="*/ 6860290 h 6860290"/>
              <a:gd name="connsiteX1" fmla="*/ 0 w 4267200"/>
              <a:gd name="connsiteY1" fmla="*/ 1943100 h 6860290"/>
              <a:gd name="connsiteX2" fmla="*/ 751077 w 4267200"/>
              <a:gd name="connsiteY2" fmla="*/ 0 h 6860290"/>
              <a:gd name="connsiteX3" fmla="*/ 4267200 w 4267200"/>
              <a:gd name="connsiteY3" fmla="*/ 0 h 6860290"/>
              <a:gd name="connsiteX4" fmla="*/ 1706373 w 4267200"/>
              <a:gd name="connsiteY4" fmla="*/ 6858000 h 6860290"/>
              <a:gd name="connsiteX5" fmla="*/ 6350 w 4267200"/>
              <a:gd name="connsiteY5" fmla="*/ 6860290 h 686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7200" h="6860290">
                <a:moveTo>
                  <a:pt x="6350" y="6860290"/>
                </a:moveTo>
                <a:cubicBezTo>
                  <a:pt x="4233" y="5226223"/>
                  <a:pt x="2117" y="3577167"/>
                  <a:pt x="0" y="1943100"/>
                </a:cubicBezTo>
                <a:lnTo>
                  <a:pt x="751077" y="0"/>
                </a:lnTo>
                <a:lnTo>
                  <a:pt x="4267200" y="0"/>
                </a:lnTo>
                <a:lnTo>
                  <a:pt x="1706373" y="6858000"/>
                </a:lnTo>
                <a:lnTo>
                  <a:pt x="6350" y="6860290"/>
                </a:lnTo>
                <a:close/>
              </a:path>
            </a:pathLst>
          </a:custGeom>
          <a:solidFill>
            <a:srgbClr val="DDE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871870"/>
            <a:ext cx="6623929" cy="646331"/>
          </a:xfrm>
          <a:prstGeom prst="rect">
            <a:avLst/>
          </a:prstGeom>
          <a:noFill/>
        </p:spPr>
        <p:txBody>
          <a:bodyPr wrap="none" rtlCol="0">
            <a:spAutoFit/>
          </a:bodyPr>
          <a:lstStyle/>
          <a:p>
            <a:r>
              <a:rPr lang="en-US" sz="3600" dirty="0">
                <a:solidFill>
                  <a:schemeClr val="tx1">
                    <a:lumMod val="65000"/>
                    <a:lumOff val="35000"/>
                  </a:schemeClr>
                </a:solidFill>
                <a:latin typeface="Century Gothic" panose="020B0502020202020204" pitchFamily="34" charset="0"/>
              </a:rPr>
              <a:t>CRITICAL SUCCESS FACTOR 3</a:t>
            </a:r>
          </a:p>
        </p:txBody>
      </p:sp>
      <p:sp>
        <p:nvSpPr>
          <p:cNvPr id="40" name="TextBox 39">
            <a:extLst>
              <a:ext uri="{FF2B5EF4-FFF2-40B4-BE49-F238E27FC236}">
                <a16:creationId xmlns:a16="http://schemas.microsoft.com/office/drawing/2014/main" id="{1232DF5D-E47D-EB43-96E7-B6A4F3E4110D}"/>
              </a:ext>
            </a:extLst>
          </p:cNvPr>
          <p:cNvSpPr txBox="1"/>
          <p:nvPr/>
        </p:nvSpPr>
        <p:spPr>
          <a:xfrm>
            <a:off x="808892" y="1666824"/>
            <a:ext cx="8654032" cy="1197507"/>
          </a:xfrm>
          <a:prstGeom prst="rect">
            <a:avLst/>
          </a:prstGeom>
          <a:noFill/>
        </p:spPr>
        <p:txBody>
          <a:bodyPr wrap="square" rtlCol="0">
            <a:spAutoFit/>
          </a:bodyPr>
          <a:lstStyle/>
          <a:p>
            <a:pPr marL="285750" indent="-285750">
              <a:lnSpc>
                <a:spcPct val="150000"/>
              </a:lnSpc>
              <a:spcBef>
                <a:spcPts val="600"/>
              </a:spcBef>
              <a:spcAft>
                <a:spcPts val="600"/>
              </a:spcAft>
              <a:buFont typeface="Arial" panose="020B0604020202020204" pitchFamily="34" charset="0"/>
              <a:buChar char="•"/>
            </a:pPr>
            <a:r>
              <a:rPr lang="en-US" sz="2200" dirty="0">
                <a:latin typeface="Century Gothic" panose="020B0502020202020204" pitchFamily="34" charset="0"/>
              </a:rPr>
              <a:t>Customer Involvement</a:t>
            </a:r>
          </a:p>
          <a:p>
            <a:pPr marL="285750" indent="-285750">
              <a:lnSpc>
                <a:spcPct val="150000"/>
              </a:lnSpc>
              <a:spcBef>
                <a:spcPts val="600"/>
              </a:spcBef>
              <a:spcAft>
                <a:spcPts val="600"/>
              </a:spcAft>
              <a:buFont typeface="Arial" panose="020B0604020202020204" pitchFamily="34" charset="0"/>
              <a:buChar char="•"/>
            </a:pPr>
            <a:r>
              <a:rPr lang="en-US" sz="2200" dirty="0">
                <a:latin typeface="Century Gothic" panose="020B0502020202020204" pitchFamily="34" charset="0"/>
              </a:rPr>
              <a:t>A Ranking of Two Hundred User Test Results/Inputs</a:t>
            </a:r>
          </a:p>
        </p:txBody>
      </p:sp>
      <p:sp>
        <p:nvSpPr>
          <p:cNvPr id="10" name="TextBox 9">
            <a:extLst>
              <a:ext uri="{FF2B5EF4-FFF2-40B4-BE49-F238E27FC236}">
                <a16:creationId xmlns:a16="http://schemas.microsoft.com/office/drawing/2014/main" id="{94CDD9CB-A754-7AD2-FD4A-C588F4A0AA96}"/>
              </a:ext>
            </a:extLst>
          </p:cNvPr>
          <p:cNvSpPr txBox="1"/>
          <p:nvPr/>
        </p:nvSpPr>
        <p:spPr>
          <a:xfrm>
            <a:off x="9142000" y="343786"/>
            <a:ext cx="2395207" cy="1569660"/>
          </a:xfrm>
          <a:prstGeom prst="rect">
            <a:avLst/>
          </a:prstGeom>
          <a:noFill/>
        </p:spPr>
        <p:txBody>
          <a:bodyPr wrap="none" rtlCol="0">
            <a:spAutoFit/>
          </a:bodyPr>
          <a:lstStyle/>
          <a:p>
            <a:r>
              <a:rPr lang="en-US" sz="9600" dirty="0">
                <a:solidFill>
                  <a:schemeClr val="bg1"/>
                </a:solidFill>
                <a:latin typeface="Century Gothic" panose="020B0502020202020204" pitchFamily="34" charset="0"/>
              </a:rPr>
              <a:t>CSF</a:t>
            </a:r>
          </a:p>
        </p:txBody>
      </p:sp>
      <p:sp>
        <p:nvSpPr>
          <p:cNvPr id="11" name="TextBox 10">
            <a:extLst>
              <a:ext uri="{FF2B5EF4-FFF2-40B4-BE49-F238E27FC236}">
                <a16:creationId xmlns:a16="http://schemas.microsoft.com/office/drawing/2014/main" id="{4C08C9EB-096D-8230-44BD-142195FFAFA1}"/>
              </a:ext>
            </a:extLst>
          </p:cNvPr>
          <p:cNvSpPr txBox="1"/>
          <p:nvPr/>
        </p:nvSpPr>
        <p:spPr>
          <a:xfrm>
            <a:off x="10245119" y="2396499"/>
            <a:ext cx="1883849" cy="3770263"/>
          </a:xfrm>
          <a:prstGeom prst="rect">
            <a:avLst/>
          </a:prstGeom>
          <a:noFill/>
        </p:spPr>
        <p:txBody>
          <a:bodyPr wrap="none" rtlCol="0">
            <a:spAutoFit/>
          </a:bodyPr>
          <a:lstStyle/>
          <a:p>
            <a:pPr algn="r"/>
            <a:r>
              <a:rPr lang="en-US" sz="23900" dirty="0">
                <a:solidFill>
                  <a:schemeClr val="bg1"/>
                </a:solidFill>
                <a:latin typeface="Century Gothic" panose="020B0502020202020204" pitchFamily="34" charset="0"/>
              </a:rPr>
              <a:t>3</a:t>
            </a:r>
          </a:p>
        </p:txBody>
      </p:sp>
    </p:spTree>
    <p:extLst>
      <p:ext uri="{BB962C8B-B14F-4D97-AF65-F5344CB8AC3E}">
        <p14:creationId xmlns:p14="http://schemas.microsoft.com/office/powerpoint/2010/main" val="2856576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Parallelogram 3">
            <a:extLst>
              <a:ext uri="{FF2B5EF4-FFF2-40B4-BE49-F238E27FC236}">
                <a16:creationId xmlns:a16="http://schemas.microsoft.com/office/drawing/2014/main" id="{B11C09FA-732D-2B38-1B80-C2F8D594AA62}"/>
              </a:ext>
            </a:extLst>
          </p:cNvPr>
          <p:cNvSpPr/>
          <p:nvPr/>
        </p:nvSpPr>
        <p:spPr>
          <a:xfrm flipH="1">
            <a:off x="7665616" y="0"/>
            <a:ext cx="2833725" cy="6858000"/>
          </a:xfrm>
          <a:prstGeom prst="parallelogram">
            <a:avLst>
              <a:gd name="adj" fmla="val 78782"/>
            </a:avLst>
          </a:prstGeom>
          <a:solidFill>
            <a:srgbClr val="E5F0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arallelogram 10">
            <a:extLst>
              <a:ext uri="{FF2B5EF4-FFF2-40B4-BE49-F238E27FC236}">
                <a16:creationId xmlns:a16="http://schemas.microsoft.com/office/drawing/2014/main" id="{1A5C8DE2-A984-F0FA-A0C5-752DE3276AB8}"/>
              </a:ext>
            </a:extLst>
          </p:cNvPr>
          <p:cNvSpPr/>
          <p:nvPr/>
        </p:nvSpPr>
        <p:spPr>
          <a:xfrm flipH="1">
            <a:off x="8487208" y="0"/>
            <a:ext cx="3704792" cy="6860290"/>
          </a:xfrm>
          <a:custGeom>
            <a:avLst/>
            <a:gdLst>
              <a:gd name="connsiteX0" fmla="*/ 0 w 6076950"/>
              <a:gd name="connsiteY0" fmla="*/ 6858000 h 6858000"/>
              <a:gd name="connsiteX1" fmla="*/ 2560827 w 6076950"/>
              <a:gd name="connsiteY1" fmla="*/ 0 h 6858000"/>
              <a:gd name="connsiteX2" fmla="*/ 6076950 w 6076950"/>
              <a:gd name="connsiteY2" fmla="*/ 0 h 6858000"/>
              <a:gd name="connsiteX3" fmla="*/ 3516123 w 6076950"/>
              <a:gd name="connsiteY3" fmla="*/ 6858000 h 6858000"/>
              <a:gd name="connsiteX4" fmla="*/ 0 w 6076950"/>
              <a:gd name="connsiteY4" fmla="*/ 6858000 h 6858000"/>
              <a:gd name="connsiteX0" fmla="*/ 0 w 6076950"/>
              <a:gd name="connsiteY0" fmla="*/ 6858000 h 6858000"/>
              <a:gd name="connsiteX1" fmla="*/ 1809750 w 6076950"/>
              <a:gd name="connsiteY1" fmla="*/ 1943100 h 6858000"/>
              <a:gd name="connsiteX2" fmla="*/ 2560827 w 6076950"/>
              <a:gd name="connsiteY2" fmla="*/ 0 h 6858000"/>
              <a:gd name="connsiteX3" fmla="*/ 6076950 w 6076950"/>
              <a:gd name="connsiteY3" fmla="*/ 0 h 6858000"/>
              <a:gd name="connsiteX4" fmla="*/ 3516123 w 6076950"/>
              <a:gd name="connsiteY4" fmla="*/ 6858000 h 6858000"/>
              <a:gd name="connsiteX5" fmla="*/ 0 w 6076950"/>
              <a:gd name="connsiteY5" fmla="*/ 6858000 h 6858000"/>
              <a:gd name="connsiteX0" fmla="*/ 6350 w 4267200"/>
              <a:gd name="connsiteY0" fmla="*/ 6845300 h 6858000"/>
              <a:gd name="connsiteX1" fmla="*/ 0 w 4267200"/>
              <a:gd name="connsiteY1" fmla="*/ 1943100 h 6858000"/>
              <a:gd name="connsiteX2" fmla="*/ 751077 w 4267200"/>
              <a:gd name="connsiteY2" fmla="*/ 0 h 6858000"/>
              <a:gd name="connsiteX3" fmla="*/ 4267200 w 4267200"/>
              <a:gd name="connsiteY3" fmla="*/ 0 h 6858000"/>
              <a:gd name="connsiteX4" fmla="*/ 1706373 w 4267200"/>
              <a:gd name="connsiteY4" fmla="*/ 6858000 h 6858000"/>
              <a:gd name="connsiteX5" fmla="*/ 6350 w 4267200"/>
              <a:gd name="connsiteY5" fmla="*/ 6845300 h 6858000"/>
              <a:gd name="connsiteX0" fmla="*/ 6350 w 4267200"/>
              <a:gd name="connsiteY0" fmla="*/ 6867785 h 6867785"/>
              <a:gd name="connsiteX1" fmla="*/ 0 w 4267200"/>
              <a:gd name="connsiteY1" fmla="*/ 1943100 h 6867785"/>
              <a:gd name="connsiteX2" fmla="*/ 751077 w 4267200"/>
              <a:gd name="connsiteY2" fmla="*/ 0 h 6867785"/>
              <a:gd name="connsiteX3" fmla="*/ 4267200 w 4267200"/>
              <a:gd name="connsiteY3" fmla="*/ 0 h 6867785"/>
              <a:gd name="connsiteX4" fmla="*/ 1706373 w 4267200"/>
              <a:gd name="connsiteY4" fmla="*/ 6858000 h 6867785"/>
              <a:gd name="connsiteX5" fmla="*/ 6350 w 4267200"/>
              <a:gd name="connsiteY5" fmla="*/ 6867785 h 6867785"/>
              <a:gd name="connsiteX0" fmla="*/ 6350 w 4267200"/>
              <a:gd name="connsiteY0" fmla="*/ 6860290 h 6860290"/>
              <a:gd name="connsiteX1" fmla="*/ 0 w 4267200"/>
              <a:gd name="connsiteY1" fmla="*/ 1943100 h 6860290"/>
              <a:gd name="connsiteX2" fmla="*/ 751077 w 4267200"/>
              <a:gd name="connsiteY2" fmla="*/ 0 h 6860290"/>
              <a:gd name="connsiteX3" fmla="*/ 4267200 w 4267200"/>
              <a:gd name="connsiteY3" fmla="*/ 0 h 6860290"/>
              <a:gd name="connsiteX4" fmla="*/ 1706373 w 4267200"/>
              <a:gd name="connsiteY4" fmla="*/ 6858000 h 6860290"/>
              <a:gd name="connsiteX5" fmla="*/ 6350 w 4267200"/>
              <a:gd name="connsiteY5" fmla="*/ 6860290 h 686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7200" h="6860290">
                <a:moveTo>
                  <a:pt x="6350" y="6860290"/>
                </a:moveTo>
                <a:cubicBezTo>
                  <a:pt x="4233" y="5226223"/>
                  <a:pt x="2117" y="3577167"/>
                  <a:pt x="0" y="1943100"/>
                </a:cubicBezTo>
                <a:lnTo>
                  <a:pt x="751077" y="0"/>
                </a:lnTo>
                <a:lnTo>
                  <a:pt x="4267200" y="0"/>
                </a:lnTo>
                <a:lnTo>
                  <a:pt x="1706373" y="6858000"/>
                </a:lnTo>
                <a:lnTo>
                  <a:pt x="6350" y="6860290"/>
                </a:lnTo>
                <a:close/>
              </a:path>
            </a:pathLst>
          </a:custGeom>
          <a:solidFill>
            <a:srgbClr val="DDE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871870"/>
            <a:ext cx="6623929" cy="646331"/>
          </a:xfrm>
          <a:prstGeom prst="rect">
            <a:avLst/>
          </a:prstGeom>
          <a:noFill/>
        </p:spPr>
        <p:txBody>
          <a:bodyPr wrap="none" rtlCol="0">
            <a:spAutoFit/>
          </a:bodyPr>
          <a:lstStyle/>
          <a:p>
            <a:r>
              <a:rPr lang="en-US" sz="3600" dirty="0">
                <a:solidFill>
                  <a:schemeClr val="tx1">
                    <a:lumMod val="65000"/>
                    <a:lumOff val="35000"/>
                  </a:schemeClr>
                </a:solidFill>
                <a:latin typeface="Century Gothic" panose="020B0502020202020204" pitchFamily="34" charset="0"/>
              </a:rPr>
              <a:t>CRITICAL SUCCESS FACTOR 4</a:t>
            </a:r>
          </a:p>
        </p:txBody>
      </p:sp>
      <p:sp>
        <p:nvSpPr>
          <p:cNvPr id="40" name="TextBox 39">
            <a:extLst>
              <a:ext uri="{FF2B5EF4-FFF2-40B4-BE49-F238E27FC236}">
                <a16:creationId xmlns:a16="http://schemas.microsoft.com/office/drawing/2014/main" id="{1232DF5D-E47D-EB43-96E7-B6A4F3E4110D}"/>
              </a:ext>
            </a:extLst>
          </p:cNvPr>
          <p:cNvSpPr txBox="1"/>
          <p:nvPr/>
        </p:nvSpPr>
        <p:spPr>
          <a:xfrm>
            <a:off x="808892" y="1666824"/>
            <a:ext cx="8654032" cy="1197507"/>
          </a:xfrm>
          <a:prstGeom prst="rect">
            <a:avLst/>
          </a:prstGeom>
          <a:noFill/>
        </p:spPr>
        <p:txBody>
          <a:bodyPr wrap="square" rtlCol="0">
            <a:spAutoFit/>
          </a:bodyPr>
          <a:lstStyle/>
          <a:p>
            <a:pPr marL="285750" indent="-285750">
              <a:lnSpc>
                <a:spcPct val="150000"/>
              </a:lnSpc>
              <a:spcBef>
                <a:spcPts val="600"/>
              </a:spcBef>
              <a:spcAft>
                <a:spcPts val="600"/>
              </a:spcAft>
              <a:buFont typeface="Arial" panose="020B0604020202020204" pitchFamily="34" charset="0"/>
              <a:buChar char="•"/>
            </a:pPr>
            <a:r>
              <a:rPr lang="en-US" sz="2200" dirty="0">
                <a:latin typeface="Century Gothic" panose="020B0502020202020204" pitchFamily="34" charset="0"/>
              </a:rPr>
              <a:t>The Satisfaction of All Financial Requirements</a:t>
            </a:r>
          </a:p>
          <a:p>
            <a:pPr marL="285750" indent="-285750">
              <a:lnSpc>
                <a:spcPct val="150000"/>
              </a:lnSpc>
              <a:spcBef>
                <a:spcPts val="600"/>
              </a:spcBef>
              <a:spcAft>
                <a:spcPts val="600"/>
              </a:spcAft>
              <a:buFont typeface="Arial" panose="020B0604020202020204" pitchFamily="34" charset="0"/>
              <a:buChar char="•"/>
            </a:pPr>
            <a:r>
              <a:rPr lang="en-US" sz="2200" dirty="0">
                <a:latin typeface="Century Gothic" panose="020B0502020202020204" pitchFamily="34" charset="0"/>
              </a:rPr>
              <a:t>A Weekly Report on the Status of the Budget</a:t>
            </a:r>
          </a:p>
        </p:txBody>
      </p:sp>
      <p:sp>
        <p:nvSpPr>
          <p:cNvPr id="10" name="TextBox 9">
            <a:extLst>
              <a:ext uri="{FF2B5EF4-FFF2-40B4-BE49-F238E27FC236}">
                <a16:creationId xmlns:a16="http://schemas.microsoft.com/office/drawing/2014/main" id="{C1E16655-7B17-62C9-AA2C-8FA8F93A64B3}"/>
              </a:ext>
            </a:extLst>
          </p:cNvPr>
          <p:cNvSpPr txBox="1"/>
          <p:nvPr/>
        </p:nvSpPr>
        <p:spPr>
          <a:xfrm>
            <a:off x="9142000" y="343786"/>
            <a:ext cx="2395207" cy="1569660"/>
          </a:xfrm>
          <a:prstGeom prst="rect">
            <a:avLst/>
          </a:prstGeom>
          <a:noFill/>
        </p:spPr>
        <p:txBody>
          <a:bodyPr wrap="none" rtlCol="0">
            <a:spAutoFit/>
          </a:bodyPr>
          <a:lstStyle/>
          <a:p>
            <a:r>
              <a:rPr lang="en-US" sz="9600" dirty="0">
                <a:solidFill>
                  <a:schemeClr val="bg1"/>
                </a:solidFill>
                <a:latin typeface="Century Gothic" panose="020B0502020202020204" pitchFamily="34" charset="0"/>
              </a:rPr>
              <a:t>CSF</a:t>
            </a:r>
          </a:p>
        </p:txBody>
      </p:sp>
      <p:sp>
        <p:nvSpPr>
          <p:cNvPr id="11" name="TextBox 10">
            <a:extLst>
              <a:ext uri="{FF2B5EF4-FFF2-40B4-BE49-F238E27FC236}">
                <a16:creationId xmlns:a16="http://schemas.microsoft.com/office/drawing/2014/main" id="{2C6E8B1A-401B-CB09-6141-C5804223FC62}"/>
              </a:ext>
            </a:extLst>
          </p:cNvPr>
          <p:cNvSpPr txBox="1"/>
          <p:nvPr/>
        </p:nvSpPr>
        <p:spPr>
          <a:xfrm>
            <a:off x="10245119" y="2396499"/>
            <a:ext cx="1883849" cy="3770263"/>
          </a:xfrm>
          <a:prstGeom prst="rect">
            <a:avLst/>
          </a:prstGeom>
          <a:noFill/>
        </p:spPr>
        <p:txBody>
          <a:bodyPr wrap="none" rtlCol="0">
            <a:spAutoFit/>
          </a:bodyPr>
          <a:lstStyle/>
          <a:p>
            <a:pPr algn="r"/>
            <a:r>
              <a:rPr lang="en-US" sz="23900" dirty="0">
                <a:solidFill>
                  <a:schemeClr val="bg1"/>
                </a:solidFill>
                <a:latin typeface="Century Gothic" panose="020B0502020202020204" pitchFamily="34" charset="0"/>
              </a:rPr>
              <a:t>4</a:t>
            </a:r>
          </a:p>
        </p:txBody>
      </p:sp>
    </p:spTree>
    <p:extLst>
      <p:ext uri="{BB962C8B-B14F-4D97-AF65-F5344CB8AC3E}">
        <p14:creationId xmlns:p14="http://schemas.microsoft.com/office/powerpoint/2010/main" val="1972535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Parallelogram 3">
            <a:extLst>
              <a:ext uri="{FF2B5EF4-FFF2-40B4-BE49-F238E27FC236}">
                <a16:creationId xmlns:a16="http://schemas.microsoft.com/office/drawing/2014/main" id="{752F4767-5928-908E-E1E1-8C4A96784B57}"/>
              </a:ext>
            </a:extLst>
          </p:cNvPr>
          <p:cNvSpPr/>
          <p:nvPr/>
        </p:nvSpPr>
        <p:spPr>
          <a:xfrm flipH="1">
            <a:off x="7665616" y="0"/>
            <a:ext cx="2833725" cy="6858000"/>
          </a:xfrm>
          <a:prstGeom prst="parallelogram">
            <a:avLst>
              <a:gd name="adj" fmla="val 78782"/>
            </a:avLst>
          </a:prstGeom>
          <a:solidFill>
            <a:srgbClr val="E5F0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arallelogram 10">
            <a:extLst>
              <a:ext uri="{FF2B5EF4-FFF2-40B4-BE49-F238E27FC236}">
                <a16:creationId xmlns:a16="http://schemas.microsoft.com/office/drawing/2014/main" id="{3886B38E-3A71-AA17-CA8D-C7473AA456A2}"/>
              </a:ext>
            </a:extLst>
          </p:cNvPr>
          <p:cNvSpPr/>
          <p:nvPr/>
        </p:nvSpPr>
        <p:spPr>
          <a:xfrm flipH="1">
            <a:off x="8487208" y="0"/>
            <a:ext cx="3704792" cy="6860290"/>
          </a:xfrm>
          <a:custGeom>
            <a:avLst/>
            <a:gdLst>
              <a:gd name="connsiteX0" fmla="*/ 0 w 6076950"/>
              <a:gd name="connsiteY0" fmla="*/ 6858000 h 6858000"/>
              <a:gd name="connsiteX1" fmla="*/ 2560827 w 6076950"/>
              <a:gd name="connsiteY1" fmla="*/ 0 h 6858000"/>
              <a:gd name="connsiteX2" fmla="*/ 6076950 w 6076950"/>
              <a:gd name="connsiteY2" fmla="*/ 0 h 6858000"/>
              <a:gd name="connsiteX3" fmla="*/ 3516123 w 6076950"/>
              <a:gd name="connsiteY3" fmla="*/ 6858000 h 6858000"/>
              <a:gd name="connsiteX4" fmla="*/ 0 w 6076950"/>
              <a:gd name="connsiteY4" fmla="*/ 6858000 h 6858000"/>
              <a:gd name="connsiteX0" fmla="*/ 0 w 6076950"/>
              <a:gd name="connsiteY0" fmla="*/ 6858000 h 6858000"/>
              <a:gd name="connsiteX1" fmla="*/ 1809750 w 6076950"/>
              <a:gd name="connsiteY1" fmla="*/ 1943100 h 6858000"/>
              <a:gd name="connsiteX2" fmla="*/ 2560827 w 6076950"/>
              <a:gd name="connsiteY2" fmla="*/ 0 h 6858000"/>
              <a:gd name="connsiteX3" fmla="*/ 6076950 w 6076950"/>
              <a:gd name="connsiteY3" fmla="*/ 0 h 6858000"/>
              <a:gd name="connsiteX4" fmla="*/ 3516123 w 6076950"/>
              <a:gd name="connsiteY4" fmla="*/ 6858000 h 6858000"/>
              <a:gd name="connsiteX5" fmla="*/ 0 w 6076950"/>
              <a:gd name="connsiteY5" fmla="*/ 6858000 h 6858000"/>
              <a:gd name="connsiteX0" fmla="*/ 6350 w 4267200"/>
              <a:gd name="connsiteY0" fmla="*/ 6845300 h 6858000"/>
              <a:gd name="connsiteX1" fmla="*/ 0 w 4267200"/>
              <a:gd name="connsiteY1" fmla="*/ 1943100 h 6858000"/>
              <a:gd name="connsiteX2" fmla="*/ 751077 w 4267200"/>
              <a:gd name="connsiteY2" fmla="*/ 0 h 6858000"/>
              <a:gd name="connsiteX3" fmla="*/ 4267200 w 4267200"/>
              <a:gd name="connsiteY3" fmla="*/ 0 h 6858000"/>
              <a:gd name="connsiteX4" fmla="*/ 1706373 w 4267200"/>
              <a:gd name="connsiteY4" fmla="*/ 6858000 h 6858000"/>
              <a:gd name="connsiteX5" fmla="*/ 6350 w 4267200"/>
              <a:gd name="connsiteY5" fmla="*/ 6845300 h 6858000"/>
              <a:gd name="connsiteX0" fmla="*/ 6350 w 4267200"/>
              <a:gd name="connsiteY0" fmla="*/ 6867785 h 6867785"/>
              <a:gd name="connsiteX1" fmla="*/ 0 w 4267200"/>
              <a:gd name="connsiteY1" fmla="*/ 1943100 h 6867785"/>
              <a:gd name="connsiteX2" fmla="*/ 751077 w 4267200"/>
              <a:gd name="connsiteY2" fmla="*/ 0 h 6867785"/>
              <a:gd name="connsiteX3" fmla="*/ 4267200 w 4267200"/>
              <a:gd name="connsiteY3" fmla="*/ 0 h 6867785"/>
              <a:gd name="connsiteX4" fmla="*/ 1706373 w 4267200"/>
              <a:gd name="connsiteY4" fmla="*/ 6858000 h 6867785"/>
              <a:gd name="connsiteX5" fmla="*/ 6350 w 4267200"/>
              <a:gd name="connsiteY5" fmla="*/ 6867785 h 6867785"/>
              <a:gd name="connsiteX0" fmla="*/ 6350 w 4267200"/>
              <a:gd name="connsiteY0" fmla="*/ 6860290 h 6860290"/>
              <a:gd name="connsiteX1" fmla="*/ 0 w 4267200"/>
              <a:gd name="connsiteY1" fmla="*/ 1943100 h 6860290"/>
              <a:gd name="connsiteX2" fmla="*/ 751077 w 4267200"/>
              <a:gd name="connsiteY2" fmla="*/ 0 h 6860290"/>
              <a:gd name="connsiteX3" fmla="*/ 4267200 w 4267200"/>
              <a:gd name="connsiteY3" fmla="*/ 0 h 6860290"/>
              <a:gd name="connsiteX4" fmla="*/ 1706373 w 4267200"/>
              <a:gd name="connsiteY4" fmla="*/ 6858000 h 6860290"/>
              <a:gd name="connsiteX5" fmla="*/ 6350 w 4267200"/>
              <a:gd name="connsiteY5" fmla="*/ 6860290 h 686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7200" h="6860290">
                <a:moveTo>
                  <a:pt x="6350" y="6860290"/>
                </a:moveTo>
                <a:cubicBezTo>
                  <a:pt x="4233" y="5226223"/>
                  <a:pt x="2117" y="3577167"/>
                  <a:pt x="0" y="1943100"/>
                </a:cubicBezTo>
                <a:lnTo>
                  <a:pt x="751077" y="0"/>
                </a:lnTo>
                <a:lnTo>
                  <a:pt x="4267200" y="0"/>
                </a:lnTo>
                <a:lnTo>
                  <a:pt x="1706373" y="6858000"/>
                </a:lnTo>
                <a:lnTo>
                  <a:pt x="6350" y="6860290"/>
                </a:lnTo>
                <a:close/>
              </a:path>
            </a:pathLst>
          </a:custGeom>
          <a:solidFill>
            <a:srgbClr val="DDE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865087"/>
            <a:ext cx="6623929" cy="646331"/>
          </a:xfrm>
          <a:prstGeom prst="rect">
            <a:avLst/>
          </a:prstGeom>
          <a:noFill/>
        </p:spPr>
        <p:txBody>
          <a:bodyPr wrap="none" rtlCol="0">
            <a:spAutoFit/>
          </a:bodyPr>
          <a:lstStyle/>
          <a:p>
            <a:r>
              <a:rPr lang="en-US" sz="3600" dirty="0">
                <a:solidFill>
                  <a:schemeClr val="tx1">
                    <a:lumMod val="65000"/>
                    <a:lumOff val="35000"/>
                  </a:schemeClr>
                </a:solidFill>
                <a:latin typeface="Century Gothic" panose="020B0502020202020204" pitchFamily="34" charset="0"/>
              </a:rPr>
              <a:t>CRITICAL SUCCESS FACTOR 5</a:t>
            </a:r>
          </a:p>
        </p:txBody>
      </p:sp>
      <p:sp>
        <p:nvSpPr>
          <p:cNvPr id="40" name="TextBox 39">
            <a:extLst>
              <a:ext uri="{FF2B5EF4-FFF2-40B4-BE49-F238E27FC236}">
                <a16:creationId xmlns:a16="http://schemas.microsoft.com/office/drawing/2014/main" id="{1232DF5D-E47D-EB43-96E7-B6A4F3E4110D}"/>
              </a:ext>
            </a:extLst>
          </p:cNvPr>
          <p:cNvSpPr txBox="1"/>
          <p:nvPr/>
        </p:nvSpPr>
        <p:spPr>
          <a:xfrm>
            <a:off x="808892" y="1660041"/>
            <a:ext cx="8654032" cy="1197507"/>
          </a:xfrm>
          <a:prstGeom prst="rect">
            <a:avLst/>
          </a:prstGeom>
          <a:noFill/>
        </p:spPr>
        <p:txBody>
          <a:bodyPr wrap="square" rtlCol="0">
            <a:spAutoFit/>
          </a:bodyPr>
          <a:lstStyle/>
          <a:p>
            <a:pPr marL="285750" indent="-285750">
              <a:lnSpc>
                <a:spcPct val="150000"/>
              </a:lnSpc>
              <a:spcBef>
                <a:spcPts val="600"/>
              </a:spcBef>
              <a:spcAft>
                <a:spcPts val="600"/>
              </a:spcAft>
              <a:buFont typeface="Arial" panose="020B0604020202020204" pitchFamily="34" charset="0"/>
              <a:buChar char="•"/>
            </a:pPr>
            <a:r>
              <a:rPr lang="en-US" sz="2200" dirty="0">
                <a:latin typeface="Century Gothic" panose="020B0502020202020204" pitchFamily="34" charset="0"/>
              </a:rPr>
              <a:t>Transparent Communication</a:t>
            </a:r>
          </a:p>
          <a:p>
            <a:pPr marL="285750" indent="-285750">
              <a:lnSpc>
                <a:spcPct val="150000"/>
              </a:lnSpc>
              <a:spcBef>
                <a:spcPts val="600"/>
              </a:spcBef>
              <a:spcAft>
                <a:spcPts val="600"/>
              </a:spcAft>
              <a:buFont typeface="Arial" panose="020B0604020202020204" pitchFamily="34" charset="0"/>
              <a:buChar char="•"/>
            </a:pPr>
            <a:r>
              <a:rPr lang="en-US" sz="2200" dirty="0">
                <a:latin typeface="Century Gothic" panose="020B0502020202020204" pitchFamily="34" charset="0"/>
              </a:rPr>
              <a:t>Monthly Feedback and Reporting from Team Members</a:t>
            </a:r>
          </a:p>
        </p:txBody>
      </p:sp>
      <p:sp>
        <p:nvSpPr>
          <p:cNvPr id="10" name="TextBox 9">
            <a:extLst>
              <a:ext uri="{FF2B5EF4-FFF2-40B4-BE49-F238E27FC236}">
                <a16:creationId xmlns:a16="http://schemas.microsoft.com/office/drawing/2014/main" id="{0CFCA388-09C6-1A96-55A7-E1E41A24F596}"/>
              </a:ext>
            </a:extLst>
          </p:cNvPr>
          <p:cNvSpPr txBox="1"/>
          <p:nvPr/>
        </p:nvSpPr>
        <p:spPr>
          <a:xfrm>
            <a:off x="9142000" y="343786"/>
            <a:ext cx="2395207" cy="1569660"/>
          </a:xfrm>
          <a:prstGeom prst="rect">
            <a:avLst/>
          </a:prstGeom>
          <a:noFill/>
        </p:spPr>
        <p:txBody>
          <a:bodyPr wrap="none" rtlCol="0">
            <a:spAutoFit/>
          </a:bodyPr>
          <a:lstStyle/>
          <a:p>
            <a:r>
              <a:rPr lang="en-US" sz="9600" dirty="0">
                <a:solidFill>
                  <a:schemeClr val="bg1"/>
                </a:solidFill>
                <a:latin typeface="Century Gothic" panose="020B0502020202020204" pitchFamily="34" charset="0"/>
              </a:rPr>
              <a:t>CSF</a:t>
            </a:r>
          </a:p>
        </p:txBody>
      </p:sp>
      <p:sp>
        <p:nvSpPr>
          <p:cNvPr id="11" name="TextBox 10">
            <a:extLst>
              <a:ext uri="{FF2B5EF4-FFF2-40B4-BE49-F238E27FC236}">
                <a16:creationId xmlns:a16="http://schemas.microsoft.com/office/drawing/2014/main" id="{622A03FB-5F89-FA3B-E119-A90C5CC638B5}"/>
              </a:ext>
            </a:extLst>
          </p:cNvPr>
          <p:cNvSpPr txBox="1"/>
          <p:nvPr/>
        </p:nvSpPr>
        <p:spPr>
          <a:xfrm>
            <a:off x="10245119" y="2396499"/>
            <a:ext cx="1883849" cy="3770263"/>
          </a:xfrm>
          <a:prstGeom prst="rect">
            <a:avLst/>
          </a:prstGeom>
          <a:noFill/>
        </p:spPr>
        <p:txBody>
          <a:bodyPr wrap="none" rtlCol="0">
            <a:spAutoFit/>
          </a:bodyPr>
          <a:lstStyle/>
          <a:p>
            <a:pPr algn="r"/>
            <a:r>
              <a:rPr lang="en-US" sz="23900" dirty="0">
                <a:solidFill>
                  <a:schemeClr val="bg1"/>
                </a:solidFill>
                <a:latin typeface="Century Gothic" panose="020B0502020202020204" pitchFamily="34" charset="0"/>
              </a:rPr>
              <a:t>5</a:t>
            </a:r>
          </a:p>
        </p:txBody>
      </p:sp>
    </p:spTree>
    <p:extLst>
      <p:ext uri="{BB962C8B-B14F-4D97-AF65-F5344CB8AC3E}">
        <p14:creationId xmlns:p14="http://schemas.microsoft.com/office/powerpoint/2010/main" val="325646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Graphic 13" descr="Warning with solid fill">
            <a:extLst>
              <a:ext uri="{FF2B5EF4-FFF2-40B4-BE49-F238E27FC236}">
                <a16:creationId xmlns:a16="http://schemas.microsoft.com/office/drawing/2014/main" id="{0E5CFAA9-C9BB-66BA-93EA-06323B528BD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412995" y="0"/>
            <a:ext cx="2779005" cy="2779005"/>
          </a:xfrm>
          <a:prstGeom prst="rect">
            <a:avLst/>
          </a:prstGeom>
        </p:spPr>
      </p:pic>
      <p:sp>
        <p:nvSpPr>
          <p:cNvPr id="12" name="Parallelogram 11">
            <a:extLst>
              <a:ext uri="{FF2B5EF4-FFF2-40B4-BE49-F238E27FC236}">
                <a16:creationId xmlns:a16="http://schemas.microsoft.com/office/drawing/2014/main" id="{9C842588-DBAB-9F79-DC43-27B45CD2DC1D}"/>
              </a:ext>
            </a:extLst>
          </p:cNvPr>
          <p:cNvSpPr/>
          <p:nvPr/>
        </p:nvSpPr>
        <p:spPr>
          <a:xfrm>
            <a:off x="1679959" y="0"/>
            <a:ext cx="2833725" cy="6858000"/>
          </a:xfrm>
          <a:prstGeom prst="parallelogram">
            <a:avLst>
              <a:gd name="adj" fmla="val 78782"/>
            </a:avLst>
          </a:prstGeom>
          <a:solidFill>
            <a:srgbClr val="F8D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a:extLst>
              <a:ext uri="{FF2B5EF4-FFF2-40B4-BE49-F238E27FC236}">
                <a16:creationId xmlns:a16="http://schemas.microsoft.com/office/drawing/2014/main" id="{2742F5D9-D0F8-91D5-B0AC-F8A6F0365574}"/>
              </a:ext>
            </a:extLst>
          </p:cNvPr>
          <p:cNvSpPr/>
          <p:nvPr/>
        </p:nvSpPr>
        <p:spPr>
          <a:xfrm>
            <a:off x="-12700" y="0"/>
            <a:ext cx="3704792" cy="6860290"/>
          </a:xfrm>
          <a:custGeom>
            <a:avLst/>
            <a:gdLst>
              <a:gd name="connsiteX0" fmla="*/ 0 w 6076950"/>
              <a:gd name="connsiteY0" fmla="*/ 6858000 h 6858000"/>
              <a:gd name="connsiteX1" fmla="*/ 2560827 w 6076950"/>
              <a:gd name="connsiteY1" fmla="*/ 0 h 6858000"/>
              <a:gd name="connsiteX2" fmla="*/ 6076950 w 6076950"/>
              <a:gd name="connsiteY2" fmla="*/ 0 h 6858000"/>
              <a:gd name="connsiteX3" fmla="*/ 3516123 w 6076950"/>
              <a:gd name="connsiteY3" fmla="*/ 6858000 h 6858000"/>
              <a:gd name="connsiteX4" fmla="*/ 0 w 6076950"/>
              <a:gd name="connsiteY4" fmla="*/ 6858000 h 6858000"/>
              <a:gd name="connsiteX0" fmla="*/ 0 w 6076950"/>
              <a:gd name="connsiteY0" fmla="*/ 6858000 h 6858000"/>
              <a:gd name="connsiteX1" fmla="*/ 1809750 w 6076950"/>
              <a:gd name="connsiteY1" fmla="*/ 1943100 h 6858000"/>
              <a:gd name="connsiteX2" fmla="*/ 2560827 w 6076950"/>
              <a:gd name="connsiteY2" fmla="*/ 0 h 6858000"/>
              <a:gd name="connsiteX3" fmla="*/ 6076950 w 6076950"/>
              <a:gd name="connsiteY3" fmla="*/ 0 h 6858000"/>
              <a:gd name="connsiteX4" fmla="*/ 3516123 w 6076950"/>
              <a:gd name="connsiteY4" fmla="*/ 6858000 h 6858000"/>
              <a:gd name="connsiteX5" fmla="*/ 0 w 6076950"/>
              <a:gd name="connsiteY5" fmla="*/ 6858000 h 6858000"/>
              <a:gd name="connsiteX0" fmla="*/ 6350 w 4267200"/>
              <a:gd name="connsiteY0" fmla="*/ 6845300 h 6858000"/>
              <a:gd name="connsiteX1" fmla="*/ 0 w 4267200"/>
              <a:gd name="connsiteY1" fmla="*/ 1943100 h 6858000"/>
              <a:gd name="connsiteX2" fmla="*/ 751077 w 4267200"/>
              <a:gd name="connsiteY2" fmla="*/ 0 h 6858000"/>
              <a:gd name="connsiteX3" fmla="*/ 4267200 w 4267200"/>
              <a:gd name="connsiteY3" fmla="*/ 0 h 6858000"/>
              <a:gd name="connsiteX4" fmla="*/ 1706373 w 4267200"/>
              <a:gd name="connsiteY4" fmla="*/ 6858000 h 6858000"/>
              <a:gd name="connsiteX5" fmla="*/ 6350 w 4267200"/>
              <a:gd name="connsiteY5" fmla="*/ 6845300 h 6858000"/>
              <a:gd name="connsiteX0" fmla="*/ 6350 w 4267200"/>
              <a:gd name="connsiteY0" fmla="*/ 6867785 h 6867785"/>
              <a:gd name="connsiteX1" fmla="*/ 0 w 4267200"/>
              <a:gd name="connsiteY1" fmla="*/ 1943100 h 6867785"/>
              <a:gd name="connsiteX2" fmla="*/ 751077 w 4267200"/>
              <a:gd name="connsiteY2" fmla="*/ 0 h 6867785"/>
              <a:gd name="connsiteX3" fmla="*/ 4267200 w 4267200"/>
              <a:gd name="connsiteY3" fmla="*/ 0 h 6867785"/>
              <a:gd name="connsiteX4" fmla="*/ 1706373 w 4267200"/>
              <a:gd name="connsiteY4" fmla="*/ 6858000 h 6867785"/>
              <a:gd name="connsiteX5" fmla="*/ 6350 w 4267200"/>
              <a:gd name="connsiteY5" fmla="*/ 6867785 h 6867785"/>
              <a:gd name="connsiteX0" fmla="*/ 6350 w 4267200"/>
              <a:gd name="connsiteY0" fmla="*/ 6860290 h 6860290"/>
              <a:gd name="connsiteX1" fmla="*/ 0 w 4267200"/>
              <a:gd name="connsiteY1" fmla="*/ 1943100 h 6860290"/>
              <a:gd name="connsiteX2" fmla="*/ 751077 w 4267200"/>
              <a:gd name="connsiteY2" fmla="*/ 0 h 6860290"/>
              <a:gd name="connsiteX3" fmla="*/ 4267200 w 4267200"/>
              <a:gd name="connsiteY3" fmla="*/ 0 h 6860290"/>
              <a:gd name="connsiteX4" fmla="*/ 1706373 w 4267200"/>
              <a:gd name="connsiteY4" fmla="*/ 6858000 h 6860290"/>
              <a:gd name="connsiteX5" fmla="*/ 6350 w 4267200"/>
              <a:gd name="connsiteY5" fmla="*/ 6860290 h 686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7200" h="6860290">
                <a:moveTo>
                  <a:pt x="6350" y="6860290"/>
                </a:moveTo>
                <a:cubicBezTo>
                  <a:pt x="4233" y="5226223"/>
                  <a:pt x="2117" y="3577167"/>
                  <a:pt x="0" y="1943100"/>
                </a:cubicBezTo>
                <a:lnTo>
                  <a:pt x="751077" y="0"/>
                </a:lnTo>
                <a:lnTo>
                  <a:pt x="4267200" y="0"/>
                </a:lnTo>
                <a:lnTo>
                  <a:pt x="1706373" y="6858000"/>
                </a:lnTo>
                <a:lnTo>
                  <a:pt x="6350" y="6860290"/>
                </a:lnTo>
                <a:close/>
              </a:path>
            </a:pathLst>
          </a:custGeom>
          <a:solidFill>
            <a:srgbClr val="F8C6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C3A9400-3436-386A-ECB4-0D606657AA2D}"/>
              </a:ext>
            </a:extLst>
          </p:cNvPr>
          <p:cNvSpPr txBox="1"/>
          <p:nvPr/>
        </p:nvSpPr>
        <p:spPr>
          <a:xfrm>
            <a:off x="367748" y="248400"/>
            <a:ext cx="9456736" cy="769441"/>
          </a:xfrm>
          <a:prstGeom prst="rect">
            <a:avLst/>
          </a:prstGeom>
          <a:noFill/>
        </p:spPr>
        <p:txBody>
          <a:bodyPr wrap="square" rtlCol="0">
            <a:spAutoFit/>
          </a:bodyPr>
          <a:lstStyle/>
          <a:p>
            <a:r>
              <a:rPr lang="en-US" sz="4400" dirty="0">
                <a:solidFill>
                  <a:schemeClr val="tx1">
                    <a:lumMod val="65000"/>
                    <a:lumOff val="35000"/>
                  </a:schemeClr>
                </a:solidFill>
                <a:latin typeface="Century Gothic" panose="020B0502020202020204" pitchFamily="34" charset="0"/>
              </a:rPr>
              <a:t>RISK FACTORS</a:t>
            </a:r>
          </a:p>
        </p:txBody>
      </p:sp>
      <p:sp>
        <p:nvSpPr>
          <p:cNvPr id="2" name="TextBox 1">
            <a:extLst>
              <a:ext uri="{FF2B5EF4-FFF2-40B4-BE49-F238E27FC236}">
                <a16:creationId xmlns:a16="http://schemas.microsoft.com/office/drawing/2014/main" id="{E9047CC8-07E7-EF75-CEAF-F419AE0CAF58}"/>
              </a:ext>
            </a:extLst>
          </p:cNvPr>
          <p:cNvSpPr txBox="1"/>
          <p:nvPr/>
        </p:nvSpPr>
        <p:spPr>
          <a:xfrm>
            <a:off x="808892" y="1043353"/>
            <a:ext cx="4891264" cy="1859227"/>
          </a:xfrm>
          <a:prstGeom prst="rect">
            <a:avLst/>
          </a:prstGeom>
          <a:noFill/>
        </p:spPr>
        <p:txBody>
          <a:bodyPr wrap="square" rtlCol="0">
            <a:spAutoFit/>
          </a:bodyPr>
          <a:lstStyle/>
          <a:p>
            <a:pPr marL="285750" indent="-285750">
              <a:lnSpc>
                <a:spcPct val="150000"/>
              </a:lnSpc>
              <a:spcAft>
                <a:spcPts val="1200"/>
              </a:spcAft>
              <a:buFont typeface="Arial" panose="020B0604020202020204" pitchFamily="34" charset="0"/>
              <a:buChar char="•"/>
            </a:pPr>
            <a:r>
              <a:rPr lang="en-US" sz="2200" dirty="0">
                <a:latin typeface="Century Gothic" panose="020B0502020202020204" pitchFamily="34" charset="0"/>
              </a:rPr>
              <a:t>One</a:t>
            </a:r>
          </a:p>
          <a:p>
            <a:pPr marL="285750" indent="-285750">
              <a:lnSpc>
                <a:spcPct val="150000"/>
              </a:lnSpc>
              <a:spcAft>
                <a:spcPts val="1200"/>
              </a:spcAft>
              <a:buFont typeface="Arial" panose="020B0604020202020204" pitchFamily="34" charset="0"/>
              <a:buChar char="•"/>
            </a:pPr>
            <a:r>
              <a:rPr lang="en-US" sz="2200" dirty="0">
                <a:latin typeface="Century Gothic" panose="020B0502020202020204" pitchFamily="34" charset="0"/>
              </a:rPr>
              <a:t>Two</a:t>
            </a:r>
          </a:p>
          <a:p>
            <a:pPr marL="285750" indent="-285750">
              <a:lnSpc>
                <a:spcPct val="150000"/>
              </a:lnSpc>
              <a:spcAft>
                <a:spcPts val="1200"/>
              </a:spcAft>
              <a:buFont typeface="Arial" panose="020B0604020202020204" pitchFamily="34" charset="0"/>
              <a:buChar char="•"/>
            </a:pPr>
            <a:r>
              <a:rPr lang="en-US" sz="2200" dirty="0">
                <a:latin typeface="Century Gothic" panose="020B0502020202020204" pitchFamily="34" charset="0"/>
              </a:rPr>
              <a:t>Three</a:t>
            </a:r>
          </a:p>
        </p:txBody>
      </p:sp>
      <p:pic>
        <p:nvPicPr>
          <p:cNvPr id="8" name="Picture 7">
            <a:extLst>
              <a:ext uri="{FF2B5EF4-FFF2-40B4-BE49-F238E27FC236}">
                <a16:creationId xmlns:a16="http://schemas.microsoft.com/office/drawing/2014/main" id="{AC40A2E7-71BB-0CEB-CFAE-8FD1A797BFFA}"/>
              </a:ext>
            </a:extLst>
          </p:cNvPr>
          <p:cNvPicPr>
            <a:picLocks noChangeAspect="1"/>
          </p:cNvPicPr>
          <p:nvPr/>
        </p:nvPicPr>
        <p:blipFill>
          <a:blip r:embed="rId4"/>
          <a:stretch>
            <a:fillRect/>
          </a:stretch>
        </p:blipFill>
        <p:spPr>
          <a:xfrm>
            <a:off x="7678318" y="2335426"/>
            <a:ext cx="4181561" cy="4181561"/>
          </a:xfrm>
          <a:prstGeom prst="rect">
            <a:avLst/>
          </a:prstGeom>
        </p:spPr>
      </p:pic>
    </p:spTree>
    <p:extLst>
      <p:ext uri="{BB962C8B-B14F-4D97-AF65-F5344CB8AC3E}">
        <p14:creationId xmlns:p14="http://schemas.microsoft.com/office/powerpoint/2010/main" val="2102734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alpha val="24000"/>
          </a:schemeClr>
        </a:solidFill>
        <a:effectLst/>
      </p:bgPr>
    </p:bg>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A6C4B9E8-80D7-0E4C-98A0-080138C4551C}"/>
              </a:ext>
            </a:extLst>
          </p:cNvPr>
          <p:cNvSpPr txBox="1"/>
          <p:nvPr/>
        </p:nvSpPr>
        <p:spPr>
          <a:xfrm>
            <a:off x="367748" y="248399"/>
            <a:ext cx="9300035" cy="769441"/>
          </a:xfrm>
          <a:prstGeom prst="rect">
            <a:avLst/>
          </a:prstGeom>
          <a:noFill/>
        </p:spPr>
        <p:txBody>
          <a:bodyPr wrap="square" rtlCol="0">
            <a:spAutoFit/>
          </a:bodyPr>
          <a:lstStyle/>
          <a:p>
            <a:r>
              <a:rPr lang="en-US" sz="4400" dirty="0">
                <a:solidFill>
                  <a:schemeClr val="tx1">
                    <a:lumMod val="65000"/>
                    <a:lumOff val="35000"/>
                  </a:schemeClr>
                </a:solidFill>
                <a:latin typeface="Century Gothic" panose="020B0502020202020204" pitchFamily="34" charset="0"/>
              </a:rPr>
              <a:t>METRICS</a:t>
            </a:r>
          </a:p>
        </p:txBody>
      </p:sp>
      <p:sp>
        <p:nvSpPr>
          <p:cNvPr id="2" name="TextBox 1">
            <a:extLst>
              <a:ext uri="{FF2B5EF4-FFF2-40B4-BE49-F238E27FC236}">
                <a16:creationId xmlns:a16="http://schemas.microsoft.com/office/drawing/2014/main" id="{588CAC58-456B-E112-5476-1835624B5B8E}"/>
              </a:ext>
            </a:extLst>
          </p:cNvPr>
          <p:cNvSpPr txBox="1"/>
          <p:nvPr/>
        </p:nvSpPr>
        <p:spPr>
          <a:xfrm>
            <a:off x="808892" y="1043353"/>
            <a:ext cx="4891264" cy="1859227"/>
          </a:xfrm>
          <a:prstGeom prst="rect">
            <a:avLst/>
          </a:prstGeom>
          <a:noFill/>
        </p:spPr>
        <p:txBody>
          <a:bodyPr wrap="square" rtlCol="0">
            <a:spAutoFit/>
          </a:bodyPr>
          <a:lstStyle/>
          <a:p>
            <a:pPr marL="285750" indent="-285750">
              <a:lnSpc>
                <a:spcPct val="150000"/>
              </a:lnSpc>
              <a:spcAft>
                <a:spcPts val="1200"/>
              </a:spcAft>
              <a:buFont typeface="Arial" panose="020B0604020202020204" pitchFamily="34" charset="0"/>
              <a:buChar char="•"/>
            </a:pPr>
            <a:r>
              <a:rPr lang="en-US" sz="2200" dirty="0">
                <a:latin typeface="Century Gothic" panose="020B0502020202020204" pitchFamily="34" charset="0"/>
              </a:rPr>
              <a:t>One</a:t>
            </a:r>
          </a:p>
          <a:p>
            <a:pPr marL="285750" indent="-285750">
              <a:lnSpc>
                <a:spcPct val="150000"/>
              </a:lnSpc>
              <a:spcAft>
                <a:spcPts val="1200"/>
              </a:spcAft>
              <a:buFont typeface="Arial" panose="020B0604020202020204" pitchFamily="34" charset="0"/>
              <a:buChar char="•"/>
            </a:pPr>
            <a:r>
              <a:rPr lang="en-US" sz="2200" dirty="0">
                <a:latin typeface="Century Gothic" panose="020B0502020202020204" pitchFamily="34" charset="0"/>
              </a:rPr>
              <a:t>Two</a:t>
            </a:r>
          </a:p>
          <a:p>
            <a:pPr marL="285750" indent="-285750">
              <a:lnSpc>
                <a:spcPct val="150000"/>
              </a:lnSpc>
              <a:spcAft>
                <a:spcPts val="1200"/>
              </a:spcAft>
              <a:buFont typeface="Arial" panose="020B0604020202020204" pitchFamily="34" charset="0"/>
              <a:buChar char="•"/>
            </a:pPr>
            <a:r>
              <a:rPr lang="en-US" sz="2200" dirty="0">
                <a:latin typeface="Century Gothic" panose="020B0502020202020204" pitchFamily="34" charset="0"/>
              </a:rPr>
              <a:t>Three</a:t>
            </a:r>
          </a:p>
        </p:txBody>
      </p:sp>
      <p:pic>
        <p:nvPicPr>
          <p:cNvPr id="3" name="Picture 2">
            <a:extLst>
              <a:ext uri="{FF2B5EF4-FFF2-40B4-BE49-F238E27FC236}">
                <a16:creationId xmlns:a16="http://schemas.microsoft.com/office/drawing/2014/main" id="{E9BCCC3B-663E-299A-CFEB-20F45C659826}"/>
              </a:ext>
            </a:extLst>
          </p:cNvPr>
          <p:cNvPicPr>
            <a:picLocks noChangeAspect="1"/>
          </p:cNvPicPr>
          <p:nvPr/>
        </p:nvPicPr>
        <p:blipFill>
          <a:blip r:embed="rId3"/>
          <a:stretch>
            <a:fillRect/>
          </a:stretch>
        </p:blipFill>
        <p:spPr>
          <a:xfrm>
            <a:off x="7670800" y="0"/>
            <a:ext cx="4521200" cy="6858000"/>
          </a:xfrm>
          <a:prstGeom prst="rect">
            <a:avLst/>
          </a:prstGeom>
        </p:spPr>
      </p:pic>
    </p:spTree>
    <p:extLst>
      <p:ext uri="{BB962C8B-B14F-4D97-AF65-F5344CB8AC3E}">
        <p14:creationId xmlns:p14="http://schemas.microsoft.com/office/powerpoint/2010/main" val="1837342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Parallelogram 10">
            <a:extLst>
              <a:ext uri="{FF2B5EF4-FFF2-40B4-BE49-F238E27FC236}">
                <a16:creationId xmlns:a16="http://schemas.microsoft.com/office/drawing/2014/main" id="{C47F0183-48D1-9FD0-77EB-13148A9794FF}"/>
              </a:ext>
            </a:extLst>
          </p:cNvPr>
          <p:cNvSpPr/>
          <p:nvPr/>
        </p:nvSpPr>
        <p:spPr>
          <a:xfrm>
            <a:off x="6394843" y="1281222"/>
            <a:ext cx="5486400" cy="5486400"/>
          </a:xfrm>
          <a:prstGeom prst="ellipse">
            <a:avLst/>
          </a:prstGeom>
          <a:solidFill>
            <a:srgbClr val="E6EB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arallelogram 2">
            <a:extLst>
              <a:ext uri="{FF2B5EF4-FFF2-40B4-BE49-F238E27FC236}">
                <a16:creationId xmlns:a16="http://schemas.microsoft.com/office/drawing/2014/main" id="{C10E2380-5C05-BFC9-E939-AAF8F7D9DFA2}"/>
              </a:ext>
            </a:extLst>
          </p:cNvPr>
          <p:cNvSpPr/>
          <p:nvPr/>
        </p:nvSpPr>
        <p:spPr>
          <a:xfrm>
            <a:off x="1679959" y="0"/>
            <a:ext cx="2833725" cy="6858000"/>
          </a:xfrm>
          <a:prstGeom prst="parallelogram">
            <a:avLst>
              <a:gd name="adj" fmla="val 78782"/>
            </a:avLst>
          </a:prstGeom>
          <a:solidFill>
            <a:srgbClr val="EFF4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allelogram 10">
            <a:extLst>
              <a:ext uri="{FF2B5EF4-FFF2-40B4-BE49-F238E27FC236}">
                <a16:creationId xmlns:a16="http://schemas.microsoft.com/office/drawing/2014/main" id="{9AABC837-A465-82D0-709B-C1E14DD5E5A2}"/>
              </a:ext>
            </a:extLst>
          </p:cNvPr>
          <p:cNvSpPr/>
          <p:nvPr/>
        </p:nvSpPr>
        <p:spPr>
          <a:xfrm>
            <a:off x="-12700" y="0"/>
            <a:ext cx="3704792" cy="6860290"/>
          </a:xfrm>
          <a:custGeom>
            <a:avLst/>
            <a:gdLst>
              <a:gd name="connsiteX0" fmla="*/ 0 w 6076950"/>
              <a:gd name="connsiteY0" fmla="*/ 6858000 h 6858000"/>
              <a:gd name="connsiteX1" fmla="*/ 2560827 w 6076950"/>
              <a:gd name="connsiteY1" fmla="*/ 0 h 6858000"/>
              <a:gd name="connsiteX2" fmla="*/ 6076950 w 6076950"/>
              <a:gd name="connsiteY2" fmla="*/ 0 h 6858000"/>
              <a:gd name="connsiteX3" fmla="*/ 3516123 w 6076950"/>
              <a:gd name="connsiteY3" fmla="*/ 6858000 h 6858000"/>
              <a:gd name="connsiteX4" fmla="*/ 0 w 6076950"/>
              <a:gd name="connsiteY4" fmla="*/ 6858000 h 6858000"/>
              <a:gd name="connsiteX0" fmla="*/ 0 w 6076950"/>
              <a:gd name="connsiteY0" fmla="*/ 6858000 h 6858000"/>
              <a:gd name="connsiteX1" fmla="*/ 1809750 w 6076950"/>
              <a:gd name="connsiteY1" fmla="*/ 1943100 h 6858000"/>
              <a:gd name="connsiteX2" fmla="*/ 2560827 w 6076950"/>
              <a:gd name="connsiteY2" fmla="*/ 0 h 6858000"/>
              <a:gd name="connsiteX3" fmla="*/ 6076950 w 6076950"/>
              <a:gd name="connsiteY3" fmla="*/ 0 h 6858000"/>
              <a:gd name="connsiteX4" fmla="*/ 3516123 w 6076950"/>
              <a:gd name="connsiteY4" fmla="*/ 6858000 h 6858000"/>
              <a:gd name="connsiteX5" fmla="*/ 0 w 6076950"/>
              <a:gd name="connsiteY5" fmla="*/ 6858000 h 6858000"/>
              <a:gd name="connsiteX0" fmla="*/ 6350 w 4267200"/>
              <a:gd name="connsiteY0" fmla="*/ 6845300 h 6858000"/>
              <a:gd name="connsiteX1" fmla="*/ 0 w 4267200"/>
              <a:gd name="connsiteY1" fmla="*/ 1943100 h 6858000"/>
              <a:gd name="connsiteX2" fmla="*/ 751077 w 4267200"/>
              <a:gd name="connsiteY2" fmla="*/ 0 h 6858000"/>
              <a:gd name="connsiteX3" fmla="*/ 4267200 w 4267200"/>
              <a:gd name="connsiteY3" fmla="*/ 0 h 6858000"/>
              <a:gd name="connsiteX4" fmla="*/ 1706373 w 4267200"/>
              <a:gd name="connsiteY4" fmla="*/ 6858000 h 6858000"/>
              <a:gd name="connsiteX5" fmla="*/ 6350 w 4267200"/>
              <a:gd name="connsiteY5" fmla="*/ 6845300 h 6858000"/>
              <a:gd name="connsiteX0" fmla="*/ 6350 w 4267200"/>
              <a:gd name="connsiteY0" fmla="*/ 6867785 h 6867785"/>
              <a:gd name="connsiteX1" fmla="*/ 0 w 4267200"/>
              <a:gd name="connsiteY1" fmla="*/ 1943100 h 6867785"/>
              <a:gd name="connsiteX2" fmla="*/ 751077 w 4267200"/>
              <a:gd name="connsiteY2" fmla="*/ 0 h 6867785"/>
              <a:gd name="connsiteX3" fmla="*/ 4267200 w 4267200"/>
              <a:gd name="connsiteY3" fmla="*/ 0 h 6867785"/>
              <a:gd name="connsiteX4" fmla="*/ 1706373 w 4267200"/>
              <a:gd name="connsiteY4" fmla="*/ 6858000 h 6867785"/>
              <a:gd name="connsiteX5" fmla="*/ 6350 w 4267200"/>
              <a:gd name="connsiteY5" fmla="*/ 6867785 h 6867785"/>
              <a:gd name="connsiteX0" fmla="*/ 6350 w 4267200"/>
              <a:gd name="connsiteY0" fmla="*/ 6860290 h 6860290"/>
              <a:gd name="connsiteX1" fmla="*/ 0 w 4267200"/>
              <a:gd name="connsiteY1" fmla="*/ 1943100 h 6860290"/>
              <a:gd name="connsiteX2" fmla="*/ 751077 w 4267200"/>
              <a:gd name="connsiteY2" fmla="*/ 0 h 6860290"/>
              <a:gd name="connsiteX3" fmla="*/ 4267200 w 4267200"/>
              <a:gd name="connsiteY3" fmla="*/ 0 h 6860290"/>
              <a:gd name="connsiteX4" fmla="*/ 1706373 w 4267200"/>
              <a:gd name="connsiteY4" fmla="*/ 6858000 h 6860290"/>
              <a:gd name="connsiteX5" fmla="*/ 6350 w 4267200"/>
              <a:gd name="connsiteY5" fmla="*/ 6860290 h 686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7200" h="6860290">
                <a:moveTo>
                  <a:pt x="6350" y="6860290"/>
                </a:moveTo>
                <a:cubicBezTo>
                  <a:pt x="4233" y="5226223"/>
                  <a:pt x="2117" y="3577167"/>
                  <a:pt x="0" y="1943100"/>
                </a:cubicBezTo>
                <a:lnTo>
                  <a:pt x="751077" y="0"/>
                </a:lnTo>
                <a:lnTo>
                  <a:pt x="4267200" y="0"/>
                </a:lnTo>
                <a:lnTo>
                  <a:pt x="1706373" y="6858000"/>
                </a:lnTo>
                <a:lnTo>
                  <a:pt x="6350" y="6860290"/>
                </a:lnTo>
                <a:close/>
              </a:path>
            </a:pathLst>
          </a:custGeom>
          <a:solidFill>
            <a:srgbClr val="E6EB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5189241" cy="707886"/>
          </a:xfrm>
          <a:prstGeom prst="rect">
            <a:avLst/>
          </a:prstGeom>
          <a:noFill/>
        </p:spPr>
        <p:txBody>
          <a:bodyPr wrap="none" rtlCol="0">
            <a:spAutoFit/>
          </a:bodyPr>
          <a:lstStyle/>
          <a:p>
            <a:r>
              <a:rPr lang="en-US" sz="4000" dirty="0">
                <a:solidFill>
                  <a:schemeClr val="tx1">
                    <a:lumMod val="50000"/>
                    <a:lumOff val="50000"/>
                  </a:schemeClr>
                </a:solidFill>
                <a:latin typeface="Century Gothic" panose="020B0502020202020204" pitchFamily="34" charset="0"/>
              </a:rPr>
              <a:t>PROJECT MANAGER</a:t>
            </a:r>
          </a:p>
        </p:txBody>
      </p:sp>
      <p:sp>
        <p:nvSpPr>
          <p:cNvPr id="2" name="Rectangle 1">
            <a:extLst>
              <a:ext uri="{FF2B5EF4-FFF2-40B4-BE49-F238E27FC236}">
                <a16:creationId xmlns:a16="http://schemas.microsoft.com/office/drawing/2014/main" id="{3B9F9C5C-F399-8943-887C-6E27001DC501}"/>
              </a:ext>
            </a:extLst>
          </p:cNvPr>
          <p:cNvSpPr/>
          <p:nvPr/>
        </p:nvSpPr>
        <p:spPr>
          <a:xfrm>
            <a:off x="714988" y="2416826"/>
            <a:ext cx="4633190" cy="2811154"/>
          </a:xfrm>
          <a:prstGeom prst="rect">
            <a:avLst/>
          </a:prstGeom>
        </p:spPr>
        <p:txBody>
          <a:bodyPr wrap="square">
            <a:spAutoFit/>
          </a:bodyPr>
          <a:lstStyle/>
          <a:p>
            <a:pPr>
              <a:lnSpc>
                <a:spcPct val="150000"/>
              </a:lnSpc>
              <a:spcBef>
                <a:spcPts val="600"/>
              </a:spcBef>
              <a:spcAft>
                <a:spcPts val="600"/>
              </a:spcAft>
            </a:pPr>
            <a:r>
              <a:rPr lang="en-US" sz="2800" spc="5"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AGNES JONES</a:t>
            </a:r>
            <a:br>
              <a:rPr lang="en-US" sz="2800" spc="5"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br>
            <a:r>
              <a:rPr lang="en-US" sz="2200" spc="5"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Senior Project Manager</a:t>
            </a:r>
            <a:endParaRPr lang="en-US" sz="2200" spc="5" dirty="0">
              <a:solidFill>
                <a:srgbClr val="000000"/>
              </a:solidFill>
              <a:latin typeface="Century Gothic" panose="020B0502020202020204" pitchFamily="34" charset="0"/>
              <a:cs typeface="Times New Roman" panose="02020603050405020304" pitchFamily="18" charset="0"/>
            </a:endParaRPr>
          </a:p>
          <a:p>
            <a:pPr>
              <a:lnSpc>
                <a:spcPct val="200000"/>
              </a:lnSpc>
              <a:spcBef>
                <a:spcPts val="600"/>
              </a:spcBef>
              <a:spcAft>
                <a:spcPts val="600"/>
              </a:spcAft>
            </a:pPr>
            <a:r>
              <a:rPr lang="en-US" sz="2200" spc="5" dirty="0">
                <a:solidFill>
                  <a:srgbClr val="000000"/>
                </a:solidFill>
                <a:latin typeface="Century Gothic" panose="020B0502020202020204" pitchFamily="34" charset="0"/>
                <a:cs typeface="Times New Roman" panose="02020603050405020304" pitchFamily="18" charset="0"/>
              </a:rPr>
              <a:t>222.222.2222</a:t>
            </a:r>
          </a:p>
          <a:p>
            <a:pPr>
              <a:lnSpc>
                <a:spcPct val="200000"/>
              </a:lnSpc>
              <a:spcBef>
                <a:spcPts val="600"/>
              </a:spcBef>
              <a:spcAft>
                <a:spcPts val="600"/>
              </a:spcAft>
            </a:pPr>
            <a:r>
              <a:rPr lang="en-US" sz="2200" spc="5" dirty="0">
                <a:solidFill>
                  <a:srgbClr val="000000"/>
                </a:solidFill>
                <a:latin typeface="Century Gothic" panose="020B0502020202020204" pitchFamily="34" charset="0"/>
                <a:cs typeface="Times New Roman" panose="02020603050405020304" pitchFamily="18" charset="0"/>
              </a:rPr>
              <a:t>ajones@email.com</a:t>
            </a:r>
            <a:endParaRPr lang="en-US" sz="2200" dirty="0"/>
          </a:p>
        </p:txBody>
      </p:sp>
      <p:pic>
        <p:nvPicPr>
          <p:cNvPr id="8" name="Picture 7">
            <a:extLst>
              <a:ext uri="{FF2B5EF4-FFF2-40B4-BE49-F238E27FC236}">
                <a16:creationId xmlns:a16="http://schemas.microsoft.com/office/drawing/2014/main" id="{4B0C821D-2657-DD6A-DE45-3B3B06EDC9DF}"/>
              </a:ext>
            </a:extLst>
          </p:cNvPr>
          <p:cNvPicPr>
            <a:picLocks noChangeAspect="1"/>
          </p:cNvPicPr>
          <p:nvPr/>
        </p:nvPicPr>
        <p:blipFill>
          <a:blip r:embed="rId3"/>
          <a:stretch>
            <a:fillRect/>
          </a:stretch>
        </p:blipFill>
        <p:spPr>
          <a:xfrm>
            <a:off x="5825895" y="1371599"/>
            <a:ext cx="4901609" cy="4901609"/>
          </a:xfrm>
          <a:prstGeom prst="rect">
            <a:avLst/>
          </a:prstGeom>
        </p:spPr>
      </p:pic>
    </p:spTree>
    <p:extLst>
      <p:ext uri="{BB962C8B-B14F-4D97-AF65-F5344CB8AC3E}">
        <p14:creationId xmlns:p14="http://schemas.microsoft.com/office/powerpoint/2010/main" val="2972589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A8FF691-2674-3815-74DA-347243F3BF22}"/>
              </a:ext>
            </a:extLst>
          </p:cNvPr>
          <p:cNvSpPr/>
          <p:nvPr/>
        </p:nvSpPr>
        <p:spPr>
          <a:xfrm>
            <a:off x="481072" y="1183449"/>
            <a:ext cx="4973431" cy="1602281"/>
          </a:xfrm>
          <a:prstGeom prst="rect">
            <a:avLst/>
          </a:prstGeom>
          <a:solidFill>
            <a:srgbClr val="D5E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3889206" cy="707886"/>
          </a:xfrm>
          <a:prstGeom prst="rect">
            <a:avLst/>
          </a:prstGeom>
          <a:noFill/>
        </p:spPr>
        <p:txBody>
          <a:bodyPr wrap="none" rtlCol="0">
            <a:spAutoFit/>
          </a:bodyPr>
          <a:lstStyle/>
          <a:p>
            <a:r>
              <a:rPr lang="en-US" sz="4000" dirty="0">
                <a:solidFill>
                  <a:schemeClr val="tx1">
                    <a:lumMod val="50000"/>
                    <a:lumOff val="50000"/>
                  </a:schemeClr>
                </a:solidFill>
                <a:latin typeface="Century Gothic" panose="020B0502020202020204" pitchFamily="34" charset="0"/>
              </a:rPr>
              <a:t>PROJECT TEAM</a:t>
            </a:r>
          </a:p>
        </p:txBody>
      </p:sp>
      <p:sp>
        <p:nvSpPr>
          <p:cNvPr id="10" name="Rectangle 9">
            <a:extLst>
              <a:ext uri="{FF2B5EF4-FFF2-40B4-BE49-F238E27FC236}">
                <a16:creationId xmlns:a16="http://schemas.microsoft.com/office/drawing/2014/main" id="{4C15971E-5B30-2139-147B-04EE0DC866C2}"/>
              </a:ext>
            </a:extLst>
          </p:cNvPr>
          <p:cNvSpPr/>
          <p:nvPr/>
        </p:nvSpPr>
        <p:spPr>
          <a:xfrm>
            <a:off x="714988" y="1257880"/>
            <a:ext cx="4633189" cy="1375761"/>
          </a:xfrm>
          <a:prstGeom prst="rect">
            <a:avLst/>
          </a:prstGeom>
        </p:spPr>
        <p:txBody>
          <a:bodyPr wrap="square">
            <a:spAutoFit/>
          </a:bodyPr>
          <a:lstStyle/>
          <a:p>
            <a:pPr>
              <a:lnSpc>
                <a:spcPct val="150000"/>
              </a:lnSpc>
              <a:spcBef>
                <a:spcPts val="600"/>
              </a:spcBef>
              <a:spcAft>
                <a:spcPts val="600"/>
              </a:spcAft>
            </a:pPr>
            <a:r>
              <a:rPr lang="en-US" sz="2000" spc="5"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TEAM MEMBER NAME</a:t>
            </a:r>
            <a:br>
              <a:rPr lang="en-US" sz="2000" spc="5"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br>
            <a:r>
              <a:rPr lang="en-US" spc="5"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Area of Responsibility</a:t>
            </a:r>
            <a:endParaRPr lang="en-US" sz="1600" spc="5" dirty="0">
              <a:solidFill>
                <a:srgbClr val="000000"/>
              </a:solidFill>
              <a:latin typeface="Century Gothic" panose="020B0502020202020204" pitchFamily="34" charset="0"/>
              <a:cs typeface="Times New Roman" panose="02020603050405020304" pitchFamily="18" charset="0"/>
            </a:endParaRPr>
          </a:p>
          <a:p>
            <a:pPr>
              <a:lnSpc>
                <a:spcPct val="150000"/>
              </a:lnSpc>
            </a:pPr>
            <a:r>
              <a:rPr lang="en-US" sz="1600" spc="5" dirty="0">
                <a:solidFill>
                  <a:srgbClr val="000000"/>
                </a:solidFill>
                <a:latin typeface="Century Gothic" panose="020B0502020202020204" pitchFamily="34" charset="0"/>
                <a:cs typeface="Times New Roman" panose="02020603050405020304" pitchFamily="18" charset="0"/>
              </a:rPr>
              <a:t>222.222.2222   •  email@email.com</a:t>
            </a:r>
            <a:endParaRPr lang="en-US" sz="1600" dirty="0"/>
          </a:p>
        </p:txBody>
      </p:sp>
      <p:sp>
        <p:nvSpPr>
          <p:cNvPr id="12" name="Rectangle 11">
            <a:extLst>
              <a:ext uri="{FF2B5EF4-FFF2-40B4-BE49-F238E27FC236}">
                <a16:creationId xmlns:a16="http://schemas.microsoft.com/office/drawing/2014/main" id="{CE32F981-F216-6841-9901-860B9E03D31A}"/>
              </a:ext>
            </a:extLst>
          </p:cNvPr>
          <p:cNvSpPr/>
          <p:nvPr/>
        </p:nvSpPr>
        <p:spPr>
          <a:xfrm>
            <a:off x="481072" y="3012893"/>
            <a:ext cx="4973431" cy="1602281"/>
          </a:xfrm>
          <a:prstGeom prst="rect">
            <a:avLst/>
          </a:prstGeom>
          <a:solidFill>
            <a:srgbClr val="D5E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C4EAB13-EB8D-B690-8CC4-7C03F96A99EC}"/>
              </a:ext>
            </a:extLst>
          </p:cNvPr>
          <p:cNvSpPr/>
          <p:nvPr/>
        </p:nvSpPr>
        <p:spPr>
          <a:xfrm>
            <a:off x="714988" y="3087324"/>
            <a:ext cx="4633189" cy="1375761"/>
          </a:xfrm>
          <a:prstGeom prst="rect">
            <a:avLst/>
          </a:prstGeom>
        </p:spPr>
        <p:txBody>
          <a:bodyPr wrap="square">
            <a:spAutoFit/>
          </a:bodyPr>
          <a:lstStyle/>
          <a:p>
            <a:pPr>
              <a:lnSpc>
                <a:spcPct val="150000"/>
              </a:lnSpc>
              <a:spcBef>
                <a:spcPts val="600"/>
              </a:spcBef>
              <a:spcAft>
                <a:spcPts val="600"/>
              </a:spcAft>
            </a:pPr>
            <a:r>
              <a:rPr lang="en-US" sz="2000" spc="5"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TEAM MEMBER NAME</a:t>
            </a:r>
            <a:br>
              <a:rPr lang="en-US" sz="2000" spc="5"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br>
            <a:r>
              <a:rPr lang="en-US" spc="5"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Area of Responsibility</a:t>
            </a:r>
            <a:endParaRPr lang="en-US" sz="1600" spc="5" dirty="0">
              <a:solidFill>
                <a:srgbClr val="000000"/>
              </a:solidFill>
              <a:latin typeface="Century Gothic" panose="020B0502020202020204" pitchFamily="34" charset="0"/>
              <a:cs typeface="Times New Roman" panose="02020603050405020304" pitchFamily="18" charset="0"/>
            </a:endParaRPr>
          </a:p>
          <a:p>
            <a:pPr>
              <a:lnSpc>
                <a:spcPct val="150000"/>
              </a:lnSpc>
            </a:pPr>
            <a:r>
              <a:rPr lang="en-US" sz="1600" spc="5" dirty="0">
                <a:solidFill>
                  <a:srgbClr val="000000"/>
                </a:solidFill>
                <a:latin typeface="Century Gothic" panose="020B0502020202020204" pitchFamily="34" charset="0"/>
                <a:cs typeface="Times New Roman" panose="02020603050405020304" pitchFamily="18" charset="0"/>
              </a:rPr>
              <a:t>222.222.2222   •  email@email.com</a:t>
            </a:r>
            <a:endParaRPr lang="en-US" sz="1600" dirty="0"/>
          </a:p>
        </p:txBody>
      </p:sp>
      <p:sp>
        <p:nvSpPr>
          <p:cNvPr id="14" name="Rectangle 13">
            <a:extLst>
              <a:ext uri="{FF2B5EF4-FFF2-40B4-BE49-F238E27FC236}">
                <a16:creationId xmlns:a16="http://schemas.microsoft.com/office/drawing/2014/main" id="{F0DA1096-5BD8-9E27-6BFD-B6890976419F}"/>
              </a:ext>
            </a:extLst>
          </p:cNvPr>
          <p:cNvSpPr/>
          <p:nvPr/>
        </p:nvSpPr>
        <p:spPr>
          <a:xfrm>
            <a:off x="481072" y="4842337"/>
            <a:ext cx="4973431" cy="1602281"/>
          </a:xfrm>
          <a:prstGeom prst="rect">
            <a:avLst/>
          </a:prstGeom>
          <a:solidFill>
            <a:srgbClr val="D5E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C47CE2F-FAE5-86CF-D81A-49381A888113}"/>
              </a:ext>
            </a:extLst>
          </p:cNvPr>
          <p:cNvSpPr/>
          <p:nvPr/>
        </p:nvSpPr>
        <p:spPr>
          <a:xfrm>
            <a:off x="714988" y="4916768"/>
            <a:ext cx="4633189" cy="1375761"/>
          </a:xfrm>
          <a:prstGeom prst="rect">
            <a:avLst/>
          </a:prstGeom>
        </p:spPr>
        <p:txBody>
          <a:bodyPr wrap="square">
            <a:spAutoFit/>
          </a:bodyPr>
          <a:lstStyle/>
          <a:p>
            <a:pPr>
              <a:lnSpc>
                <a:spcPct val="150000"/>
              </a:lnSpc>
              <a:spcBef>
                <a:spcPts val="600"/>
              </a:spcBef>
              <a:spcAft>
                <a:spcPts val="600"/>
              </a:spcAft>
            </a:pPr>
            <a:r>
              <a:rPr lang="en-US" sz="2000" spc="5"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TEAM MEMBER NAME</a:t>
            </a:r>
            <a:br>
              <a:rPr lang="en-US" sz="2000" spc="5"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br>
            <a:r>
              <a:rPr lang="en-US" spc="5"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Area of Responsibility</a:t>
            </a:r>
            <a:endParaRPr lang="en-US" sz="1600" spc="5" dirty="0">
              <a:solidFill>
                <a:srgbClr val="000000"/>
              </a:solidFill>
              <a:latin typeface="Century Gothic" panose="020B0502020202020204" pitchFamily="34" charset="0"/>
              <a:cs typeface="Times New Roman" panose="02020603050405020304" pitchFamily="18" charset="0"/>
            </a:endParaRPr>
          </a:p>
          <a:p>
            <a:pPr>
              <a:lnSpc>
                <a:spcPct val="150000"/>
              </a:lnSpc>
            </a:pPr>
            <a:r>
              <a:rPr lang="en-US" sz="1600" spc="5" dirty="0">
                <a:solidFill>
                  <a:srgbClr val="000000"/>
                </a:solidFill>
                <a:latin typeface="Century Gothic" panose="020B0502020202020204" pitchFamily="34" charset="0"/>
                <a:cs typeface="Times New Roman" panose="02020603050405020304" pitchFamily="18" charset="0"/>
              </a:rPr>
              <a:t>222.222.2222   •  email@email.com</a:t>
            </a:r>
            <a:endParaRPr lang="en-US" sz="1600" dirty="0"/>
          </a:p>
        </p:txBody>
      </p:sp>
      <p:pic>
        <p:nvPicPr>
          <p:cNvPr id="18" name="Picture 17">
            <a:extLst>
              <a:ext uri="{FF2B5EF4-FFF2-40B4-BE49-F238E27FC236}">
                <a16:creationId xmlns:a16="http://schemas.microsoft.com/office/drawing/2014/main" id="{3DF09E0A-B0B5-DD47-2984-7159F1053520}"/>
              </a:ext>
            </a:extLst>
          </p:cNvPr>
          <p:cNvPicPr>
            <a:picLocks noChangeAspect="1"/>
          </p:cNvPicPr>
          <p:nvPr/>
        </p:nvPicPr>
        <p:blipFill>
          <a:blip r:embed="rId3"/>
          <a:stretch>
            <a:fillRect/>
          </a:stretch>
        </p:blipFill>
        <p:spPr>
          <a:xfrm>
            <a:off x="7670800" y="0"/>
            <a:ext cx="4521200" cy="6858000"/>
          </a:xfrm>
          <a:prstGeom prst="rect">
            <a:avLst/>
          </a:prstGeom>
        </p:spPr>
      </p:pic>
    </p:spTree>
    <p:extLst>
      <p:ext uri="{BB962C8B-B14F-4D97-AF65-F5344CB8AC3E}">
        <p14:creationId xmlns:p14="http://schemas.microsoft.com/office/powerpoint/2010/main" val="3835306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Parallelogram 2">
            <a:extLst>
              <a:ext uri="{FF2B5EF4-FFF2-40B4-BE49-F238E27FC236}">
                <a16:creationId xmlns:a16="http://schemas.microsoft.com/office/drawing/2014/main" id="{50CE072F-72A4-CF49-79DC-F80BC94F6FB0}"/>
              </a:ext>
            </a:extLst>
          </p:cNvPr>
          <p:cNvSpPr/>
          <p:nvPr/>
        </p:nvSpPr>
        <p:spPr>
          <a:xfrm>
            <a:off x="1679959" y="0"/>
            <a:ext cx="2833725" cy="6858000"/>
          </a:xfrm>
          <a:prstGeom prst="parallelogram">
            <a:avLst>
              <a:gd name="adj" fmla="val 78782"/>
            </a:avLst>
          </a:prstGeom>
          <a:solidFill>
            <a:srgbClr val="EFF9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allelogram 10">
            <a:extLst>
              <a:ext uri="{FF2B5EF4-FFF2-40B4-BE49-F238E27FC236}">
                <a16:creationId xmlns:a16="http://schemas.microsoft.com/office/drawing/2014/main" id="{9FA3E63E-C6F3-FE54-E88F-EF724C2F6B31}"/>
              </a:ext>
            </a:extLst>
          </p:cNvPr>
          <p:cNvSpPr/>
          <p:nvPr/>
        </p:nvSpPr>
        <p:spPr>
          <a:xfrm>
            <a:off x="-12700" y="0"/>
            <a:ext cx="3704792" cy="6860290"/>
          </a:xfrm>
          <a:custGeom>
            <a:avLst/>
            <a:gdLst>
              <a:gd name="connsiteX0" fmla="*/ 0 w 6076950"/>
              <a:gd name="connsiteY0" fmla="*/ 6858000 h 6858000"/>
              <a:gd name="connsiteX1" fmla="*/ 2560827 w 6076950"/>
              <a:gd name="connsiteY1" fmla="*/ 0 h 6858000"/>
              <a:gd name="connsiteX2" fmla="*/ 6076950 w 6076950"/>
              <a:gd name="connsiteY2" fmla="*/ 0 h 6858000"/>
              <a:gd name="connsiteX3" fmla="*/ 3516123 w 6076950"/>
              <a:gd name="connsiteY3" fmla="*/ 6858000 h 6858000"/>
              <a:gd name="connsiteX4" fmla="*/ 0 w 6076950"/>
              <a:gd name="connsiteY4" fmla="*/ 6858000 h 6858000"/>
              <a:gd name="connsiteX0" fmla="*/ 0 w 6076950"/>
              <a:gd name="connsiteY0" fmla="*/ 6858000 h 6858000"/>
              <a:gd name="connsiteX1" fmla="*/ 1809750 w 6076950"/>
              <a:gd name="connsiteY1" fmla="*/ 1943100 h 6858000"/>
              <a:gd name="connsiteX2" fmla="*/ 2560827 w 6076950"/>
              <a:gd name="connsiteY2" fmla="*/ 0 h 6858000"/>
              <a:gd name="connsiteX3" fmla="*/ 6076950 w 6076950"/>
              <a:gd name="connsiteY3" fmla="*/ 0 h 6858000"/>
              <a:gd name="connsiteX4" fmla="*/ 3516123 w 6076950"/>
              <a:gd name="connsiteY4" fmla="*/ 6858000 h 6858000"/>
              <a:gd name="connsiteX5" fmla="*/ 0 w 6076950"/>
              <a:gd name="connsiteY5" fmla="*/ 6858000 h 6858000"/>
              <a:gd name="connsiteX0" fmla="*/ 6350 w 4267200"/>
              <a:gd name="connsiteY0" fmla="*/ 6845300 h 6858000"/>
              <a:gd name="connsiteX1" fmla="*/ 0 w 4267200"/>
              <a:gd name="connsiteY1" fmla="*/ 1943100 h 6858000"/>
              <a:gd name="connsiteX2" fmla="*/ 751077 w 4267200"/>
              <a:gd name="connsiteY2" fmla="*/ 0 h 6858000"/>
              <a:gd name="connsiteX3" fmla="*/ 4267200 w 4267200"/>
              <a:gd name="connsiteY3" fmla="*/ 0 h 6858000"/>
              <a:gd name="connsiteX4" fmla="*/ 1706373 w 4267200"/>
              <a:gd name="connsiteY4" fmla="*/ 6858000 h 6858000"/>
              <a:gd name="connsiteX5" fmla="*/ 6350 w 4267200"/>
              <a:gd name="connsiteY5" fmla="*/ 6845300 h 6858000"/>
              <a:gd name="connsiteX0" fmla="*/ 6350 w 4267200"/>
              <a:gd name="connsiteY0" fmla="*/ 6867785 h 6867785"/>
              <a:gd name="connsiteX1" fmla="*/ 0 w 4267200"/>
              <a:gd name="connsiteY1" fmla="*/ 1943100 h 6867785"/>
              <a:gd name="connsiteX2" fmla="*/ 751077 w 4267200"/>
              <a:gd name="connsiteY2" fmla="*/ 0 h 6867785"/>
              <a:gd name="connsiteX3" fmla="*/ 4267200 w 4267200"/>
              <a:gd name="connsiteY3" fmla="*/ 0 h 6867785"/>
              <a:gd name="connsiteX4" fmla="*/ 1706373 w 4267200"/>
              <a:gd name="connsiteY4" fmla="*/ 6858000 h 6867785"/>
              <a:gd name="connsiteX5" fmla="*/ 6350 w 4267200"/>
              <a:gd name="connsiteY5" fmla="*/ 6867785 h 6867785"/>
              <a:gd name="connsiteX0" fmla="*/ 6350 w 4267200"/>
              <a:gd name="connsiteY0" fmla="*/ 6860290 h 6860290"/>
              <a:gd name="connsiteX1" fmla="*/ 0 w 4267200"/>
              <a:gd name="connsiteY1" fmla="*/ 1943100 h 6860290"/>
              <a:gd name="connsiteX2" fmla="*/ 751077 w 4267200"/>
              <a:gd name="connsiteY2" fmla="*/ 0 h 6860290"/>
              <a:gd name="connsiteX3" fmla="*/ 4267200 w 4267200"/>
              <a:gd name="connsiteY3" fmla="*/ 0 h 6860290"/>
              <a:gd name="connsiteX4" fmla="*/ 1706373 w 4267200"/>
              <a:gd name="connsiteY4" fmla="*/ 6858000 h 6860290"/>
              <a:gd name="connsiteX5" fmla="*/ 6350 w 4267200"/>
              <a:gd name="connsiteY5" fmla="*/ 6860290 h 686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7200" h="6860290">
                <a:moveTo>
                  <a:pt x="6350" y="6860290"/>
                </a:moveTo>
                <a:cubicBezTo>
                  <a:pt x="4233" y="5226223"/>
                  <a:pt x="2117" y="3577167"/>
                  <a:pt x="0" y="1943100"/>
                </a:cubicBezTo>
                <a:lnTo>
                  <a:pt x="751077" y="0"/>
                </a:lnTo>
                <a:lnTo>
                  <a:pt x="4267200" y="0"/>
                </a:lnTo>
                <a:lnTo>
                  <a:pt x="1706373" y="6858000"/>
                </a:lnTo>
                <a:lnTo>
                  <a:pt x="6350" y="6860290"/>
                </a:lnTo>
                <a:close/>
              </a:path>
            </a:pathLst>
          </a:custGeom>
          <a:solidFill>
            <a:srgbClr val="EB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10020692" cy="707886"/>
          </a:xfrm>
          <a:prstGeom prst="rect">
            <a:avLst/>
          </a:prstGeom>
          <a:noFill/>
        </p:spPr>
        <p:txBody>
          <a:bodyPr wrap="none" rtlCol="0">
            <a:spAutoFit/>
          </a:bodyPr>
          <a:lstStyle/>
          <a:p>
            <a:r>
              <a:rPr lang="en-US" sz="4000" dirty="0">
                <a:solidFill>
                  <a:schemeClr val="tx1">
                    <a:lumMod val="50000"/>
                    <a:lumOff val="50000"/>
                  </a:schemeClr>
                </a:solidFill>
                <a:latin typeface="Century Gothic" panose="020B0502020202020204" pitchFamily="34" charset="0"/>
              </a:rPr>
              <a:t>COMMUNICATION &amp; TRACKING TOOLS</a:t>
            </a:r>
          </a:p>
        </p:txBody>
      </p:sp>
      <p:pic>
        <p:nvPicPr>
          <p:cNvPr id="5" name="Picture 4">
            <a:extLst>
              <a:ext uri="{FF2B5EF4-FFF2-40B4-BE49-F238E27FC236}">
                <a16:creationId xmlns:a16="http://schemas.microsoft.com/office/drawing/2014/main" id="{62BE7BB5-CD95-8A26-9AB7-537720EDDEE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36181" y="996976"/>
            <a:ext cx="5849679" cy="4864048"/>
          </a:xfrm>
          <a:prstGeom prst="rect">
            <a:avLst/>
          </a:prstGeom>
          <a:effectLst>
            <a:outerShdw blurRad="76200" dist="50800" dir="13500000" algn="br" rotWithShape="0">
              <a:schemeClr val="bg1">
                <a:lumMod val="50000"/>
                <a:alpha val="40000"/>
              </a:schemeClr>
            </a:outerShdw>
          </a:effectLst>
        </p:spPr>
      </p:pic>
      <p:pic>
        <p:nvPicPr>
          <p:cNvPr id="6146" name="Picture 2" descr="Pilot Project Success Criteria Template">
            <a:extLst>
              <a:ext uri="{FF2B5EF4-FFF2-40B4-BE49-F238E27FC236}">
                <a16:creationId xmlns:a16="http://schemas.microsoft.com/office/drawing/2014/main" id="{62A8A061-0834-0614-6054-B04BE0115908}"/>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r="4373" b="4187"/>
          <a:stretch/>
        </p:blipFill>
        <p:spPr bwMode="auto">
          <a:xfrm>
            <a:off x="5384751" y="2479281"/>
            <a:ext cx="6807249" cy="4378719"/>
          </a:xfrm>
          <a:prstGeom prst="rect">
            <a:avLst/>
          </a:prstGeom>
          <a:noFill/>
          <a:effectLst>
            <a:outerShdw blurRad="76200" dist="50800" dir="13500000" algn="br" rotWithShape="0">
              <a:schemeClr val="bg1">
                <a:lumMod val="50000"/>
                <a:alpha val="40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043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CE7F704-907A-3EB9-0AE8-5BC3240FF7B9}"/>
              </a:ext>
            </a:extLst>
          </p:cNvPr>
          <p:cNvPicPr>
            <a:picLocks noChangeAspect="1"/>
          </p:cNvPicPr>
          <p:nvPr/>
        </p:nvPicPr>
        <p:blipFill>
          <a:blip r:embed="rId2"/>
          <a:stretch>
            <a:fillRect/>
          </a:stretch>
        </p:blipFill>
        <p:spPr>
          <a:xfrm>
            <a:off x="7790711" y="0"/>
            <a:ext cx="4521200" cy="6858000"/>
          </a:xfrm>
          <a:prstGeom prst="rect">
            <a:avLst/>
          </a:prstGeom>
        </p:spPr>
      </p:pic>
      <p:sp>
        <p:nvSpPr>
          <p:cNvPr id="4" name="TextBox 3">
            <a:extLst>
              <a:ext uri="{FF2B5EF4-FFF2-40B4-BE49-F238E27FC236}">
                <a16:creationId xmlns:a16="http://schemas.microsoft.com/office/drawing/2014/main" id="{8C3A9400-3436-386A-ECB4-0D606657AA2D}"/>
              </a:ext>
            </a:extLst>
          </p:cNvPr>
          <p:cNvSpPr txBox="1"/>
          <p:nvPr/>
        </p:nvSpPr>
        <p:spPr>
          <a:xfrm>
            <a:off x="367748" y="248400"/>
            <a:ext cx="1519968" cy="769441"/>
          </a:xfrm>
          <a:prstGeom prst="rect">
            <a:avLst/>
          </a:prstGeom>
          <a:noFill/>
        </p:spPr>
        <p:txBody>
          <a:bodyPr wrap="none" rtlCol="0">
            <a:spAutoFit/>
          </a:bodyPr>
          <a:lstStyle/>
          <a:p>
            <a:r>
              <a:rPr lang="en-US" sz="4400" dirty="0">
                <a:solidFill>
                  <a:schemeClr val="tx1">
                    <a:lumMod val="65000"/>
                    <a:lumOff val="35000"/>
                  </a:schemeClr>
                </a:solidFill>
                <a:latin typeface="Century Gothic" panose="020B0502020202020204" pitchFamily="34" charset="0"/>
              </a:rPr>
              <a:t>Q&amp;A</a:t>
            </a:r>
          </a:p>
        </p:txBody>
      </p:sp>
      <p:sp>
        <p:nvSpPr>
          <p:cNvPr id="5" name="TextBox 4">
            <a:extLst>
              <a:ext uri="{FF2B5EF4-FFF2-40B4-BE49-F238E27FC236}">
                <a16:creationId xmlns:a16="http://schemas.microsoft.com/office/drawing/2014/main" id="{1F39D512-03F8-7D1B-C9E4-BD7877AE6A73}"/>
              </a:ext>
            </a:extLst>
          </p:cNvPr>
          <p:cNvSpPr txBox="1"/>
          <p:nvPr/>
        </p:nvSpPr>
        <p:spPr>
          <a:xfrm>
            <a:off x="808892" y="1043353"/>
            <a:ext cx="5154586" cy="3182666"/>
          </a:xfrm>
          <a:prstGeom prst="rect">
            <a:avLst/>
          </a:prstGeom>
          <a:noFill/>
        </p:spPr>
        <p:txBody>
          <a:bodyPr wrap="square" rtlCol="0">
            <a:spAutoFit/>
          </a:bodyPr>
          <a:lstStyle/>
          <a:p>
            <a:pPr marL="285750" indent="-285750">
              <a:lnSpc>
                <a:spcPct val="150000"/>
              </a:lnSpc>
              <a:spcAft>
                <a:spcPts val="1200"/>
              </a:spcAft>
              <a:buFont typeface="Arial" panose="020B0604020202020204" pitchFamily="34" charset="0"/>
              <a:buChar char="•"/>
            </a:pPr>
            <a:r>
              <a:rPr lang="en-US" sz="2200" dirty="0">
                <a:latin typeface="Century Gothic" panose="020B0502020202020204" pitchFamily="34" charset="0"/>
              </a:rPr>
              <a:t>One</a:t>
            </a:r>
          </a:p>
          <a:p>
            <a:pPr marL="285750" indent="-285750">
              <a:lnSpc>
                <a:spcPct val="150000"/>
              </a:lnSpc>
              <a:spcAft>
                <a:spcPts val="1200"/>
              </a:spcAft>
              <a:buFont typeface="Arial" panose="020B0604020202020204" pitchFamily="34" charset="0"/>
              <a:buChar char="•"/>
            </a:pPr>
            <a:r>
              <a:rPr lang="en-US" sz="2200" dirty="0">
                <a:latin typeface="Century Gothic" panose="020B0502020202020204" pitchFamily="34" charset="0"/>
              </a:rPr>
              <a:t>Two</a:t>
            </a:r>
          </a:p>
          <a:p>
            <a:pPr marL="285750" indent="-285750">
              <a:lnSpc>
                <a:spcPct val="150000"/>
              </a:lnSpc>
              <a:spcAft>
                <a:spcPts val="1200"/>
              </a:spcAft>
              <a:buFont typeface="Arial" panose="020B0604020202020204" pitchFamily="34" charset="0"/>
              <a:buChar char="•"/>
            </a:pPr>
            <a:r>
              <a:rPr lang="en-US" sz="2200" dirty="0">
                <a:latin typeface="Century Gothic" panose="020B0502020202020204" pitchFamily="34" charset="0"/>
              </a:rPr>
              <a:t>Three</a:t>
            </a:r>
          </a:p>
          <a:p>
            <a:pPr marL="285750" indent="-285750">
              <a:lnSpc>
                <a:spcPct val="150000"/>
              </a:lnSpc>
              <a:spcAft>
                <a:spcPts val="1200"/>
              </a:spcAft>
              <a:buFont typeface="Arial" panose="020B0604020202020204" pitchFamily="34" charset="0"/>
              <a:buChar char="•"/>
            </a:pPr>
            <a:r>
              <a:rPr lang="en-US" sz="2200" dirty="0">
                <a:latin typeface="Century Gothic" panose="020B0502020202020204" pitchFamily="34" charset="0"/>
              </a:rPr>
              <a:t>Four</a:t>
            </a:r>
          </a:p>
          <a:p>
            <a:pPr marL="285750" indent="-285750">
              <a:lnSpc>
                <a:spcPct val="150000"/>
              </a:lnSpc>
              <a:spcAft>
                <a:spcPts val="1200"/>
              </a:spcAft>
              <a:buFont typeface="Arial" panose="020B0604020202020204" pitchFamily="34" charset="0"/>
              <a:buChar char="•"/>
            </a:pPr>
            <a:r>
              <a:rPr lang="en-US" sz="2200" dirty="0">
                <a:latin typeface="Century Gothic" panose="020B0502020202020204" pitchFamily="34" charset="0"/>
              </a:rPr>
              <a:t>Five</a:t>
            </a:r>
          </a:p>
        </p:txBody>
      </p:sp>
      <p:sp>
        <p:nvSpPr>
          <p:cNvPr id="6" name="TextBox 5">
            <a:extLst>
              <a:ext uri="{FF2B5EF4-FFF2-40B4-BE49-F238E27FC236}">
                <a16:creationId xmlns:a16="http://schemas.microsoft.com/office/drawing/2014/main" id="{D8DB9744-90E5-B8FE-E34B-9E4740827C92}"/>
              </a:ext>
            </a:extLst>
          </p:cNvPr>
          <p:cNvSpPr txBox="1"/>
          <p:nvPr/>
        </p:nvSpPr>
        <p:spPr>
          <a:xfrm>
            <a:off x="10132908" y="2396499"/>
            <a:ext cx="1996060" cy="3770263"/>
          </a:xfrm>
          <a:prstGeom prst="rect">
            <a:avLst/>
          </a:prstGeom>
          <a:noFill/>
        </p:spPr>
        <p:txBody>
          <a:bodyPr wrap="none" rtlCol="0">
            <a:spAutoFit/>
          </a:bodyPr>
          <a:lstStyle/>
          <a:p>
            <a:pPr algn="r"/>
            <a:r>
              <a:rPr lang="en-US" sz="23900" dirty="0">
                <a:solidFill>
                  <a:schemeClr val="bg1"/>
                </a:solidFill>
                <a:latin typeface="Century Gothic" panose="020B0502020202020204" pitchFamily="34" charset="0"/>
              </a:rPr>
              <a:t>?</a:t>
            </a:r>
          </a:p>
        </p:txBody>
      </p:sp>
    </p:spTree>
    <p:extLst>
      <p:ext uri="{BB962C8B-B14F-4D97-AF65-F5344CB8AC3E}">
        <p14:creationId xmlns:p14="http://schemas.microsoft.com/office/powerpoint/2010/main" val="1657410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E760FD-6E50-FD4F-B597-7E228EDE51FD}"/>
              </a:ext>
            </a:extLst>
          </p:cNvPr>
          <p:cNvSpPr txBox="1"/>
          <p:nvPr/>
        </p:nvSpPr>
        <p:spPr>
          <a:xfrm>
            <a:off x="367748" y="248400"/>
            <a:ext cx="5652509" cy="769441"/>
          </a:xfrm>
          <a:prstGeom prst="rect">
            <a:avLst/>
          </a:prstGeom>
          <a:noFill/>
        </p:spPr>
        <p:txBody>
          <a:bodyPr wrap="none" rtlCol="0">
            <a:spAutoFit/>
          </a:bodyPr>
          <a:lstStyle/>
          <a:p>
            <a:r>
              <a:rPr lang="en-US" sz="4400" dirty="0">
                <a:solidFill>
                  <a:schemeClr val="tx1">
                    <a:lumMod val="65000"/>
                    <a:lumOff val="35000"/>
                  </a:schemeClr>
                </a:solidFill>
                <a:latin typeface="Century Gothic" panose="020B0502020202020204" pitchFamily="34" charset="0"/>
              </a:rPr>
              <a:t>TABLE OF CONTENTS</a:t>
            </a:r>
          </a:p>
        </p:txBody>
      </p:sp>
      <p:sp>
        <p:nvSpPr>
          <p:cNvPr id="38" name="TextBox 37">
            <a:extLst>
              <a:ext uri="{FF2B5EF4-FFF2-40B4-BE49-F238E27FC236}">
                <a16:creationId xmlns:a16="http://schemas.microsoft.com/office/drawing/2014/main" id="{3087209E-8C45-1E47-A06D-D69E46F1665D}"/>
              </a:ext>
            </a:extLst>
          </p:cNvPr>
          <p:cNvSpPr txBox="1"/>
          <p:nvPr/>
        </p:nvSpPr>
        <p:spPr>
          <a:xfrm>
            <a:off x="677396" y="1268291"/>
            <a:ext cx="6042382" cy="5216813"/>
          </a:xfrm>
          <a:prstGeom prst="rect">
            <a:avLst/>
          </a:prstGeom>
          <a:noFill/>
        </p:spPr>
        <p:txBody>
          <a:bodyPr wrap="square" numCol="1" rtlCol="0">
            <a:spAutoFit/>
          </a:bodyPr>
          <a:lstStyle/>
          <a:p>
            <a:pPr marL="285750" indent="-285750">
              <a:spcAft>
                <a:spcPts val="600"/>
              </a:spcAft>
              <a:buClr>
                <a:srgbClr val="90BECB"/>
              </a:buClr>
              <a:buSzPct val="109000"/>
              <a:buFont typeface="Arial" panose="020B0604020202020204" pitchFamily="34" charset="0"/>
              <a:buChar char="•"/>
            </a:pPr>
            <a:r>
              <a:rPr lang="en-US" dirty="0">
                <a:solidFill>
                  <a:schemeClr val="tx1">
                    <a:lumMod val="65000"/>
                    <a:lumOff val="35000"/>
                  </a:schemeClr>
                </a:solidFill>
                <a:latin typeface="Century Gothic" panose="020B0502020202020204" pitchFamily="34" charset="0"/>
              </a:rPr>
              <a:t>PROJECT SPONSOR / CLIENT / STAKEHOLDERS</a:t>
            </a:r>
          </a:p>
          <a:p>
            <a:pPr marL="285750" indent="-285750">
              <a:spcAft>
                <a:spcPts val="600"/>
              </a:spcAft>
              <a:buClr>
                <a:srgbClr val="90BECB"/>
              </a:buClr>
              <a:buSzPct val="109000"/>
              <a:buFont typeface="Arial" panose="020B0604020202020204" pitchFamily="34" charset="0"/>
              <a:buChar char="•"/>
            </a:pPr>
            <a:r>
              <a:rPr lang="en-US" dirty="0">
                <a:solidFill>
                  <a:schemeClr val="tx1">
                    <a:lumMod val="65000"/>
                    <a:lumOff val="35000"/>
                  </a:schemeClr>
                </a:solidFill>
                <a:latin typeface="Century Gothic" panose="020B0502020202020204" pitchFamily="34" charset="0"/>
              </a:rPr>
              <a:t>STRATEGY &amp; PROJECT DESCRIPTION</a:t>
            </a:r>
          </a:p>
          <a:p>
            <a:pPr marL="285750" indent="-285750">
              <a:spcAft>
                <a:spcPts val="600"/>
              </a:spcAft>
              <a:buClr>
                <a:srgbClr val="90BECB"/>
              </a:buClr>
              <a:buSzPct val="109000"/>
              <a:buFont typeface="Arial" panose="020B0604020202020204" pitchFamily="34" charset="0"/>
              <a:buChar char="•"/>
            </a:pPr>
            <a:r>
              <a:rPr lang="en-US" dirty="0">
                <a:solidFill>
                  <a:schemeClr val="tx1">
                    <a:lumMod val="65000"/>
                    <a:lumOff val="35000"/>
                  </a:schemeClr>
                </a:solidFill>
                <a:latin typeface="Century Gothic" panose="020B0502020202020204" pitchFamily="34" charset="0"/>
              </a:rPr>
              <a:t>TIMING</a:t>
            </a:r>
          </a:p>
          <a:p>
            <a:pPr marL="285750" indent="-285750">
              <a:spcAft>
                <a:spcPts val="600"/>
              </a:spcAft>
              <a:buClr>
                <a:srgbClr val="90BECB"/>
              </a:buClr>
              <a:buSzPct val="109000"/>
              <a:buFont typeface="Arial" panose="020B0604020202020204" pitchFamily="34" charset="0"/>
              <a:buChar char="•"/>
            </a:pPr>
            <a:r>
              <a:rPr lang="en-US" dirty="0">
                <a:solidFill>
                  <a:schemeClr val="tx1">
                    <a:lumMod val="65000"/>
                    <a:lumOff val="35000"/>
                  </a:schemeClr>
                </a:solidFill>
                <a:latin typeface="Century Gothic" panose="020B0502020202020204" pitchFamily="34" charset="0"/>
              </a:rPr>
              <a:t>WHAT WE’VE LEARNED FROM PAST PROJECTS </a:t>
            </a:r>
          </a:p>
          <a:p>
            <a:pPr marL="285750" indent="-285750">
              <a:spcAft>
                <a:spcPts val="600"/>
              </a:spcAft>
              <a:buClr>
                <a:srgbClr val="90BECB"/>
              </a:buClr>
              <a:buSzPct val="109000"/>
              <a:buFont typeface="Arial" panose="020B0604020202020204" pitchFamily="34" charset="0"/>
              <a:buChar char="•"/>
            </a:pPr>
            <a:r>
              <a:rPr lang="en-US" dirty="0">
                <a:solidFill>
                  <a:schemeClr val="tx1">
                    <a:lumMod val="65000"/>
                    <a:lumOff val="35000"/>
                  </a:schemeClr>
                </a:solidFill>
                <a:latin typeface="Century Gothic" panose="020B0502020202020204" pitchFamily="34" charset="0"/>
              </a:rPr>
              <a:t>CRITICAL SUCCESS FACTORS</a:t>
            </a:r>
          </a:p>
          <a:p>
            <a:pPr marL="742950" lvl="1" indent="-285750">
              <a:buClr>
                <a:srgbClr val="90BECB"/>
              </a:buClr>
              <a:buSzPct val="90000"/>
              <a:buFont typeface="Courier New" panose="02070309020205020404" pitchFamily="49" charset="0"/>
              <a:buChar char="o"/>
            </a:pPr>
            <a:r>
              <a:rPr lang="en-US" sz="1600" dirty="0">
                <a:solidFill>
                  <a:schemeClr val="tx1">
                    <a:lumMod val="65000"/>
                    <a:lumOff val="35000"/>
                  </a:schemeClr>
                </a:solidFill>
                <a:latin typeface="Century Gothic" panose="020B0502020202020204" pitchFamily="34" charset="0"/>
              </a:rPr>
              <a:t>Factor 1</a:t>
            </a:r>
          </a:p>
          <a:p>
            <a:pPr marL="742950" lvl="1" indent="-285750">
              <a:buClr>
                <a:srgbClr val="90BECB"/>
              </a:buClr>
              <a:buSzPct val="90000"/>
              <a:buFont typeface="Courier New" panose="02070309020205020404" pitchFamily="49" charset="0"/>
              <a:buChar char="o"/>
            </a:pPr>
            <a:r>
              <a:rPr lang="en-US" sz="1600" dirty="0">
                <a:solidFill>
                  <a:schemeClr val="tx1">
                    <a:lumMod val="65000"/>
                    <a:lumOff val="35000"/>
                  </a:schemeClr>
                </a:solidFill>
                <a:latin typeface="Century Gothic" panose="020B0502020202020204" pitchFamily="34" charset="0"/>
              </a:rPr>
              <a:t>Factor 2</a:t>
            </a:r>
          </a:p>
          <a:p>
            <a:pPr marL="742950" lvl="1" indent="-285750">
              <a:buClr>
                <a:srgbClr val="90BECB"/>
              </a:buClr>
              <a:buSzPct val="90000"/>
              <a:buFont typeface="Courier New" panose="02070309020205020404" pitchFamily="49" charset="0"/>
              <a:buChar char="o"/>
            </a:pPr>
            <a:r>
              <a:rPr lang="en-US" sz="1600" dirty="0">
                <a:solidFill>
                  <a:schemeClr val="tx1">
                    <a:lumMod val="65000"/>
                    <a:lumOff val="35000"/>
                  </a:schemeClr>
                </a:solidFill>
                <a:latin typeface="Century Gothic" panose="020B0502020202020204" pitchFamily="34" charset="0"/>
              </a:rPr>
              <a:t>Factor 3</a:t>
            </a:r>
          </a:p>
          <a:p>
            <a:pPr marL="742950" lvl="1" indent="-285750">
              <a:buClr>
                <a:srgbClr val="90BECB"/>
              </a:buClr>
              <a:buSzPct val="90000"/>
              <a:buFont typeface="Courier New" panose="02070309020205020404" pitchFamily="49" charset="0"/>
              <a:buChar char="o"/>
            </a:pPr>
            <a:r>
              <a:rPr lang="en-US" sz="1600" dirty="0">
                <a:solidFill>
                  <a:schemeClr val="tx1">
                    <a:lumMod val="65000"/>
                    <a:lumOff val="35000"/>
                  </a:schemeClr>
                </a:solidFill>
                <a:latin typeface="Century Gothic" panose="020B0502020202020204" pitchFamily="34" charset="0"/>
              </a:rPr>
              <a:t>Factor 4</a:t>
            </a:r>
          </a:p>
          <a:p>
            <a:pPr marL="742950" lvl="1" indent="-285750">
              <a:spcAft>
                <a:spcPts val="600"/>
              </a:spcAft>
              <a:buClr>
                <a:srgbClr val="90BECB"/>
              </a:buClr>
              <a:buSzPct val="90000"/>
              <a:buFont typeface="Courier New" panose="02070309020205020404" pitchFamily="49" charset="0"/>
              <a:buChar char="o"/>
            </a:pPr>
            <a:r>
              <a:rPr lang="en-US" sz="1600" dirty="0">
                <a:solidFill>
                  <a:schemeClr val="tx1">
                    <a:lumMod val="65000"/>
                    <a:lumOff val="35000"/>
                  </a:schemeClr>
                </a:solidFill>
                <a:latin typeface="Century Gothic" panose="020B0502020202020204" pitchFamily="34" charset="0"/>
              </a:rPr>
              <a:t>Factor 5</a:t>
            </a:r>
          </a:p>
          <a:p>
            <a:pPr marL="285750" indent="-285750">
              <a:spcAft>
                <a:spcPts val="600"/>
              </a:spcAft>
              <a:buClr>
                <a:srgbClr val="90BECB"/>
              </a:buClr>
              <a:buSzPct val="109000"/>
              <a:buFont typeface="Arial" panose="020B0604020202020204" pitchFamily="34" charset="0"/>
              <a:buChar char="•"/>
            </a:pPr>
            <a:r>
              <a:rPr lang="en-US" dirty="0">
                <a:solidFill>
                  <a:schemeClr val="tx1">
                    <a:lumMod val="65000"/>
                    <a:lumOff val="35000"/>
                  </a:schemeClr>
                </a:solidFill>
                <a:latin typeface="Century Gothic" panose="020B0502020202020204" pitchFamily="34" charset="0"/>
              </a:rPr>
              <a:t>RISK FACTORS</a:t>
            </a:r>
          </a:p>
          <a:p>
            <a:pPr marL="285750" indent="-285750">
              <a:spcAft>
                <a:spcPts val="600"/>
              </a:spcAft>
              <a:buClr>
                <a:srgbClr val="90BECB"/>
              </a:buClr>
              <a:buSzPct val="109000"/>
              <a:buFont typeface="Arial" panose="020B0604020202020204" pitchFamily="34" charset="0"/>
              <a:buChar char="•"/>
            </a:pPr>
            <a:r>
              <a:rPr lang="en-US" dirty="0">
                <a:solidFill>
                  <a:schemeClr val="tx1">
                    <a:lumMod val="65000"/>
                    <a:lumOff val="35000"/>
                  </a:schemeClr>
                </a:solidFill>
                <a:latin typeface="Century Gothic" panose="020B0502020202020204" pitchFamily="34" charset="0"/>
              </a:rPr>
              <a:t>METRICS</a:t>
            </a:r>
          </a:p>
          <a:p>
            <a:pPr marL="285750" indent="-285750">
              <a:spcAft>
                <a:spcPts val="600"/>
              </a:spcAft>
              <a:buClr>
                <a:srgbClr val="90BECB"/>
              </a:buClr>
              <a:buSzPct val="109000"/>
              <a:buFont typeface="Arial" panose="020B0604020202020204" pitchFamily="34" charset="0"/>
              <a:buChar char="•"/>
            </a:pPr>
            <a:r>
              <a:rPr lang="en-US" dirty="0">
                <a:solidFill>
                  <a:schemeClr val="tx1">
                    <a:lumMod val="65000"/>
                    <a:lumOff val="35000"/>
                  </a:schemeClr>
                </a:solidFill>
                <a:latin typeface="Century Gothic" panose="020B0502020202020204" pitchFamily="34" charset="0"/>
              </a:rPr>
              <a:t>PROJECT MANAGER</a:t>
            </a:r>
          </a:p>
          <a:p>
            <a:pPr marL="285750" indent="-285750">
              <a:spcAft>
                <a:spcPts val="600"/>
              </a:spcAft>
              <a:buClr>
                <a:srgbClr val="90BECB"/>
              </a:buClr>
              <a:buSzPct val="109000"/>
              <a:buFont typeface="Arial" panose="020B0604020202020204" pitchFamily="34" charset="0"/>
              <a:buChar char="•"/>
            </a:pPr>
            <a:r>
              <a:rPr lang="en-US" dirty="0">
                <a:solidFill>
                  <a:schemeClr val="tx1">
                    <a:lumMod val="65000"/>
                    <a:lumOff val="35000"/>
                  </a:schemeClr>
                </a:solidFill>
                <a:latin typeface="Century Gothic" panose="020B0502020202020204" pitchFamily="34" charset="0"/>
              </a:rPr>
              <a:t>PROJECT TEAM</a:t>
            </a:r>
          </a:p>
          <a:p>
            <a:pPr marL="285750" indent="-285750">
              <a:spcAft>
                <a:spcPts val="600"/>
              </a:spcAft>
              <a:buClr>
                <a:srgbClr val="90BECB"/>
              </a:buClr>
              <a:buSzPct val="109000"/>
              <a:buFont typeface="Arial" panose="020B0604020202020204" pitchFamily="34" charset="0"/>
              <a:buChar char="•"/>
            </a:pPr>
            <a:r>
              <a:rPr lang="en-US" dirty="0">
                <a:solidFill>
                  <a:schemeClr val="tx1">
                    <a:lumMod val="65000"/>
                    <a:lumOff val="35000"/>
                  </a:schemeClr>
                </a:solidFill>
                <a:latin typeface="Century Gothic" panose="020B0502020202020204" pitchFamily="34" charset="0"/>
              </a:rPr>
              <a:t>COMMUNICATION &amp; TRACKING TOOLS</a:t>
            </a:r>
          </a:p>
          <a:p>
            <a:pPr marL="285750" indent="-285750">
              <a:spcAft>
                <a:spcPts val="600"/>
              </a:spcAft>
              <a:buClr>
                <a:srgbClr val="90BECB"/>
              </a:buClr>
              <a:buSzPct val="109000"/>
              <a:buFont typeface="Arial" panose="020B0604020202020204" pitchFamily="34" charset="0"/>
              <a:buChar char="•"/>
            </a:pPr>
            <a:r>
              <a:rPr lang="en-US" dirty="0">
                <a:solidFill>
                  <a:schemeClr val="tx1">
                    <a:lumMod val="65000"/>
                    <a:lumOff val="35000"/>
                  </a:schemeClr>
                </a:solidFill>
                <a:latin typeface="Century Gothic" panose="020B0502020202020204" pitchFamily="34" charset="0"/>
              </a:rPr>
              <a:t>Q&amp;A</a:t>
            </a:r>
          </a:p>
        </p:txBody>
      </p:sp>
      <p:pic>
        <p:nvPicPr>
          <p:cNvPr id="8" name="Picture 7">
            <a:extLst>
              <a:ext uri="{FF2B5EF4-FFF2-40B4-BE49-F238E27FC236}">
                <a16:creationId xmlns:a16="http://schemas.microsoft.com/office/drawing/2014/main" id="{43A9A591-70CD-3BCB-2937-F98C6C6D7774}"/>
              </a:ext>
            </a:extLst>
          </p:cNvPr>
          <p:cNvPicPr>
            <a:picLocks noChangeAspect="1"/>
          </p:cNvPicPr>
          <p:nvPr/>
        </p:nvPicPr>
        <p:blipFill>
          <a:blip r:embed="rId3"/>
          <a:stretch>
            <a:fillRect/>
          </a:stretch>
        </p:blipFill>
        <p:spPr>
          <a:xfrm>
            <a:off x="7670800" y="0"/>
            <a:ext cx="4521200" cy="6858000"/>
          </a:xfrm>
          <a:prstGeom prst="rect">
            <a:avLst/>
          </a:prstGeom>
        </p:spPr>
      </p:pic>
    </p:spTree>
    <p:extLst>
      <p:ext uri="{BB962C8B-B14F-4D97-AF65-F5344CB8AC3E}">
        <p14:creationId xmlns:p14="http://schemas.microsoft.com/office/powerpoint/2010/main" val="1179924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Parallelogram 11">
            <a:extLst>
              <a:ext uri="{FF2B5EF4-FFF2-40B4-BE49-F238E27FC236}">
                <a16:creationId xmlns:a16="http://schemas.microsoft.com/office/drawing/2014/main" id="{9C842588-DBAB-9F79-DC43-27B45CD2DC1D}"/>
              </a:ext>
            </a:extLst>
          </p:cNvPr>
          <p:cNvSpPr/>
          <p:nvPr/>
        </p:nvSpPr>
        <p:spPr>
          <a:xfrm>
            <a:off x="1679959" y="0"/>
            <a:ext cx="2833725" cy="6858000"/>
          </a:xfrm>
          <a:prstGeom prst="parallelogram">
            <a:avLst>
              <a:gd name="adj" fmla="val 78782"/>
            </a:avLst>
          </a:prstGeom>
          <a:solidFill>
            <a:srgbClr val="FBF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a:extLst>
              <a:ext uri="{FF2B5EF4-FFF2-40B4-BE49-F238E27FC236}">
                <a16:creationId xmlns:a16="http://schemas.microsoft.com/office/drawing/2014/main" id="{2742F5D9-D0F8-91D5-B0AC-F8A6F0365574}"/>
              </a:ext>
            </a:extLst>
          </p:cNvPr>
          <p:cNvSpPr/>
          <p:nvPr/>
        </p:nvSpPr>
        <p:spPr>
          <a:xfrm>
            <a:off x="-12700" y="0"/>
            <a:ext cx="3704792" cy="6860290"/>
          </a:xfrm>
          <a:custGeom>
            <a:avLst/>
            <a:gdLst>
              <a:gd name="connsiteX0" fmla="*/ 0 w 6076950"/>
              <a:gd name="connsiteY0" fmla="*/ 6858000 h 6858000"/>
              <a:gd name="connsiteX1" fmla="*/ 2560827 w 6076950"/>
              <a:gd name="connsiteY1" fmla="*/ 0 h 6858000"/>
              <a:gd name="connsiteX2" fmla="*/ 6076950 w 6076950"/>
              <a:gd name="connsiteY2" fmla="*/ 0 h 6858000"/>
              <a:gd name="connsiteX3" fmla="*/ 3516123 w 6076950"/>
              <a:gd name="connsiteY3" fmla="*/ 6858000 h 6858000"/>
              <a:gd name="connsiteX4" fmla="*/ 0 w 6076950"/>
              <a:gd name="connsiteY4" fmla="*/ 6858000 h 6858000"/>
              <a:gd name="connsiteX0" fmla="*/ 0 w 6076950"/>
              <a:gd name="connsiteY0" fmla="*/ 6858000 h 6858000"/>
              <a:gd name="connsiteX1" fmla="*/ 1809750 w 6076950"/>
              <a:gd name="connsiteY1" fmla="*/ 1943100 h 6858000"/>
              <a:gd name="connsiteX2" fmla="*/ 2560827 w 6076950"/>
              <a:gd name="connsiteY2" fmla="*/ 0 h 6858000"/>
              <a:gd name="connsiteX3" fmla="*/ 6076950 w 6076950"/>
              <a:gd name="connsiteY3" fmla="*/ 0 h 6858000"/>
              <a:gd name="connsiteX4" fmla="*/ 3516123 w 6076950"/>
              <a:gd name="connsiteY4" fmla="*/ 6858000 h 6858000"/>
              <a:gd name="connsiteX5" fmla="*/ 0 w 6076950"/>
              <a:gd name="connsiteY5" fmla="*/ 6858000 h 6858000"/>
              <a:gd name="connsiteX0" fmla="*/ 6350 w 4267200"/>
              <a:gd name="connsiteY0" fmla="*/ 6845300 h 6858000"/>
              <a:gd name="connsiteX1" fmla="*/ 0 w 4267200"/>
              <a:gd name="connsiteY1" fmla="*/ 1943100 h 6858000"/>
              <a:gd name="connsiteX2" fmla="*/ 751077 w 4267200"/>
              <a:gd name="connsiteY2" fmla="*/ 0 h 6858000"/>
              <a:gd name="connsiteX3" fmla="*/ 4267200 w 4267200"/>
              <a:gd name="connsiteY3" fmla="*/ 0 h 6858000"/>
              <a:gd name="connsiteX4" fmla="*/ 1706373 w 4267200"/>
              <a:gd name="connsiteY4" fmla="*/ 6858000 h 6858000"/>
              <a:gd name="connsiteX5" fmla="*/ 6350 w 4267200"/>
              <a:gd name="connsiteY5" fmla="*/ 6845300 h 6858000"/>
              <a:gd name="connsiteX0" fmla="*/ 6350 w 4267200"/>
              <a:gd name="connsiteY0" fmla="*/ 6867785 h 6867785"/>
              <a:gd name="connsiteX1" fmla="*/ 0 w 4267200"/>
              <a:gd name="connsiteY1" fmla="*/ 1943100 h 6867785"/>
              <a:gd name="connsiteX2" fmla="*/ 751077 w 4267200"/>
              <a:gd name="connsiteY2" fmla="*/ 0 h 6867785"/>
              <a:gd name="connsiteX3" fmla="*/ 4267200 w 4267200"/>
              <a:gd name="connsiteY3" fmla="*/ 0 h 6867785"/>
              <a:gd name="connsiteX4" fmla="*/ 1706373 w 4267200"/>
              <a:gd name="connsiteY4" fmla="*/ 6858000 h 6867785"/>
              <a:gd name="connsiteX5" fmla="*/ 6350 w 4267200"/>
              <a:gd name="connsiteY5" fmla="*/ 6867785 h 6867785"/>
              <a:gd name="connsiteX0" fmla="*/ 6350 w 4267200"/>
              <a:gd name="connsiteY0" fmla="*/ 6860290 h 6860290"/>
              <a:gd name="connsiteX1" fmla="*/ 0 w 4267200"/>
              <a:gd name="connsiteY1" fmla="*/ 1943100 h 6860290"/>
              <a:gd name="connsiteX2" fmla="*/ 751077 w 4267200"/>
              <a:gd name="connsiteY2" fmla="*/ 0 h 6860290"/>
              <a:gd name="connsiteX3" fmla="*/ 4267200 w 4267200"/>
              <a:gd name="connsiteY3" fmla="*/ 0 h 6860290"/>
              <a:gd name="connsiteX4" fmla="*/ 1706373 w 4267200"/>
              <a:gd name="connsiteY4" fmla="*/ 6858000 h 6860290"/>
              <a:gd name="connsiteX5" fmla="*/ 6350 w 4267200"/>
              <a:gd name="connsiteY5" fmla="*/ 6860290 h 686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7200" h="6860290">
                <a:moveTo>
                  <a:pt x="6350" y="6860290"/>
                </a:moveTo>
                <a:cubicBezTo>
                  <a:pt x="4233" y="5226223"/>
                  <a:pt x="2117" y="3577167"/>
                  <a:pt x="0" y="1943100"/>
                </a:cubicBezTo>
                <a:lnTo>
                  <a:pt x="751077" y="0"/>
                </a:lnTo>
                <a:lnTo>
                  <a:pt x="4267200" y="0"/>
                </a:lnTo>
                <a:lnTo>
                  <a:pt x="1706373" y="6858000"/>
                </a:lnTo>
                <a:lnTo>
                  <a:pt x="6350" y="6860290"/>
                </a:lnTo>
                <a:close/>
              </a:path>
            </a:pathLst>
          </a:custGeom>
          <a:solidFill>
            <a:srgbClr val="F8EA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C3A9400-3436-386A-ECB4-0D606657AA2D}"/>
              </a:ext>
            </a:extLst>
          </p:cNvPr>
          <p:cNvSpPr txBox="1"/>
          <p:nvPr/>
        </p:nvSpPr>
        <p:spPr>
          <a:xfrm>
            <a:off x="367748" y="248400"/>
            <a:ext cx="9456736" cy="1446550"/>
          </a:xfrm>
          <a:prstGeom prst="rect">
            <a:avLst/>
          </a:prstGeom>
          <a:noFill/>
        </p:spPr>
        <p:txBody>
          <a:bodyPr wrap="square" rtlCol="0">
            <a:spAutoFit/>
          </a:bodyPr>
          <a:lstStyle/>
          <a:p>
            <a:r>
              <a:rPr lang="en-US" sz="4400" dirty="0">
                <a:solidFill>
                  <a:schemeClr val="tx1">
                    <a:lumMod val="65000"/>
                    <a:lumOff val="35000"/>
                  </a:schemeClr>
                </a:solidFill>
                <a:latin typeface="Century Gothic" panose="020B0502020202020204" pitchFamily="34" charset="0"/>
              </a:rPr>
              <a:t>PROJECT SPONSOR / CLIENT / STAKEHOLDERS</a:t>
            </a:r>
          </a:p>
        </p:txBody>
      </p:sp>
      <p:sp>
        <p:nvSpPr>
          <p:cNvPr id="5" name="TextBox 4">
            <a:extLst>
              <a:ext uri="{FF2B5EF4-FFF2-40B4-BE49-F238E27FC236}">
                <a16:creationId xmlns:a16="http://schemas.microsoft.com/office/drawing/2014/main" id="{1F39D512-03F8-7D1B-C9E4-BD7877AE6A73}"/>
              </a:ext>
            </a:extLst>
          </p:cNvPr>
          <p:cNvSpPr txBox="1"/>
          <p:nvPr/>
        </p:nvSpPr>
        <p:spPr>
          <a:xfrm>
            <a:off x="808892" y="1694950"/>
            <a:ext cx="9605108" cy="2191947"/>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sz="2400" dirty="0">
                <a:latin typeface="Century Gothic" panose="020B0502020202020204" pitchFamily="34" charset="0"/>
              </a:rPr>
              <a:t>Krista Ahmed</a:t>
            </a:r>
            <a:r>
              <a:rPr lang="en-US" sz="2200" dirty="0">
                <a:latin typeface="Century Gothic" panose="020B0502020202020204" pitchFamily="34" charset="0"/>
              </a:rPr>
              <a:t>, Director of Product Development - Internal Sponsor</a:t>
            </a:r>
          </a:p>
          <a:p>
            <a:pPr marL="285750" indent="-285750">
              <a:lnSpc>
                <a:spcPct val="200000"/>
              </a:lnSpc>
              <a:buFont typeface="Arial" panose="020B0604020202020204" pitchFamily="34" charset="0"/>
              <a:buChar char="•"/>
            </a:pPr>
            <a:r>
              <a:rPr lang="en-US" sz="2400" dirty="0">
                <a:latin typeface="Century Gothic" panose="020B0502020202020204" pitchFamily="34" charset="0"/>
              </a:rPr>
              <a:t>Melissa Brundige</a:t>
            </a:r>
            <a:r>
              <a:rPr lang="en-US" sz="2200" dirty="0">
                <a:latin typeface="Century Gothic" panose="020B0502020202020204" pitchFamily="34" charset="0"/>
              </a:rPr>
              <a:t>, Engineering</a:t>
            </a:r>
          </a:p>
          <a:p>
            <a:pPr marL="285750" indent="-285750">
              <a:lnSpc>
                <a:spcPct val="200000"/>
              </a:lnSpc>
              <a:buFont typeface="Arial" panose="020B0604020202020204" pitchFamily="34" charset="0"/>
              <a:buChar char="•"/>
            </a:pPr>
            <a:r>
              <a:rPr lang="en-US" sz="2400" dirty="0">
                <a:latin typeface="Century Gothic" panose="020B0502020202020204" pitchFamily="34" charset="0"/>
              </a:rPr>
              <a:t>Paul Finley</a:t>
            </a:r>
            <a:r>
              <a:rPr lang="en-US" sz="2200" dirty="0">
                <a:latin typeface="Century Gothic" panose="020B0502020202020204" pitchFamily="34" charset="0"/>
              </a:rPr>
              <a:t>, Marketing</a:t>
            </a:r>
          </a:p>
        </p:txBody>
      </p:sp>
      <p:pic>
        <p:nvPicPr>
          <p:cNvPr id="9" name="Picture 8">
            <a:extLst>
              <a:ext uri="{FF2B5EF4-FFF2-40B4-BE49-F238E27FC236}">
                <a16:creationId xmlns:a16="http://schemas.microsoft.com/office/drawing/2014/main" id="{CEC96EF8-C1A7-5942-699B-872FCB006499}"/>
              </a:ext>
            </a:extLst>
          </p:cNvPr>
          <p:cNvPicPr>
            <a:picLocks noChangeAspect="1"/>
          </p:cNvPicPr>
          <p:nvPr/>
        </p:nvPicPr>
        <p:blipFill>
          <a:blip r:embed="rId2"/>
          <a:stretch>
            <a:fillRect/>
          </a:stretch>
        </p:blipFill>
        <p:spPr>
          <a:xfrm>
            <a:off x="4419600" y="3239663"/>
            <a:ext cx="7772400" cy="3618337"/>
          </a:xfrm>
          <a:prstGeom prst="rect">
            <a:avLst/>
          </a:prstGeom>
        </p:spPr>
      </p:pic>
    </p:spTree>
    <p:extLst>
      <p:ext uri="{BB962C8B-B14F-4D97-AF65-F5344CB8AC3E}">
        <p14:creationId xmlns:p14="http://schemas.microsoft.com/office/powerpoint/2010/main" val="3320541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28142"/>
          </a:schemeClr>
        </a:solidFill>
        <a:effectLst/>
      </p:bgPr>
    </p:bg>
    <p:spTree>
      <p:nvGrpSpPr>
        <p:cNvPr id="1" name=""/>
        <p:cNvGrpSpPr/>
        <p:nvPr/>
      </p:nvGrpSpPr>
      <p:grpSpPr>
        <a:xfrm>
          <a:off x="0" y="0"/>
          <a:ext cx="0" cy="0"/>
          <a:chOff x="0" y="0"/>
          <a:chExt cx="0" cy="0"/>
        </a:xfrm>
      </p:grpSpPr>
      <p:sp>
        <p:nvSpPr>
          <p:cNvPr id="29" name="Parallelogram 28">
            <a:extLst>
              <a:ext uri="{FF2B5EF4-FFF2-40B4-BE49-F238E27FC236}">
                <a16:creationId xmlns:a16="http://schemas.microsoft.com/office/drawing/2014/main" id="{3839132E-888D-D8F3-47B1-FC69F8B2C149}"/>
              </a:ext>
            </a:extLst>
          </p:cNvPr>
          <p:cNvSpPr/>
          <p:nvPr/>
        </p:nvSpPr>
        <p:spPr>
          <a:xfrm flipH="1">
            <a:off x="7719352" y="0"/>
            <a:ext cx="2833725" cy="6858000"/>
          </a:xfrm>
          <a:prstGeom prst="parallelogram">
            <a:avLst>
              <a:gd name="adj" fmla="val 78782"/>
            </a:avLst>
          </a:prstGeom>
          <a:solidFill>
            <a:srgbClr val="E1FB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arallelogram 10">
            <a:extLst>
              <a:ext uri="{FF2B5EF4-FFF2-40B4-BE49-F238E27FC236}">
                <a16:creationId xmlns:a16="http://schemas.microsoft.com/office/drawing/2014/main" id="{0DC6DFEC-09B0-37E2-29F9-A7EF2CE260F8}"/>
              </a:ext>
            </a:extLst>
          </p:cNvPr>
          <p:cNvSpPr/>
          <p:nvPr/>
        </p:nvSpPr>
        <p:spPr>
          <a:xfrm flipH="1">
            <a:off x="8498658" y="0"/>
            <a:ext cx="3704792" cy="6860290"/>
          </a:xfrm>
          <a:custGeom>
            <a:avLst/>
            <a:gdLst>
              <a:gd name="connsiteX0" fmla="*/ 0 w 6076950"/>
              <a:gd name="connsiteY0" fmla="*/ 6858000 h 6858000"/>
              <a:gd name="connsiteX1" fmla="*/ 2560827 w 6076950"/>
              <a:gd name="connsiteY1" fmla="*/ 0 h 6858000"/>
              <a:gd name="connsiteX2" fmla="*/ 6076950 w 6076950"/>
              <a:gd name="connsiteY2" fmla="*/ 0 h 6858000"/>
              <a:gd name="connsiteX3" fmla="*/ 3516123 w 6076950"/>
              <a:gd name="connsiteY3" fmla="*/ 6858000 h 6858000"/>
              <a:gd name="connsiteX4" fmla="*/ 0 w 6076950"/>
              <a:gd name="connsiteY4" fmla="*/ 6858000 h 6858000"/>
              <a:gd name="connsiteX0" fmla="*/ 0 w 6076950"/>
              <a:gd name="connsiteY0" fmla="*/ 6858000 h 6858000"/>
              <a:gd name="connsiteX1" fmla="*/ 1809750 w 6076950"/>
              <a:gd name="connsiteY1" fmla="*/ 1943100 h 6858000"/>
              <a:gd name="connsiteX2" fmla="*/ 2560827 w 6076950"/>
              <a:gd name="connsiteY2" fmla="*/ 0 h 6858000"/>
              <a:gd name="connsiteX3" fmla="*/ 6076950 w 6076950"/>
              <a:gd name="connsiteY3" fmla="*/ 0 h 6858000"/>
              <a:gd name="connsiteX4" fmla="*/ 3516123 w 6076950"/>
              <a:gd name="connsiteY4" fmla="*/ 6858000 h 6858000"/>
              <a:gd name="connsiteX5" fmla="*/ 0 w 6076950"/>
              <a:gd name="connsiteY5" fmla="*/ 6858000 h 6858000"/>
              <a:gd name="connsiteX0" fmla="*/ 6350 w 4267200"/>
              <a:gd name="connsiteY0" fmla="*/ 6845300 h 6858000"/>
              <a:gd name="connsiteX1" fmla="*/ 0 w 4267200"/>
              <a:gd name="connsiteY1" fmla="*/ 1943100 h 6858000"/>
              <a:gd name="connsiteX2" fmla="*/ 751077 w 4267200"/>
              <a:gd name="connsiteY2" fmla="*/ 0 h 6858000"/>
              <a:gd name="connsiteX3" fmla="*/ 4267200 w 4267200"/>
              <a:gd name="connsiteY3" fmla="*/ 0 h 6858000"/>
              <a:gd name="connsiteX4" fmla="*/ 1706373 w 4267200"/>
              <a:gd name="connsiteY4" fmla="*/ 6858000 h 6858000"/>
              <a:gd name="connsiteX5" fmla="*/ 6350 w 4267200"/>
              <a:gd name="connsiteY5" fmla="*/ 6845300 h 6858000"/>
              <a:gd name="connsiteX0" fmla="*/ 6350 w 4267200"/>
              <a:gd name="connsiteY0" fmla="*/ 6867785 h 6867785"/>
              <a:gd name="connsiteX1" fmla="*/ 0 w 4267200"/>
              <a:gd name="connsiteY1" fmla="*/ 1943100 h 6867785"/>
              <a:gd name="connsiteX2" fmla="*/ 751077 w 4267200"/>
              <a:gd name="connsiteY2" fmla="*/ 0 h 6867785"/>
              <a:gd name="connsiteX3" fmla="*/ 4267200 w 4267200"/>
              <a:gd name="connsiteY3" fmla="*/ 0 h 6867785"/>
              <a:gd name="connsiteX4" fmla="*/ 1706373 w 4267200"/>
              <a:gd name="connsiteY4" fmla="*/ 6858000 h 6867785"/>
              <a:gd name="connsiteX5" fmla="*/ 6350 w 4267200"/>
              <a:gd name="connsiteY5" fmla="*/ 6867785 h 6867785"/>
              <a:gd name="connsiteX0" fmla="*/ 6350 w 4267200"/>
              <a:gd name="connsiteY0" fmla="*/ 6860290 h 6860290"/>
              <a:gd name="connsiteX1" fmla="*/ 0 w 4267200"/>
              <a:gd name="connsiteY1" fmla="*/ 1943100 h 6860290"/>
              <a:gd name="connsiteX2" fmla="*/ 751077 w 4267200"/>
              <a:gd name="connsiteY2" fmla="*/ 0 h 6860290"/>
              <a:gd name="connsiteX3" fmla="*/ 4267200 w 4267200"/>
              <a:gd name="connsiteY3" fmla="*/ 0 h 6860290"/>
              <a:gd name="connsiteX4" fmla="*/ 1706373 w 4267200"/>
              <a:gd name="connsiteY4" fmla="*/ 6858000 h 6860290"/>
              <a:gd name="connsiteX5" fmla="*/ 6350 w 4267200"/>
              <a:gd name="connsiteY5" fmla="*/ 6860290 h 686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7200" h="6860290">
                <a:moveTo>
                  <a:pt x="6350" y="6860290"/>
                </a:moveTo>
                <a:cubicBezTo>
                  <a:pt x="4233" y="5226223"/>
                  <a:pt x="2117" y="3577167"/>
                  <a:pt x="0" y="1943100"/>
                </a:cubicBezTo>
                <a:lnTo>
                  <a:pt x="751077" y="0"/>
                </a:lnTo>
                <a:lnTo>
                  <a:pt x="4267200" y="0"/>
                </a:lnTo>
                <a:lnTo>
                  <a:pt x="1706373" y="6858000"/>
                </a:lnTo>
                <a:lnTo>
                  <a:pt x="6350" y="6860290"/>
                </a:lnTo>
                <a:close/>
              </a:path>
            </a:pathLst>
          </a:custGeom>
          <a:solidFill>
            <a:srgbClr val="CDFA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9711313" cy="769441"/>
          </a:xfrm>
          <a:prstGeom prst="rect">
            <a:avLst/>
          </a:prstGeom>
          <a:noFill/>
        </p:spPr>
        <p:txBody>
          <a:bodyPr wrap="none" rtlCol="0">
            <a:spAutoFit/>
          </a:bodyPr>
          <a:lstStyle/>
          <a:p>
            <a:r>
              <a:rPr lang="en-US" sz="4400" dirty="0">
                <a:solidFill>
                  <a:schemeClr val="tx1">
                    <a:lumMod val="65000"/>
                    <a:lumOff val="35000"/>
                  </a:schemeClr>
                </a:solidFill>
                <a:latin typeface="Century Gothic" panose="020B0502020202020204" pitchFamily="34" charset="0"/>
              </a:rPr>
              <a:t>STRATEGY &amp; PROJECT DESCRIPTION</a:t>
            </a:r>
          </a:p>
        </p:txBody>
      </p:sp>
      <p:sp>
        <p:nvSpPr>
          <p:cNvPr id="40" name="TextBox 39">
            <a:extLst>
              <a:ext uri="{FF2B5EF4-FFF2-40B4-BE49-F238E27FC236}">
                <a16:creationId xmlns:a16="http://schemas.microsoft.com/office/drawing/2014/main" id="{9942E994-2F03-3843-B39A-945A3E19769D}"/>
              </a:ext>
            </a:extLst>
          </p:cNvPr>
          <p:cNvSpPr txBox="1"/>
          <p:nvPr/>
        </p:nvSpPr>
        <p:spPr>
          <a:xfrm>
            <a:off x="808891" y="1745837"/>
            <a:ext cx="4349517" cy="523220"/>
          </a:xfrm>
          <a:prstGeom prst="rect">
            <a:avLst/>
          </a:prstGeom>
          <a:noFill/>
        </p:spPr>
        <p:txBody>
          <a:bodyPr wrap="square" rtlCol="0">
            <a:spAutoFit/>
          </a:bodyPr>
          <a:lstStyle/>
          <a:p>
            <a:r>
              <a:rPr lang="en-US" sz="2800" dirty="0">
                <a:solidFill>
                  <a:schemeClr val="tx1">
                    <a:lumMod val="65000"/>
                    <a:lumOff val="35000"/>
                  </a:schemeClr>
                </a:solidFill>
                <a:latin typeface="Century Gothic" panose="020B0502020202020204" pitchFamily="34" charset="0"/>
              </a:rPr>
              <a:t>COMPANY STRATEGY</a:t>
            </a:r>
          </a:p>
        </p:txBody>
      </p:sp>
      <p:sp>
        <p:nvSpPr>
          <p:cNvPr id="4" name="TextBox 3">
            <a:extLst>
              <a:ext uri="{FF2B5EF4-FFF2-40B4-BE49-F238E27FC236}">
                <a16:creationId xmlns:a16="http://schemas.microsoft.com/office/drawing/2014/main" id="{C39E91D0-8ED0-5A4F-3225-B28919362545}"/>
              </a:ext>
            </a:extLst>
          </p:cNvPr>
          <p:cNvSpPr txBox="1"/>
          <p:nvPr/>
        </p:nvSpPr>
        <p:spPr>
          <a:xfrm>
            <a:off x="961292" y="4087353"/>
            <a:ext cx="6126480" cy="2567113"/>
          </a:xfrm>
          <a:prstGeom prst="rect">
            <a:avLst/>
          </a:prstGeom>
          <a:noFill/>
        </p:spPr>
        <p:txBody>
          <a:bodyPr wrap="square" rtlCol="0">
            <a:spAutoFit/>
          </a:bodyPr>
          <a:lstStyle/>
          <a:p>
            <a:pPr>
              <a:lnSpc>
                <a:spcPct val="150000"/>
              </a:lnSpc>
            </a:pPr>
            <a:r>
              <a:rPr lang="en-US" sz="2200" dirty="0">
                <a:latin typeface="Century Gothic" panose="020B0502020202020204" pitchFamily="34" charset="0"/>
              </a:rPr>
              <a:t>The Creation of a Handheld Widget Based on the Results of Competitive Research That Indicate a Need for Such a Product</a:t>
            </a:r>
          </a:p>
          <a:p>
            <a:pPr>
              <a:lnSpc>
                <a:spcPct val="150000"/>
              </a:lnSpc>
            </a:pPr>
            <a:endParaRPr lang="en-US" sz="2200" dirty="0">
              <a:latin typeface="Century Gothic" panose="020B0502020202020204" pitchFamily="34" charset="0"/>
            </a:endParaRPr>
          </a:p>
          <a:p>
            <a:pPr>
              <a:lnSpc>
                <a:spcPct val="150000"/>
              </a:lnSpc>
            </a:pPr>
            <a:endParaRPr lang="en-US" sz="2200" dirty="0">
              <a:latin typeface="Century Gothic" panose="020B0502020202020204" pitchFamily="34" charset="0"/>
            </a:endParaRPr>
          </a:p>
        </p:txBody>
      </p:sp>
      <p:sp>
        <p:nvSpPr>
          <p:cNvPr id="8" name="TextBox 7">
            <a:extLst>
              <a:ext uri="{FF2B5EF4-FFF2-40B4-BE49-F238E27FC236}">
                <a16:creationId xmlns:a16="http://schemas.microsoft.com/office/drawing/2014/main" id="{EED0566E-9B51-9A4F-1FE2-14CE6B993D1C}"/>
              </a:ext>
            </a:extLst>
          </p:cNvPr>
          <p:cNvSpPr txBox="1"/>
          <p:nvPr/>
        </p:nvSpPr>
        <p:spPr>
          <a:xfrm>
            <a:off x="808891" y="3605411"/>
            <a:ext cx="4349517" cy="523220"/>
          </a:xfrm>
          <a:prstGeom prst="rect">
            <a:avLst/>
          </a:prstGeom>
          <a:noFill/>
        </p:spPr>
        <p:txBody>
          <a:bodyPr wrap="square" rtlCol="0">
            <a:spAutoFit/>
          </a:bodyPr>
          <a:lstStyle/>
          <a:p>
            <a:r>
              <a:rPr lang="en-US" sz="2800" dirty="0">
                <a:solidFill>
                  <a:schemeClr val="tx1">
                    <a:lumMod val="65000"/>
                    <a:lumOff val="35000"/>
                  </a:schemeClr>
                </a:solidFill>
                <a:latin typeface="Century Gothic" panose="020B0502020202020204" pitchFamily="34" charset="0"/>
              </a:rPr>
              <a:t>PROJECT DESCRIPTION</a:t>
            </a:r>
          </a:p>
        </p:txBody>
      </p:sp>
      <p:sp>
        <p:nvSpPr>
          <p:cNvPr id="9" name="TextBox 8">
            <a:extLst>
              <a:ext uri="{FF2B5EF4-FFF2-40B4-BE49-F238E27FC236}">
                <a16:creationId xmlns:a16="http://schemas.microsoft.com/office/drawing/2014/main" id="{45A0F961-1723-235B-AD00-2027A94742EC}"/>
              </a:ext>
            </a:extLst>
          </p:cNvPr>
          <p:cNvSpPr txBox="1"/>
          <p:nvPr/>
        </p:nvSpPr>
        <p:spPr>
          <a:xfrm>
            <a:off x="961292" y="2207502"/>
            <a:ext cx="6126480" cy="1043619"/>
          </a:xfrm>
          <a:prstGeom prst="rect">
            <a:avLst/>
          </a:prstGeom>
          <a:noFill/>
        </p:spPr>
        <p:txBody>
          <a:bodyPr wrap="square" rtlCol="0">
            <a:spAutoFit/>
          </a:bodyPr>
          <a:lstStyle/>
          <a:p>
            <a:pPr>
              <a:lnSpc>
                <a:spcPct val="150000"/>
              </a:lnSpc>
            </a:pPr>
            <a:r>
              <a:rPr lang="en-US" sz="2200" dirty="0">
                <a:latin typeface="Century Gothic" panose="020B0502020202020204" pitchFamily="34" charset="0"/>
              </a:rPr>
              <a:t>The Introduction of New Products Every Fiscal Year</a:t>
            </a:r>
          </a:p>
        </p:txBody>
      </p:sp>
      <p:pic>
        <p:nvPicPr>
          <p:cNvPr id="31" name="Picture 30">
            <a:extLst>
              <a:ext uri="{FF2B5EF4-FFF2-40B4-BE49-F238E27FC236}">
                <a16:creationId xmlns:a16="http://schemas.microsoft.com/office/drawing/2014/main" id="{57CFAC79-55DB-4AF0-1D56-C0206010097C}"/>
              </a:ext>
            </a:extLst>
          </p:cNvPr>
          <p:cNvPicPr>
            <a:picLocks noChangeAspect="1"/>
          </p:cNvPicPr>
          <p:nvPr/>
        </p:nvPicPr>
        <p:blipFill>
          <a:blip r:embed="rId3"/>
          <a:stretch>
            <a:fillRect/>
          </a:stretch>
        </p:blipFill>
        <p:spPr>
          <a:xfrm>
            <a:off x="7474687" y="3754485"/>
            <a:ext cx="4358463" cy="3104659"/>
          </a:xfrm>
          <a:prstGeom prst="rect">
            <a:avLst/>
          </a:prstGeom>
        </p:spPr>
      </p:pic>
    </p:spTree>
    <p:extLst>
      <p:ext uri="{BB962C8B-B14F-4D97-AF65-F5344CB8AC3E}">
        <p14:creationId xmlns:p14="http://schemas.microsoft.com/office/powerpoint/2010/main" val="3652727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Parallelogram 10">
            <a:extLst>
              <a:ext uri="{FF2B5EF4-FFF2-40B4-BE49-F238E27FC236}">
                <a16:creationId xmlns:a16="http://schemas.microsoft.com/office/drawing/2014/main" id="{0350AC26-F478-9107-A368-110688290FAE}"/>
              </a:ext>
            </a:extLst>
          </p:cNvPr>
          <p:cNvSpPr/>
          <p:nvPr/>
        </p:nvSpPr>
        <p:spPr>
          <a:xfrm>
            <a:off x="1679959" y="0"/>
            <a:ext cx="2833725" cy="6858000"/>
          </a:xfrm>
          <a:prstGeom prst="parallelogram">
            <a:avLst>
              <a:gd name="adj" fmla="val 78782"/>
            </a:avLst>
          </a:prstGeom>
          <a:solidFill>
            <a:srgbClr val="F9F7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0">
            <a:extLst>
              <a:ext uri="{FF2B5EF4-FFF2-40B4-BE49-F238E27FC236}">
                <a16:creationId xmlns:a16="http://schemas.microsoft.com/office/drawing/2014/main" id="{018BDA67-3CEF-E017-8F49-5227743B1005}"/>
              </a:ext>
            </a:extLst>
          </p:cNvPr>
          <p:cNvSpPr/>
          <p:nvPr/>
        </p:nvSpPr>
        <p:spPr>
          <a:xfrm>
            <a:off x="-12700" y="0"/>
            <a:ext cx="3704792" cy="6860290"/>
          </a:xfrm>
          <a:custGeom>
            <a:avLst/>
            <a:gdLst>
              <a:gd name="connsiteX0" fmla="*/ 0 w 6076950"/>
              <a:gd name="connsiteY0" fmla="*/ 6858000 h 6858000"/>
              <a:gd name="connsiteX1" fmla="*/ 2560827 w 6076950"/>
              <a:gd name="connsiteY1" fmla="*/ 0 h 6858000"/>
              <a:gd name="connsiteX2" fmla="*/ 6076950 w 6076950"/>
              <a:gd name="connsiteY2" fmla="*/ 0 h 6858000"/>
              <a:gd name="connsiteX3" fmla="*/ 3516123 w 6076950"/>
              <a:gd name="connsiteY3" fmla="*/ 6858000 h 6858000"/>
              <a:gd name="connsiteX4" fmla="*/ 0 w 6076950"/>
              <a:gd name="connsiteY4" fmla="*/ 6858000 h 6858000"/>
              <a:gd name="connsiteX0" fmla="*/ 0 w 6076950"/>
              <a:gd name="connsiteY0" fmla="*/ 6858000 h 6858000"/>
              <a:gd name="connsiteX1" fmla="*/ 1809750 w 6076950"/>
              <a:gd name="connsiteY1" fmla="*/ 1943100 h 6858000"/>
              <a:gd name="connsiteX2" fmla="*/ 2560827 w 6076950"/>
              <a:gd name="connsiteY2" fmla="*/ 0 h 6858000"/>
              <a:gd name="connsiteX3" fmla="*/ 6076950 w 6076950"/>
              <a:gd name="connsiteY3" fmla="*/ 0 h 6858000"/>
              <a:gd name="connsiteX4" fmla="*/ 3516123 w 6076950"/>
              <a:gd name="connsiteY4" fmla="*/ 6858000 h 6858000"/>
              <a:gd name="connsiteX5" fmla="*/ 0 w 6076950"/>
              <a:gd name="connsiteY5" fmla="*/ 6858000 h 6858000"/>
              <a:gd name="connsiteX0" fmla="*/ 6350 w 4267200"/>
              <a:gd name="connsiteY0" fmla="*/ 6845300 h 6858000"/>
              <a:gd name="connsiteX1" fmla="*/ 0 w 4267200"/>
              <a:gd name="connsiteY1" fmla="*/ 1943100 h 6858000"/>
              <a:gd name="connsiteX2" fmla="*/ 751077 w 4267200"/>
              <a:gd name="connsiteY2" fmla="*/ 0 h 6858000"/>
              <a:gd name="connsiteX3" fmla="*/ 4267200 w 4267200"/>
              <a:gd name="connsiteY3" fmla="*/ 0 h 6858000"/>
              <a:gd name="connsiteX4" fmla="*/ 1706373 w 4267200"/>
              <a:gd name="connsiteY4" fmla="*/ 6858000 h 6858000"/>
              <a:gd name="connsiteX5" fmla="*/ 6350 w 4267200"/>
              <a:gd name="connsiteY5" fmla="*/ 6845300 h 6858000"/>
              <a:gd name="connsiteX0" fmla="*/ 6350 w 4267200"/>
              <a:gd name="connsiteY0" fmla="*/ 6867785 h 6867785"/>
              <a:gd name="connsiteX1" fmla="*/ 0 w 4267200"/>
              <a:gd name="connsiteY1" fmla="*/ 1943100 h 6867785"/>
              <a:gd name="connsiteX2" fmla="*/ 751077 w 4267200"/>
              <a:gd name="connsiteY2" fmla="*/ 0 h 6867785"/>
              <a:gd name="connsiteX3" fmla="*/ 4267200 w 4267200"/>
              <a:gd name="connsiteY3" fmla="*/ 0 h 6867785"/>
              <a:gd name="connsiteX4" fmla="*/ 1706373 w 4267200"/>
              <a:gd name="connsiteY4" fmla="*/ 6858000 h 6867785"/>
              <a:gd name="connsiteX5" fmla="*/ 6350 w 4267200"/>
              <a:gd name="connsiteY5" fmla="*/ 6867785 h 6867785"/>
              <a:gd name="connsiteX0" fmla="*/ 6350 w 4267200"/>
              <a:gd name="connsiteY0" fmla="*/ 6860290 h 6860290"/>
              <a:gd name="connsiteX1" fmla="*/ 0 w 4267200"/>
              <a:gd name="connsiteY1" fmla="*/ 1943100 h 6860290"/>
              <a:gd name="connsiteX2" fmla="*/ 751077 w 4267200"/>
              <a:gd name="connsiteY2" fmla="*/ 0 h 6860290"/>
              <a:gd name="connsiteX3" fmla="*/ 4267200 w 4267200"/>
              <a:gd name="connsiteY3" fmla="*/ 0 h 6860290"/>
              <a:gd name="connsiteX4" fmla="*/ 1706373 w 4267200"/>
              <a:gd name="connsiteY4" fmla="*/ 6858000 h 6860290"/>
              <a:gd name="connsiteX5" fmla="*/ 6350 w 4267200"/>
              <a:gd name="connsiteY5" fmla="*/ 6860290 h 686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7200" h="6860290">
                <a:moveTo>
                  <a:pt x="6350" y="6860290"/>
                </a:moveTo>
                <a:cubicBezTo>
                  <a:pt x="4233" y="5226223"/>
                  <a:pt x="2117" y="3577167"/>
                  <a:pt x="0" y="1943100"/>
                </a:cubicBezTo>
                <a:lnTo>
                  <a:pt x="751077" y="0"/>
                </a:lnTo>
                <a:lnTo>
                  <a:pt x="4267200" y="0"/>
                </a:lnTo>
                <a:lnTo>
                  <a:pt x="1706373" y="6858000"/>
                </a:lnTo>
                <a:lnTo>
                  <a:pt x="6350" y="6860290"/>
                </a:lnTo>
                <a:close/>
              </a:path>
            </a:pathLst>
          </a:custGeom>
          <a:solidFill>
            <a:srgbClr val="F0ED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FCC6843D-C1C3-F805-A87A-8EC13F8B7B9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flipH="1">
            <a:off x="5489550" y="1967948"/>
            <a:ext cx="6702449" cy="4890052"/>
          </a:xfrm>
          <a:prstGeom prst="rect">
            <a:avLst/>
          </a:prstGeom>
        </p:spPr>
      </p:pic>
      <p:sp>
        <p:nvSpPr>
          <p:cNvPr id="4" name="TextBox 3">
            <a:extLst>
              <a:ext uri="{FF2B5EF4-FFF2-40B4-BE49-F238E27FC236}">
                <a16:creationId xmlns:a16="http://schemas.microsoft.com/office/drawing/2014/main" id="{8C3A9400-3436-386A-ECB4-0D606657AA2D}"/>
              </a:ext>
            </a:extLst>
          </p:cNvPr>
          <p:cNvSpPr txBox="1"/>
          <p:nvPr/>
        </p:nvSpPr>
        <p:spPr>
          <a:xfrm>
            <a:off x="367748" y="248400"/>
            <a:ext cx="2108269" cy="769441"/>
          </a:xfrm>
          <a:prstGeom prst="rect">
            <a:avLst/>
          </a:prstGeom>
          <a:noFill/>
        </p:spPr>
        <p:txBody>
          <a:bodyPr wrap="none" rtlCol="0">
            <a:spAutoFit/>
          </a:bodyPr>
          <a:lstStyle/>
          <a:p>
            <a:r>
              <a:rPr lang="en-US" sz="4400" dirty="0">
                <a:solidFill>
                  <a:schemeClr val="tx1">
                    <a:lumMod val="65000"/>
                    <a:lumOff val="35000"/>
                  </a:schemeClr>
                </a:solidFill>
                <a:latin typeface="Century Gothic" panose="020B0502020202020204" pitchFamily="34" charset="0"/>
              </a:rPr>
              <a:t>TIMING</a:t>
            </a:r>
          </a:p>
        </p:txBody>
      </p:sp>
      <p:sp>
        <p:nvSpPr>
          <p:cNvPr id="5" name="TextBox 4">
            <a:extLst>
              <a:ext uri="{FF2B5EF4-FFF2-40B4-BE49-F238E27FC236}">
                <a16:creationId xmlns:a16="http://schemas.microsoft.com/office/drawing/2014/main" id="{1F39D512-03F8-7D1B-C9E4-BD7877AE6A73}"/>
              </a:ext>
            </a:extLst>
          </p:cNvPr>
          <p:cNvSpPr txBox="1"/>
          <p:nvPr/>
        </p:nvSpPr>
        <p:spPr>
          <a:xfrm>
            <a:off x="808892" y="1043353"/>
            <a:ext cx="4891264" cy="3382721"/>
          </a:xfrm>
          <a:prstGeom prst="rect">
            <a:avLst/>
          </a:prstGeom>
          <a:noFill/>
        </p:spPr>
        <p:txBody>
          <a:bodyPr wrap="square" rtlCol="0">
            <a:spAutoFit/>
          </a:bodyPr>
          <a:lstStyle/>
          <a:p>
            <a:pPr marL="285750" indent="-285750">
              <a:lnSpc>
                <a:spcPct val="150000"/>
              </a:lnSpc>
              <a:spcAft>
                <a:spcPts val="1200"/>
              </a:spcAft>
              <a:buFont typeface="Arial" panose="020B0604020202020204" pitchFamily="34" charset="0"/>
              <a:buChar char="•"/>
            </a:pPr>
            <a:r>
              <a:rPr lang="en-US" sz="2200" dirty="0">
                <a:latin typeface="Century Gothic" panose="020B0502020202020204" pitchFamily="34" charset="0"/>
              </a:rPr>
              <a:t>The Fast-Tracking of Priority Tasks</a:t>
            </a:r>
          </a:p>
          <a:p>
            <a:pPr marL="285750" indent="-285750">
              <a:lnSpc>
                <a:spcPct val="150000"/>
              </a:lnSpc>
              <a:spcAft>
                <a:spcPts val="1200"/>
              </a:spcAft>
              <a:buFont typeface="Arial" panose="020B0604020202020204" pitchFamily="34" charset="0"/>
              <a:buChar char="•"/>
            </a:pPr>
            <a:r>
              <a:rPr lang="en-US" sz="2200" dirty="0">
                <a:latin typeface="Century Gothic" panose="020B0502020202020204" pitchFamily="34" charset="0"/>
              </a:rPr>
              <a:t>The Completion of the Project by June 20XX </a:t>
            </a:r>
          </a:p>
          <a:p>
            <a:pPr marL="285750" indent="-285750">
              <a:lnSpc>
                <a:spcPct val="150000"/>
              </a:lnSpc>
              <a:spcAft>
                <a:spcPts val="1200"/>
              </a:spcAft>
              <a:buFont typeface="Arial" panose="020B0604020202020204" pitchFamily="34" charset="0"/>
              <a:buChar char="•"/>
            </a:pPr>
            <a:r>
              <a:rPr lang="en-US" sz="2200" dirty="0">
                <a:latin typeface="Century Gothic" panose="020B0502020202020204" pitchFamily="34" charset="0"/>
              </a:rPr>
              <a:t>The Delivery of the Final Product to the Consumer Electronics Show in September 20XX</a:t>
            </a:r>
          </a:p>
        </p:txBody>
      </p:sp>
    </p:spTree>
    <p:extLst>
      <p:ext uri="{BB962C8B-B14F-4D97-AF65-F5344CB8AC3E}">
        <p14:creationId xmlns:p14="http://schemas.microsoft.com/office/powerpoint/2010/main" val="2219629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24000"/>
          </a:schemeClr>
        </a:solidFill>
        <a:effectLst/>
      </p:bgPr>
    </p:bg>
    <p:spTree>
      <p:nvGrpSpPr>
        <p:cNvPr id="1" name=""/>
        <p:cNvGrpSpPr/>
        <p:nvPr/>
      </p:nvGrpSpPr>
      <p:grpSpPr>
        <a:xfrm>
          <a:off x="0" y="0"/>
          <a:ext cx="0" cy="0"/>
          <a:chOff x="0" y="0"/>
          <a:chExt cx="0" cy="0"/>
        </a:xfrm>
      </p:grpSpPr>
      <p:sp>
        <p:nvSpPr>
          <p:cNvPr id="4" name="Parallelogram 3">
            <a:extLst>
              <a:ext uri="{FF2B5EF4-FFF2-40B4-BE49-F238E27FC236}">
                <a16:creationId xmlns:a16="http://schemas.microsoft.com/office/drawing/2014/main" id="{37F26855-0884-E719-3838-AFB1F41B0383}"/>
              </a:ext>
            </a:extLst>
          </p:cNvPr>
          <p:cNvSpPr/>
          <p:nvPr/>
        </p:nvSpPr>
        <p:spPr>
          <a:xfrm flipH="1">
            <a:off x="7719352" y="0"/>
            <a:ext cx="2833725" cy="6858000"/>
          </a:xfrm>
          <a:prstGeom prst="parallelogram">
            <a:avLst>
              <a:gd name="adj" fmla="val 78782"/>
            </a:avLst>
          </a:prstGeom>
          <a:solidFill>
            <a:srgbClr val="E6E5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232DF5D-E47D-EB43-96E7-B6A4F3E4110D}"/>
              </a:ext>
            </a:extLst>
          </p:cNvPr>
          <p:cNvSpPr txBox="1"/>
          <p:nvPr/>
        </p:nvSpPr>
        <p:spPr>
          <a:xfrm>
            <a:off x="808892" y="1943348"/>
            <a:ext cx="6743814" cy="5213991"/>
          </a:xfrm>
          <a:prstGeom prst="rect">
            <a:avLst/>
          </a:prstGeom>
          <a:noFill/>
        </p:spPr>
        <p:txBody>
          <a:bodyPr wrap="square" rtlCol="0">
            <a:spAutoFit/>
          </a:bodyPr>
          <a:lstStyle/>
          <a:p>
            <a:pPr marL="285750" indent="-285750">
              <a:lnSpc>
                <a:spcPct val="150000"/>
              </a:lnSpc>
              <a:spcBef>
                <a:spcPts val="600"/>
              </a:spcBef>
              <a:spcAft>
                <a:spcPts val="600"/>
              </a:spcAft>
              <a:buFont typeface="Arial" panose="020B0604020202020204" pitchFamily="34" charset="0"/>
              <a:buChar char="•"/>
            </a:pPr>
            <a:r>
              <a:rPr lang="en-US" sz="2200" dirty="0">
                <a:latin typeface="Century Gothic" panose="020B0502020202020204" pitchFamily="34" charset="0"/>
              </a:rPr>
              <a:t>That Smaller Prototyping Teams Are More Effective</a:t>
            </a:r>
          </a:p>
          <a:p>
            <a:pPr marL="285750" indent="-285750">
              <a:lnSpc>
                <a:spcPct val="150000"/>
              </a:lnSpc>
              <a:spcBef>
                <a:spcPts val="600"/>
              </a:spcBef>
              <a:spcAft>
                <a:spcPts val="600"/>
              </a:spcAft>
              <a:buFont typeface="Arial" panose="020B0604020202020204" pitchFamily="34" charset="0"/>
              <a:buChar char="•"/>
            </a:pPr>
            <a:r>
              <a:rPr lang="en-US" sz="2200" dirty="0">
                <a:latin typeface="Century Gothic" panose="020B0502020202020204" pitchFamily="34" charset="0"/>
              </a:rPr>
              <a:t>That the Development Budget Should Not  Exceed $200K</a:t>
            </a:r>
          </a:p>
          <a:p>
            <a:pPr marL="285750" indent="-285750">
              <a:lnSpc>
                <a:spcPct val="150000"/>
              </a:lnSpc>
              <a:spcBef>
                <a:spcPts val="600"/>
              </a:spcBef>
              <a:spcAft>
                <a:spcPts val="600"/>
              </a:spcAft>
              <a:buFont typeface="Arial" panose="020B0604020202020204" pitchFamily="34" charset="0"/>
              <a:buChar char="•"/>
            </a:pPr>
            <a:r>
              <a:rPr lang="en-US" sz="2200" dirty="0">
                <a:latin typeface="Century Gothic" panose="020B0502020202020204" pitchFamily="34" charset="0"/>
              </a:rPr>
              <a:t>That We Should Have Mandatory Biweekly Stand-Up Meetings, Including All Team Members</a:t>
            </a:r>
          </a:p>
          <a:p>
            <a:pPr>
              <a:lnSpc>
                <a:spcPct val="150000"/>
              </a:lnSpc>
              <a:spcBef>
                <a:spcPts val="600"/>
              </a:spcBef>
              <a:spcAft>
                <a:spcPts val="600"/>
              </a:spcAft>
            </a:pPr>
            <a:endParaRPr lang="en-US" sz="2200" dirty="0">
              <a:latin typeface="Century Gothic" panose="020B0502020202020204" pitchFamily="34" charset="0"/>
            </a:endParaRPr>
          </a:p>
          <a:p>
            <a:pPr marL="285750" indent="-285750">
              <a:lnSpc>
                <a:spcPct val="150000"/>
              </a:lnSpc>
              <a:spcBef>
                <a:spcPts val="600"/>
              </a:spcBef>
              <a:spcAft>
                <a:spcPts val="600"/>
              </a:spcAft>
              <a:buFont typeface="Arial" panose="020B0604020202020204" pitchFamily="34" charset="0"/>
              <a:buChar char="•"/>
            </a:pPr>
            <a:endParaRPr lang="en-US" sz="2200" dirty="0">
              <a:latin typeface="Century Gothic" panose="020B0502020202020204" pitchFamily="34" charset="0"/>
            </a:endParaRP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399"/>
            <a:ext cx="9300035" cy="1446550"/>
          </a:xfrm>
          <a:prstGeom prst="rect">
            <a:avLst/>
          </a:prstGeom>
          <a:noFill/>
        </p:spPr>
        <p:txBody>
          <a:bodyPr wrap="square" rtlCol="0">
            <a:spAutoFit/>
          </a:bodyPr>
          <a:lstStyle/>
          <a:p>
            <a:r>
              <a:rPr lang="en-US" sz="4400" dirty="0">
                <a:solidFill>
                  <a:schemeClr val="tx1">
                    <a:lumMod val="65000"/>
                    <a:lumOff val="35000"/>
                  </a:schemeClr>
                </a:solidFill>
                <a:latin typeface="Century Gothic" panose="020B0502020202020204" pitchFamily="34" charset="0"/>
              </a:rPr>
              <a:t>WHAT WE’VE LEARNED FROM PAST PROJECTS</a:t>
            </a:r>
          </a:p>
        </p:txBody>
      </p:sp>
      <p:pic>
        <p:nvPicPr>
          <p:cNvPr id="14" name="Picture 13">
            <a:extLst>
              <a:ext uri="{FF2B5EF4-FFF2-40B4-BE49-F238E27FC236}">
                <a16:creationId xmlns:a16="http://schemas.microsoft.com/office/drawing/2014/main" id="{70C61C49-AA95-9F09-9F32-8B0BAA73B4CA}"/>
              </a:ext>
            </a:extLst>
          </p:cNvPr>
          <p:cNvPicPr>
            <a:picLocks noChangeAspect="1"/>
          </p:cNvPicPr>
          <p:nvPr/>
        </p:nvPicPr>
        <p:blipFill>
          <a:blip r:embed="rId3"/>
          <a:stretch>
            <a:fillRect/>
          </a:stretch>
        </p:blipFill>
        <p:spPr>
          <a:xfrm>
            <a:off x="8483600" y="0"/>
            <a:ext cx="3708400" cy="6858000"/>
          </a:xfrm>
          <a:prstGeom prst="rect">
            <a:avLst/>
          </a:prstGeom>
        </p:spPr>
      </p:pic>
    </p:spTree>
    <p:extLst>
      <p:ext uri="{BB962C8B-B14F-4D97-AF65-F5344CB8AC3E}">
        <p14:creationId xmlns:p14="http://schemas.microsoft.com/office/powerpoint/2010/main" val="94274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Parallelogram 10">
            <a:extLst>
              <a:ext uri="{FF2B5EF4-FFF2-40B4-BE49-F238E27FC236}">
                <a16:creationId xmlns:a16="http://schemas.microsoft.com/office/drawing/2014/main" id="{0350AC26-F478-9107-A368-110688290FAE}"/>
              </a:ext>
            </a:extLst>
          </p:cNvPr>
          <p:cNvSpPr/>
          <p:nvPr/>
        </p:nvSpPr>
        <p:spPr>
          <a:xfrm>
            <a:off x="1679959" y="0"/>
            <a:ext cx="2833725" cy="6858000"/>
          </a:xfrm>
          <a:prstGeom prst="parallelogram">
            <a:avLst>
              <a:gd name="adj" fmla="val 78782"/>
            </a:avLst>
          </a:prstGeom>
          <a:solidFill>
            <a:srgbClr val="E5F0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0">
            <a:extLst>
              <a:ext uri="{FF2B5EF4-FFF2-40B4-BE49-F238E27FC236}">
                <a16:creationId xmlns:a16="http://schemas.microsoft.com/office/drawing/2014/main" id="{018BDA67-3CEF-E017-8F49-5227743B1005}"/>
              </a:ext>
            </a:extLst>
          </p:cNvPr>
          <p:cNvSpPr/>
          <p:nvPr/>
        </p:nvSpPr>
        <p:spPr>
          <a:xfrm>
            <a:off x="-12700" y="0"/>
            <a:ext cx="3704792" cy="6860290"/>
          </a:xfrm>
          <a:custGeom>
            <a:avLst/>
            <a:gdLst>
              <a:gd name="connsiteX0" fmla="*/ 0 w 6076950"/>
              <a:gd name="connsiteY0" fmla="*/ 6858000 h 6858000"/>
              <a:gd name="connsiteX1" fmla="*/ 2560827 w 6076950"/>
              <a:gd name="connsiteY1" fmla="*/ 0 h 6858000"/>
              <a:gd name="connsiteX2" fmla="*/ 6076950 w 6076950"/>
              <a:gd name="connsiteY2" fmla="*/ 0 h 6858000"/>
              <a:gd name="connsiteX3" fmla="*/ 3516123 w 6076950"/>
              <a:gd name="connsiteY3" fmla="*/ 6858000 h 6858000"/>
              <a:gd name="connsiteX4" fmla="*/ 0 w 6076950"/>
              <a:gd name="connsiteY4" fmla="*/ 6858000 h 6858000"/>
              <a:gd name="connsiteX0" fmla="*/ 0 w 6076950"/>
              <a:gd name="connsiteY0" fmla="*/ 6858000 h 6858000"/>
              <a:gd name="connsiteX1" fmla="*/ 1809750 w 6076950"/>
              <a:gd name="connsiteY1" fmla="*/ 1943100 h 6858000"/>
              <a:gd name="connsiteX2" fmla="*/ 2560827 w 6076950"/>
              <a:gd name="connsiteY2" fmla="*/ 0 h 6858000"/>
              <a:gd name="connsiteX3" fmla="*/ 6076950 w 6076950"/>
              <a:gd name="connsiteY3" fmla="*/ 0 h 6858000"/>
              <a:gd name="connsiteX4" fmla="*/ 3516123 w 6076950"/>
              <a:gd name="connsiteY4" fmla="*/ 6858000 h 6858000"/>
              <a:gd name="connsiteX5" fmla="*/ 0 w 6076950"/>
              <a:gd name="connsiteY5" fmla="*/ 6858000 h 6858000"/>
              <a:gd name="connsiteX0" fmla="*/ 6350 w 4267200"/>
              <a:gd name="connsiteY0" fmla="*/ 6845300 h 6858000"/>
              <a:gd name="connsiteX1" fmla="*/ 0 w 4267200"/>
              <a:gd name="connsiteY1" fmla="*/ 1943100 h 6858000"/>
              <a:gd name="connsiteX2" fmla="*/ 751077 w 4267200"/>
              <a:gd name="connsiteY2" fmla="*/ 0 h 6858000"/>
              <a:gd name="connsiteX3" fmla="*/ 4267200 w 4267200"/>
              <a:gd name="connsiteY3" fmla="*/ 0 h 6858000"/>
              <a:gd name="connsiteX4" fmla="*/ 1706373 w 4267200"/>
              <a:gd name="connsiteY4" fmla="*/ 6858000 h 6858000"/>
              <a:gd name="connsiteX5" fmla="*/ 6350 w 4267200"/>
              <a:gd name="connsiteY5" fmla="*/ 6845300 h 6858000"/>
              <a:gd name="connsiteX0" fmla="*/ 6350 w 4267200"/>
              <a:gd name="connsiteY0" fmla="*/ 6867785 h 6867785"/>
              <a:gd name="connsiteX1" fmla="*/ 0 w 4267200"/>
              <a:gd name="connsiteY1" fmla="*/ 1943100 h 6867785"/>
              <a:gd name="connsiteX2" fmla="*/ 751077 w 4267200"/>
              <a:gd name="connsiteY2" fmla="*/ 0 h 6867785"/>
              <a:gd name="connsiteX3" fmla="*/ 4267200 w 4267200"/>
              <a:gd name="connsiteY3" fmla="*/ 0 h 6867785"/>
              <a:gd name="connsiteX4" fmla="*/ 1706373 w 4267200"/>
              <a:gd name="connsiteY4" fmla="*/ 6858000 h 6867785"/>
              <a:gd name="connsiteX5" fmla="*/ 6350 w 4267200"/>
              <a:gd name="connsiteY5" fmla="*/ 6867785 h 6867785"/>
              <a:gd name="connsiteX0" fmla="*/ 6350 w 4267200"/>
              <a:gd name="connsiteY0" fmla="*/ 6860290 h 6860290"/>
              <a:gd name="connsiteX1" fmla="*/ 0 w 4267200"/>
              <a:gd name="connsiteY1" fmla="*/ 1943100 h 6860290"/>
              <a:gd name="connsiteX2" fmla="*/ 751077 w 4267200"/>
              <a:gd name="connsiteY2" fmla="*/ 0 h 6860290"/>
              <a:gd name="connsiteX3" fmla="*/ 4267200 w 4267200"/>
              <a:gd name="connsiteY3" fmla="*/ 0 h 6860290"/>
              <a:gd name="connsiteX4" fmla="*/ 1706373 w 4267200"/>
              <a:gd name="connsiteY4" fmla="*/ 6858000 h 6860290"/>
              <a:gd name="connsiteX5" fmla="*/ 6350 w 4267200"/>
              <a:gd name="connsiteY5" fmla="*/ 6860290 h 686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7200" h="6860290">
                <a:moveTo>
                  <a:pt x="6350" y="6860290"/>
                </a:moveTo>
                <a:cubicBezTo>
                  <a:pt x="4233" y="5226223"/>
                  <a:pt x="2117" y="3577167"/>
                  <a:pt x="0" y="1943100"/>
                </a:cubicBezTo>
                <a:lnTo>
                  <a:pt x="751077" y="0"/>
                </a:lnTo>
                <a:lnTo>
                  <a:pt x="4267200" y="0"/>
                </a:lnTo>
                <a:lnTo>
                  <a:pt x="1706373" y="6858000"/>
                </a:lnTo>
                <a:lnTo>
                  <a:pt x="6350" y="6860290"/>
                </a:lnTo>
                <a:close/>
              </a:path>
            </a:pathLst>
          </a:custGeom>
          <a:solidFill>
            <a:srgbClr val="DDE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C3A9400-3436-386A-ECB4-0D606657AA2D}"/>
              </a:ext>
            </a:extLst>
          </p:cNvPr>
          <p:cNvSpPr txBox="1"/>
          <p:nvPr/>
        </p:nvSpPr>
        <p:spPr>
          <a:xfrm>
            <a:off x="367748" y="248399"/>
            <a:ext cx="4576392" cy="2123658"/>
          </a:xfrm>
          <a:prstGeom prst="rect">
            <a:avLst/>
          </a:prstGeom>
          <a:noFill/>
        </p:spPr>
        <p:txBody>
          <a:bodyPr wrap="square" rtlCol="0">
            <a:spAutoFit/>
          </a:bodyPr>
          <a:lstStyle/>
          <a:p>
            <a:r>
              <a:rPr lang="en-US" sz="4400" dirty="0">
                <a:solidFill>
                  <a:schemeClr val="tx1">
                    <a:lumMod val="65000"/>
                    <a:lumOff val="35000"/>
                  </a:schemeClr>
                </a:solidFill>
                <a:latin typeface="Century Gothic" panose="020B0502020202020204" pitchFamily="34" charset="0"/>
              </a:rPr>
              <a:t>CRITICAL SUCCESS FACTORS</a:t>
            </a:r>
          </a:p>
        </p:txBody>
      </p:sp>
      <p:pic>
        <p:nvPicPr>
          <p:cNvPr id="2" name="Picture 1">
            <a:extLst>
              <a:ext uri="{FF2B5EF4-FFF2-40B4-BE49-F238E27FC236}">
                <a16:creationId xmlns:a16="http://schemas.microsoft.com/office/drawing/2014/main" id="{2FA8D505-F829-8B4A-2194-4A6C410338CD}"/>
              </a:ext>
            </a:extLst>
          </p:cNvPr>
          <p:cNvPicPr>
            <a:picLocks noChangeAspect="1"/>
          </p:cNvPicPr>
          <p:nvPr/>
        </p:nvPicPr>
        <p:blipFill>
          <a:blip r:embed="rId2"/>
          <a:stretch>
            <a:fillRect/>
          </a:stretch>
        </p:blipFill>
        <p:spPr>
          <a:xfrm>
            <a:off x="4419600" y="626561"/>
            <a:ext cx="7772400" cy="6232584"/>
          </a:xfrm>
          <a:prstGeom prst="rect">
            <a:avLst/>
          </a:prstGeom>
        </p:spPr>
      </p:pic>
    </p:spTree>
    <p:extLst>
      <p:ext uri="{BB962C8B-B14F-4D97-AF65-F5344CB8AC3E}">
        <p14:creationId xmlns:p14="http://schemas.microsoft.com/office/powerpoint/2010/main" val="2814083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Parallelogram 9">
            <a:extLst>
              <a:ext uri="{FF2B5EF4-FFF2-40B4-BE49-F238E27FC236}">
                <a16:creationId xmlns:a16="http://schemas.microsoft.com/office/drawing/2014/main" id="{A9D07D31-BD55-8F9D-7F88-5239F4A1512D}"/>
              </a:ext>
            </a:extLst>
          </p:cNvPr>
          <p:cNvSpPr/>
          <p:nvPr/>
        </p:nvSpPr>
        <p:spPr>
          <a:xfrm flipH="1">
            <a:off x="7665616" y="0"/>
            <a:ext cx="2833725" cy="6858000"/>
          </a:xfrm>
          <a:prstGeom prst="parallelogram">
            <a:avLst>
              <a:gd name="adj" fmla="val 78782"/>
            </a:avLst>
          </a:prstGeom>
          <a:solidFill>
            <a:srgbClr val="E5F0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a:extLst>
              <a:ext uri="{FF2B5EF4-FFF2-40B4-BE49-F238E27FC236}">
                <a16:creationId xmlns:a16="http://schemas.microsoft.com/office/drawing/2014/main" id="{A1667E35-A1C8-8C35-49D9-5A5CC76B6093}"/>
              </a:ext>
            </a:extLst>
          </p:cNvPr>
          <p:cNvSpPr/>
          <p:nvPr/>
        </p:nvSpPr>
        <p:spPr>
          <a:xfrm flipH="1">
            <a:off x="8487208" y="0"/>
            <a:ext cx="3704792" cy="6860290"/>
          </a:xfrm>
          <a:custGeom>
            <a:avLst/>
            <a:gdLst>
              <a:gd name="connsiteX0" fmla="*/ 0 w 6076950"/>
              <a:gd name="connsiteY0" fmla="*/ 6858000 h 6858000"/>
              <a:gd name="connsiteX1" fmla="*/ 2560827 w 6076950"/>
              <a:gd name="connsiteY1" fmla="*/ 0 h 6858000"/>
              <a:gd name="connsiteX2" fmla="*/ 6076950 w 6076950"/>
              <a:gd name="connsiteY2" fmla="*/ 0 h 6858000"/>
              <a:gd name="connsiteX3" fmla="*/ 3516123 w 6076950"/>
              <a:gd name="connsiteY3" fmla="*/ 6858000 h 6858000"/>
              <a:gd name="connsiteX4" fmla="*/ 0 w 6076950"/>
              <a:gd name="connsiteY4" fmla="*/ 6858000 h 6858000"/>
              <a:gd name="connsiteX0" fmla="*/ 0 w 6076950"/>
              <a:gd name="connsiteY0" fmla="*/ 6858000 h 6858000"/>
              <a:gd name="connsiteX1" fmla="*/ 1809750 w 6076950"/>
              <a:gd name="connsiteY1" fmla="*/ 1943100 h 6858000"/>
              <a:gd name="connsiteX2" fmla="*/ 2560827 w 6076950"/>
              <a:gd name="connsiteY2" fmla="*/ 0 h 6858000"/>
              <a:gd name="connsiteX3" fmla="*/ 6076950 w 6076950"/>
              <a:gd name="connsiteY3" fmla="*/ 0 h 6858000"/>
              <a:gd name="connsiteX4" fmla="*/ 3516123 w 6076950"/>
              <a:gd name="connsiteY4" fmla="*/ 6858000 h 6858000"/>
              <a:gd name="connsiteX5" fmla="*/ 0 w 6076950"/>
              <a:gd name="connsiteY5" fmla="*/ 6858000 h 6858000"/>
              <a:gd name="connsiteX0" fmla="*/ 6350 w 4267200"/>
              <a:gd name="connsiteY0" fmla="*/ 6845300 h 6858000"/>
              <a:gd name="connsiteX1" fmla="*/ 0 w 4267200"/>
              <a:gd name="connsiteY1" fmla="*/ 1943100 h 6858000"/>
              <a:gd name="connsiteX2" fmla="*/ 751077 w 4267200"/>
              <a:gd name="connsiteY2" fmla="*/ 0 h 6858000"/>
              <a:gd name="connsiteX3" fmla="*/ 4267200 w 4267200"/>
              <a:gd name="connsiteY3" fmla="*/ 0 h 6858000"/>
              <a:gd name="connsiteX4" fmla="*/ 1706373 w 4267200"/>
              <a:gd name="connsiteY4" fmla="*/ 6858000 h 6858000"/>
              <a:gd name="connsiteX5" fmla="*/ 6350 w 4267200"/>
              <a:gd name="connsiteY5" fmla="*/ 6845300 h 6858000"/>
              <a:gd name="connsiteX0" fmla="*/ 6350 w 4267200"/>
              <a:gd name="connsiteY0" fmla="*/ 6867785 h 6867785"/>
              <a:gd name="connsiteX1" fmla="*/ 0 w 4267200"/>
              <a:gd name="connsiteY1" fmla="*/ 1943100 h 6867785"/>
              <a:gd name="connsiteX2" fmla="*/ 751077 w 4267200"/>
              <a:gd name="connsiteY2" fmla="*/ 0 h 6867785"/>
              <a:gd name="connsiteX3" fmla="*/ 4267200 w 4267200"/>
              <a:gd name="connsiteY3" fmla="*/ 0 h 6867785"/>
              <a:gd name="connsiteX4" fmla="*/ 1706373 w 4267200"/>
              <a:gd name="connsiteY4" fmla="*/ 6858000 h 6867785"/>
              <a:gd name="connsiteX5" fmla="*/ 6350 w 4267200"/>
              <a:gd name="connsiteY5" fmla="*/ 6867785 h 6867785"/>
              <a:gd name="connsiteX0" fmla="*/ 6350 w 4267200"/>
              <a:gd name="connsiteY0" fmla="*/ 6860290 h 6860290"/>
              <a:gd name="connsiteX1" fmla="*/ 0 w 4267200"/>
              <a:gd name="connsiteY1" fmla="*/ 1943100 h 6860290"/>
              <a:gd name="connsiteX2" fmla="*/ 751077 w 4267200"/>
              <a:gd name="connsiteY2" fmla="*/ 0 h 6860290"/>
              <a:gd name="connsiteX3" fmla="*/ 4267200 w 4267200"/>
              <a:gd name="connsiteY3" fmla="*/ 0 h 6860290"/>
              <a:gd name="connsiteX4" fmla="*/ 1706373 w 4267200"/>
              <a:gd name="connsiteY4" fmla="*/ 6858000 h 6860290"/>
              <a:gd name="connsiteX5" fmla="*/ 6350 w 4267200"/>
              <a:gd name="connsiteY5" fmla="*/ 6860290 h 686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7200" h="6860290">
                <a:moveTo>
                  <a:pt x="6350" y="6860290"/>
                </a:moveTo>
                <a:cubicBezTo>
                  <a:pt x="4233" y="5226223"/>
                  <a:pt x="2117" y="3577167"/>
                  <a:pt x="0" y="1943100"/>
                </a:cubicBezTo>
                <a:lnTo>
                  <a:pt x="751077" y="0"/>
                </a:lnTo>
                <a:lnTo>
                  <a:pt x="4267200" y="0"/>
                </a:lnTo>
                <a:lnTo>
                  <a:pt x="1706373" y="6858000"/>
                </a:lnTo>
                <a:lnTo>
                  <a:pt x="6350" y="6860290"/>
                </a:lnTo>
                <a:close/>
              </a:path>
            </a:pathLst>
          </a:custGeom>
          <a:solidFill>
            <a:srgbClr val="DDE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871870"/>
            <a:ext cx="6623929" cy="646331"/>
          </a:xfrm>
          <a:prstGeom prst="rect">
            <a:avLst/>
          </a:prstGeom>
          <a:noFill/>
        </p:spPr>
        <p:txBody>
          <a:bodyPr wrap="none" rtlCol="0">
            <a:spAutoFit/>
          </a:bodyPr>
          <a:lstStyle/>
          <a:p>
            <a:r>
              <a:rPr lang="en-US" sz="3600" dirty="0">
                <a:solidFill>
                  <a:schemeClr val="tx1">
                    <a:lumMod val="65000"/>
                    <a:lumOff val="35000"/>
                  </a:schemeClr>
                </a:solidFill>
                <a:latin typeface="Century Gothic" panose="020B0502020202020204" pitchFamily="34" charset="0"/>
              </a:rPr>
              <a:t>CRITICAL SUCCESS FACTOR 1</a:t>
            </a:r>
          </a:p>
        </p:txBody>
      </p:sp>
      <p:sp>
        <p:nvSpPr>
          <p:cNvPr id="40" name="TextBox 39">
            <a:extLst>
              <a:ext uri="{FF2B5EF4-FFF2-40B4-BE49-F238E27FC236}">
                <a16:creationId xmlns:a16="http://schemas.microsoft.com/office/drawing/2014/main" id="{1232DF5D-E47D-EB43-96E7-B6A4F3E4110D}"/>
              </a:ext>
            </a:extLst>
          </p:cNvPr>
          <p:cNvSpPr txBox="1"/>
          <p:nvPr/>
        </p:nvSpPr>
        <p:spPr>
          <a:xfrm>
            <a:off x="808892" y="1666824"/>
            <a:ext cx="8654032" cy="1197507"/>
          </a:xfrm>
          <a:prstGeom prst="rect">
            <a:avLst/>
          </a:prstGeom>
          <a:noFill/>
        </p:spPr>
        <p:txBody>
          <a:bodyPr wrap="square" rtlCol="0">
            <a:spAutoFit/>
          </a:bodyPr>
          <a:lstStyle/>
          <a:p>
            <a:pPr marL="285750" indent="-285750">
              <a:lnSpc>
                <a:spcPct val="150000"/>
              </a:lnSpc>
              <a:spcBef>
                <a:spcPts val="600"/>
              </a:spcBef>
              <a:spcAft>
                <a:spcPts val="600"/>
              </a:spcAft>
              <a:buFont typeface="Arial" panose="020B0604020202020204" pitchFamily="34" charset="0"/>
              <a:buChar char="•"/>
            </a:pPr>
            <a:r>
              <a:rPr lang="en-US" sz="2200" dirty="0">
                <a:latin typeface="Century Gothic" panose="020B0502020202020204" pitchFamily="34" charset="0"/>
              </a:rPr>
              <a:t>The Commitment of Senior Management </a:t>
            </a:r>
          </a:p>
          <a:p>
            <a:pPr marL="285750" indent="-285750">
              <a:lnSpc>
                <a:spcPct val="150000"/>
              </a:lnSpc>
              <a:spcBef>
                <a:spcPts val="600"/>
              </a:spcBef>
              <a:spcAft>
                <a:spcPts val="600"/>
              </a:spcAft>
              <a:buFont typeface="Arial" panose="020B0604020202020204" pitchFamily="34" charset="0"/>
              <a:buChar char="•"/>
            </a:pPr>
            <a:r>
              <a:rPr lang="en-US" sz="2200" dirty="0">
                <a:latin typeface="Century Gothic" panose="020B0502020202020204" pitchFamily="34" charset="0"/>
              </a:rPr>
              <a:t>Monthly Signoff by Management</a:t>
            </a:r>
          </a:p>
        </p:txBody>
      </p:sp>
      <p:sp>
        <p:nvSpPr>
          <p:cNvPr id="15" name="TextBox 14">
            <a:extLst>
              <a:ext uri="{FF2B5EF4-FFF2-40B4-BE49-F238E27FC236}">
                <a16:creationId xmlns:a16="http://schemas.microsoft.com/office/drawing/2014/main" id="{4F3E8BB6-7E60-3938-AE97-25B0AE3FB8F0}"/>
              </a:ext>
            </a:extLst>
          </p:cNvPr>
          <p:cNvSpPr txBox="1"/>
          <p:nvPr/>
        </p:nvSpPr>
        <p:spPr>
          <a:xfrm>
            <a:off x="9142000" y="343786"/>
            <a:ext cx="2395207" cy="1569660"/>
          </a:xfrm>
          <a:prstGeom prst="rect">
            <a:avLst/>
          </a:prstGeom>
          <a:noFill/>
        </p:spPr>
        <p:txBody>
          <a:bodyPr wrap="none" rtlCol="0">
            <a:spAutoFit/>
          </a:bodyPr>
          <a:lstStyle/>
          <a:p>
            <a:r>
              <a:rPr lang="en-US" sz="9600" dirty="0">
                <a:solidFill>
                  <a:schemeClr val="bg1"/>
                </a:solidFill>
                <a:latin typeface="Century Gothic" panose="020B0502020202020204" pitchFamily="34" charset="0"/>
              </a:rPr>
              <a:t>CSF</a:t>
            </a:r>
          </a:p>
        </p:txBody>
      </p:sp>
      <p:sp>
        <p:nvSpPr>
          <p:cNvPr id="16" name="TextBox 15">
            <a:extLst>
              <a:ext uri="{FF2B5EF4-FFF2-40B4-BE49-F238E27FC236}">
                <a16:creationId xmlns:a16="http://schemas.microsoft.com/office/drawing/2014/main" id="{76861B5D-5B90-2FC6-FD37-1DD316371ECA}"/>
              </a:ext>
            </a:extLst>
          </p:cNvPr>
          <p:cNvSpPr txBox="1"/>
          <p:nvPr/>
        </p:nvSpPr>
        <p:spPr>
          <a:xfrm>
            <a:off x="10245119" y="2396499"/>
            <a:ext cx="1883849" cy="3770263"/>
          </a:xfrm>
          <a:prstGeom prst="rect">
            <a:avLst/>
          </a:prstGeom>
          <a:noFill/>
        </p:spPr>
        <p:txBody>
          <a:bodyPr wrap="none" rtlCol="0">
            <a:spAutoFit/>
          </a:bodyPr>
          <a:lstStyle/>
          <a:p>
            <a:pPr algn="r"/>
            <a:r>
              <a:rPr lang="en-US" sz="23900" dirty="0">
                <a:solidFill>
                  <a:schemeClr val="bg1"/>
                </a:solidFill>
                <a:latin typeface="Century Gothic" panose="020B0502020202020204" pitchFamily="34" charset="0"/>
              </a:rPr>
              <a:t>1</a:t>
            </a:r>
          </a:p>
        </p:txBody>
      </p:sp>
    </p:spTree>
    <p:extLst>
      <p:ext uri="{BB962C8B-B14F-4D97-AF65-F5344CB8AC3E}">
        <p14:creationId xmlns:p14="http://schemas.microsoft.com/office/powerpoint/2010/main" val="3690068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Parallelogram 3">
            <a:extLst>
              <a:ext uri="{FF2B5EF4-FFF2-40B4-BE49-F238E27FC236}">
                <a16:creationId xmlns:a16="http://schemas.microsoft.com/office/drawing/2014/main" id="{82932F2C-1C50-2AE9-F3E8-A5860C4A83B2}"/>
              </a:ext>
            </a:extLst>
          </p:cNvPr>
          <p:cNvSpPr/>
          <p:nvPr/>
        </p:nvSpPr>
        <p:spPr>
          <a:xfrm flipH="1">
            <a:off x="7665616" y="0"/>
            <a:ext cx="2833725" cy="6858000"/>
          </a:xfrm>
          <a:prstGeom prst="parallelogram">
            <a:avLst>
              <a:gd name="adj" fmla="val 78782"/>
            </a:avLst>
          </a:prstGeom>
          <a:solidFill>
            <a:srgbClr val="E5F0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arallelogram 10">
            <a:extLst>
              <a:ext uri="{FF2B5EF4-FFF2-40B4-BE49-F238E27FC236}">
                <a16:creationId xmlns:a16="http://schemas.microsoft.com/office/drawing/2014/main" id="{7A479655-BD23-DA54-D83E-4E1D7582750C}"/>
              </a:ext>
            </a:extLst>
          </p:cNvPr>
          <p:cNvSpPr/>
          <p:nvPr/>
        </p:nvSpPr>
        <p:spPr>
          <a:xfrm flipH="1">
            <a:off x="8487208" y="0"/>
            <a:ext cx="3704792" cy="6860290"/>
          </a:xfrm>
          <a:custGeom>
            <a:avLst/>
            <a:gdLst>
              <a:gd name="connsiteX0" fmla="*/ 0 w 6076950"/>
              <a:gd name="connsiteY0" fmla="*/ 6858000 h 6858000"/>
              <a:gd name="connsiteX1" fmla="*/ 2560827 w 6076950"/>
              <a:gd name="connsiteY1" fmla="*/ 0 h 6858000"/>
              <a:gd name="connsiteX2" fmla="*/ 6076950 w 6076950"/>
              <a:gd name="connsiteY2" fmla="*/ 0 h 6858000"/>
              <a:gd name="connsiteX3" fmla="*/ 3516123 w 6076950"/>
              <a:gd name="connsiteY3" fmla="*/ 6858000 h 6858000"/>
              <a:gd name="connsiteX4" fmla="*/ 0 w 6076950"/>
              <a:gd name="connsiteY4" fmla="*/ 6858000 h 6858000"/>
              <a:gd name="connsiteX0" fmla="*/ 0 w 6076950"/>
              <a:gd name="connsiteY0" fmla="*/ 6858000 h 6858000"/>
              <a:gd name="connsiteX1" fmla="*/ 1809750 w 6076950"/>
              <a:gd name="connsiteY1" fmla="*/ 1943100 h 6858000"/>
              <a:gd name="connsiteX2" fmla="*/ 2560827 w 6076950"/>
              <a:gd name="connsiteY2" fmla="*/ 0 h 6858000"/>
              <a:gd name="connsiteX3" fmla="*/ 6076950 w 6076950"/>
              <a:gd name="connsiteY3" fmla="*/ 0 h 6858000"/>
              <a:gd name="connsiteX4" fmla="*/ 3516123 w 6076950"/>
              <a:gd name="connsiteY4" fmla="*/ 6858000 h 6858000"/>
              <a:gd name="connsiteX5" fmla="*/ 0 w 6076950"/>
              <a:gd name="connsiteY5" fmla="*/ 6858000 h 6858000"/>
              <a:gd name="connsiteX0" fmla="*/ 6350 w 4267200"/>
              <a:gd name="connsiteY0" fmla="*/ 6845300 h 6858000"/>
              <a:gd name="connsiteX1" fmla="*/ 0 w 4267200"/>
              <a:gd name="connsiteY1" fmla="*/ 1943100 h 6858000"/>
              <a:gd name="connsiteX2" fmla="*/ 751077 w 4267200"/>
              <a:gd name="connsiteY2" fmla="*/ 0 h 6858000"/>
              <a:gd name="connsiteX3" fmla="*/ 4267200 w 4267200"/>
              <a:gd name="connsiteY3" fmla="*/ 0 h 6858000"/>
              <a:gd name="connsiteX4" fmla="*/ 1706373 w 4267200"/>
              <a:gd name="connsiteY4" fmla="*/ 6858000 h 6858000"/>
              <a:gd name="connsiteX5" fmla="*/ 6350 w 4267200"/>
              <a:gd name="connsiteY5" fmla="*/ 6845300 h 6858000"/>
              <a:gd name="connsiteX0" fmla="*/ 6350 w 4267200"/>
              <a:gd name="connsiteY0" fmla="*/ 6867785 h 6867785"/>
              <a:gd name="connsiteX1" fmla="*/ 0 w 4267200"/>
              <a:gd name="connsiteY1" fmla="*/ 1943100 h 6867785"/>
              <a:gd name="connsiteX2" fmla="*/ 751077 w 4267200"/>
              <a:gd name="connsiteY2" fmla="*/ 0 h 6867785"/>
              <a:gd name="connsiteX3" fmla="*/ 4267200 w 4267200"/>
              <a:gd name="connsiteY3" fmla="*/ 0 h 6867785"/>
              <a:gd name="connsiteX4" fmla="*/ 1706373 w 4267200"/>
              <a:gd name="connsiteY4" fmla="*/ 6858000 h 6867785"/>
              <a:gd name="connsiteX5" fmla="*/ 6350 w 4267200"/>
              <a:gd name="connsiteY5" fmla="*/ 6867785 h 6867785"/>
              <a:gd name="connsiteX0" fmla="*/ 6350 w 4267200"/>
              <a:gd name="connsiteY0" fmla="*/ 6860290 h 6860290"/>
              <a:gd name="connsiteX1" fmla="*/ 0 w 4267200"/>
              <a:gd name="connsiteY1" fmla="*/ 1943100 h 6860290"/>
              <a:gd name="connsiteX2" fmla="*/ 751077 w 4267200"/>
              <a:gd name="connsiteY2" fmla="*/ 0 h 6860290"/>
              <a:gd name="connsiteX3" fmla="*/ 4267200 w 4267200"/>
              <a:gd name="connsiteY3" fmla="*/ 0 h 6860290"/>
              <a:gd name="connsiteX4" fmla="*/ 1706373 w 4267200"/>
              <a:gd name="connsiteY4" fmla="*/ 6858000 h 6860290"/>
              <a:gd name="connsiteX5" fmla="*/ 6350 w 4267200"/>
              <a:gd name="connsiteY5" fmla="*/ 6860290 h 686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7200" h="6860290">
                <a:moveTo>
                  <a:pt x="6350" y="6860290"/>
                </a:moveTo>
                <a:cubicBezTo>
                  <a:pt x="4233" y="5226223"/>
                  <a:pt x="2117" y="3577167"/>
                  <a:pt x="0" y="1943100"/>
                </a:cubicBezTo>
                <a:lnTo>
                  <a:pt x="751077" y="0"/>
                </a:lnTo>
                <a:lnTo>
                  <a:pt x="4267200" y="0"/>
                </a:lnTo>
                <a:lnTo>
                  <a:pt x="1706373" y="6858000"/>
                </a:lnTo>
                <a:lnTo>
                  <a:pt x="6350" y="6860290"/>
                </a:lnTo>
                <a:close/>
              </a:path>
            </a:pathLst>
          </a:custGeom>
          <a:solidFill>
            <a:srgbClr val="DDE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871870"/>
            <a:ext cx="6623929" cy="646331"/>
          </a:xfrm>
          <a:prstGeom prst="rect">
            <a:avLst/>
          </a:prstGeom>
          <a:noFill/>
        </p:spPr>
        <p:txBody>
          <a:bodyPr wrap="none" rtlCol="0">
            <a:spAutoFit/>
          </a:bodyPr>
          <a:lstStyle/>
          <a:p>
            <a:r>
              <a:rPr lang="en-US" sz="3600" dirty="0">
                <a:solidFill>
                  <a:schemeClr val="tx1">
                    <a:lumMod val="65000"/>
                    <a:lumOff val="35000"/>
                  </a:schemeClr>
                </a:solidFill>
                <a:latin typeface="Century Gothic" panose="020B0502020202020204" pitchFamily="34" charset="0"/>
              </a:rPr>
              <a:t>CRITICAL SUCCESS FACTOR 2</a:t>
            </a:r>
          </a:p>
        </p:txBody>
      </p:sp>
      <p:sp>
        <p:nvSpPr>
          <p:cNvPr id="40" name="TextBox 39">
            <a:extLst>
              <a:ext uri="{FF2B5EF4-FFF2-40B4-BE49-F238E27FC236}">
                <a16:creationId xmlns:a16="http://schemas.microsoft.com/office/drawing/2014/main" id="{1232DF5D-E47D-EB43-96E7-B6A4F3E4110D}"/>
              </a:ext>
            </a:extLst>
          </p:cNvPr>
          <p:cNvSpPr txBox="1"/>
          <p:nvPr/>
        </p:nvSpPr>
        <p:spPr>
          <a:xfrm>
            <a:off x="808892" y="1666824"/>
            <a:ext cx="8654032" cy="1197507"/>
          </a:xfrm>
          <a:prstGeom prst="rect">
            <a:avLst/>
          </a:prstGeom>
          <a:noFill/>
        </p:spPr>
        <p:txBody>
          <a:bodyPr wrap="square" rtlCol="0">
            <a:spAutoFit/>
          </a:bodyPr>
          <a:lstStyle/>
          <a:p>
            <a:pPr marL="285750" indent="-285750">
              <a:lnSpc>
                <a:spcPct val="150000"/>
              </a:lnSpc>
              <a:spcBef>
                <a:spcPts val="600"/>
              </a:spcBef>
              <a:spcAft>
                <a:spcPts val="600"/>
              </a:spcAft>
              <a:buFont typeface="Arial" panose="020B0604020202020204" pitchFamily="34" charset="0"/>
              <a:buChar char="•"/>
            </a:pPr>
            <a:r>
              <a:rPr lang="en-US" sz="2200" dirty="0">
                <a:latin typeface="Century Gothic" panose="020B0502020202020204" pitchFamily="34" charset="0"/>
              </a:rPr>
              <a:t>The Achievement of a Milestone</a:t>
            </a:r>
          </a:p>
          <a:p>
            <a:pPr marL="285750" indent="-285750">
              <a:lnSpc>
                <a:spcPct val="150000"/>
              </a:lnSpc>
              <a:spcBef>
                <a:spcPts val="600"/>
              </a:spcBef>
              <a:spcAft>
                <a:spcPts val="600"/>
              </a:spcAft>
              <a:buFont typeface="Arial" panose="020B0604020202020204" pitchFamily="34" charset="0"/>
              <a:buChar char="•"/>
            </a:pPr>
            <a:r>
              <a:rPr lang="en-US" sz="2200" dirty="0">
                <a:latin typeface="Century Gothic" panose="020B0502020202020204" pitchFamily="34" charset="0"/>
              </a:rPr>
              <a:t>A Weekly Metric Report</a:t>
            </a:r>
          </a:p>
        </p:txBody>
      </p:sp>
      <p:sp>
        <p:nvSpPr>
          <p:cNvPr id="10" name="TextBox 9">
            <a:extLst>
              <a:ext uri="{FF2B5EF4-FFF2-40B4-BE49-F238E27FC236}">
                <a16:creationId xmlns:a16="http://schemas.microsoft.com/office/drawing/2014/main" id="{6F904E4A-665E-B6D8-C626-35F2490A0C31}"/>
              </a:ext>
            </a:extLst>
          </p:cNvPr>
          <p:cNvSpPr txBox="1"/>
          <p:nvPr/>
        </p:nvSpPr>
        <p:spPr>
          <a:xfrm>
            <a:off x="9142000" y="343786"/>
            <a:ext cx="2395207" cy="1569660"/>
          </a:xfrm>
          <a:prstGeom prst="rect">
            <a:avLst/>
          </a:prstGeom>
          <a:noFill/>
        </p:spPr>
        <p:txBody>
          <a:bodyPr wrap="none" rtlCol="0">
            <a:spAutoFit/>
          </a:bodyPr>
          <a:lstStyle/>
          <a:p>
            <a:r>
              <a:rPr lang="en-US" sz="9600" dirty="0">
                <a:solidFill>
                  <a:schemeClr val="bg1"/>
                </a:solidFill>
                <a:latin typeface="Century Gothic" panose="020B0502020202020204" pitchFamily="34" charset="0"/>
              </a:rPr>
              <a:t>CSF</a:t>
            </a:r>
          </a:p>
        </p:txBody>
      </p:sp>
      <p:sp>
        <p:nvSpPr>
          <p:cNvPr id="11" name="TextBox 10">
            <a:extLst>
              <a:ext uri="{FF2B5EF4-FFF2-40B4-BE49-F238E27FC236}">
                <a16:creationId xmlns:a16="http://schemas.microsoft.com/office/drawing/2014/main" id="{816BE9A8-668E-690C-8CA7-9603BA0AC606}"/>
              </a:ext>
            </a:extLst>
          </p:cNvPr>
          <p:cNvSpPr txBox="1"/>
          <p:nvPr/>
        </p:nvSpPr>
        <p:spPr>
          <a:xfrm>
            <a:off x="10245119" y="2396499"/>
            <a:ext cx="1883849" cy="3770263"/>
          </a:xfrm>
          <a:prstGeom prst="rect">
            <a:avLst/>
          </a:prstGeom>
          <a:noFill/>
        </p:spPr>
        <p:txBody>
          <a:bodyPr wrap="none" rtlCol="0">
            <a:spAutoFit/>
          </a:bodyPr>
          <a:lstStyle/>
          <a:p>
            <a:pPr algn="r"/>
            <a:r>
              <a:rPr lang="en-US" sz="23900" dirty="0">
                <a:solidFill>
                  <a:schemeClr val="bg1"/>
                </a:solidFill>
                <a:latin typeface="Century Gothic" panose="020B0502020202020204" pitchFamily="34" charset="0"/>
              </a:rPr>
              <a:t>2</a:t>
            </a:r>
          </a:p>
        </p:txBody>
      </p:sp>
    </p:spTree>
    <p:extLst>
      <p:ext uri="{BB962C8B-B14F-4D97-AF65-F5344CB8AC3E}">
        <p14:creationId xmlns:p14="http://schemas.microsoft.com/office/powerpoint/2010/main" val="1120258285"/>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Presentation-Template_PowerPoint" id="{E0E2BE8C-4103-3A43-BF94-0530E896EB8D}" vid="{9AA00AB7-1210-E44F-95CE-93F9AF2E35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4968</TotalTime>
  <Words>462</Words>
  <Application>Microsoft Macintosh PowerPoint</Application>
  <PresentationFormat>Widescreen</PresentationFormat>
  <Paragraphs>111</Paragraphs>
  <Slides>19</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Century Gothic</vt:lpstr>
      <vt:lpstr>Courier New</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 Knoepfel</dc:creator>
  <cp:lastModifiedBy>Heather Key</cp:lastModifiedBy>
  <cp:revision>26</cp:revision>
  <dcterms:created xsi:type="dcterms:W3CDTF">2022-01-31T17:15:25Z</dcterms:created>
  <dcterms:modified xsi:type="dcterms:W3CDTF">2023-02-23T21:27:05Z</dcterms:modified>
</cp:coreProperties>
</file>