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402" r:id="rId2"/>
    <p:sldId id="405" r:id="rId3"/>
    <p:sldId id="406" r:id="rId4"/>
    <p:sldId id="407"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E45D"/>
    <a:srgbClr val="ECF8C2"/>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40" autoAdjust="0"/>
    <p:restoredTop sz="86447"/>
  </p:normalViewPr>
  <p:slideViewPr>
    <p:cSldViewPr snapToGrid="0" snapToObjects="1">
      <p:cViewPr varScale="1">
        <p:scale>
          <a:sx n="128" d="100"/>
          <a:sy n="128" d="100"/>
        </p:scale>
        <p:origin x="408" y="176"/>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51903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59067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07158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84&amp;utm_source=integrated-content&amp;utm_campaign=/content/marketing-roadmap-templates&amp;utm_medium=Digital+Marketing+Roadmap+powerpoint+11684&amp;lpa=Digital+Marketing+Roadmap+powerpoint+11684"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hlinkClick r:id="rId2"/>
            <a:extLst>
              <a:ext uri="{FF2B5EF4-FFF2-40B4-BE49-F238E27FC236}">
                <a16:creationId xmlns:a16="http://schemas.microsoft.com/office/drawing/2014/main" id="{A549C9E6-2F2B-45A3-8880-F5ABAD84956A}"/>
              </a:ext>
            </a:extLst>
          </p:cNvPr>
          <p:cNvPicPr>
            <a:picLocks noChangeAspect="1"/>
          </p:cNvPicPr>
          <p:nvPr/>
        </p:nvPicPr>
        <p:blipFill>
          <a:blip r:embed="rId3"/>
          <a:stretch>
            <a:fillRect/>
          </a:stretch>
        </p:blipFill>
        <p:spPr>
          <a:xfrm>
            <a:off x="7195564" y="291588"/>
            <a:ext cx="4695989" cy="651688"/>
          </a:xfrm>
          <a:prstGeom prst="rect">
            <a:avLst/>
          </a:prstGeom>
        </p:spPr>
      </p:pic>
      <p:sp>
        <p:nvSpPr>
          <p:cNvPr id="5" name="TextBox 4">
            <a:extLst>
              <a:ext uri="{FF2B5EF4-FFF2-40B4-BE49-F238E27FC236}">
                <a16:creationId xmlns:a16="http://schemas.microsoft.com/office/drawing/2014/main" id="{09AB08AC-55A6-2F1D-742E-F4DBB52EB5DD}"/>
              </a:ext>
            </a:extLst>
          </p:cNvPr>
          <p:cNvSpPr txBox="1"/>
          <p:nvPr/>
        </p:nvSpPr>
        <p:spPr>
          <a:xfrm>
            <a:off x="300447" y="253847"/>
            <a:ext cx="3434155" cy="2554545"/>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DIGITAL MARKETING ROADMAP TEMPLATE</a:t>
            </a:r>
          </a:p>
        </p:txBody>
      </p:sp>
      <p:pic>
        <p:nvPicPr>
          <p:cNvPr id="8" name="Picture 7">
            <a:extLst>
              <a:ext uri="{FF2B5EF4-FFF2-40B4-BE49-F238E27FC236}">
                <a16:creationId xmlns:a16="http://schemas.microsoft.com/office/drawing/2014/main" id="{90899FA3-F448-7F2C-7789-B6E39EA2E4C2}"/>
              </a:ext>
            </a:extLst>
          </p:cNvPr>
          <p:cNvPicPr>
            <a:picLocks noChangeAspect="1"/>
          </p:cNvPicPr>
          <p:nvPr/>
        </p:nvPicPr>
        <p:blipFill>
          <a:blip r:embed="rId4"/>
          <a:srcRect/>
          <a:stretch/>
        </p:blipFill>
        <p:spPr>
          <a:xfrm>
            <a:off x="3691085" y="1480457"/>
            <a:ext cx="8037672" cy="5241141"/>
          </a:xfrm>
          <a:prstGeom prst="rect">
            <a:avLst/>
          </a:prstGeom>
        </p:spPr>
      </p:pic>
    </p:spTree>
    <p:extLst>
      <p:ext uri="{BB962C8B-B14F-4D97-AF65-F5344CB8AC3E}">
        <p14:creationId xmlns:p14="http://schemas.microsoft.com/office/powerpoint/2010/main" val="2945984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0"/>
            <a:ext cx="11300791" cy="1228537"/>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a:latin typeface="Century Gothic" panose="020B0502020202020204" pitchFamily="34" charset="0"/>
                </a:rPr>
                <a:t>SOCIAL</a:t>
              </a:r>
              <a:r>
                <a:rPr lang="en-US" sz="1800" baseline="0">
                  <a:latin typeface="Century Gothic" panose="020B0502020202020204" pitchFamily="34" charset="0"/>
                </a:rPr>
                <a:t> MEDIA</a:t>
              </a: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pic>
          <p:nvPicPr>
            <p:cNvPr id="44" name="Graphic 11" descr="Social network with solid fill">
              <a:extLst>
                <a:ext uri="{FF2B5EF4-FFF2-40B4-BE49-F238E27FC236}">
                  <a16:creationId xmlns:a16="http://schemas.microsoft.com/office/drawing/2014/main" id="{F4D707C0-C389-4BE9-D20B-683F073F2665}"/>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941127" y="284083"/>
              <a:ext cx="764749" cy="1057292"/>
            </a:xfrm>
            <a:prstGeom prst="rect">
              <a:avLst/>
            </a:prstGeom>
          </p:spPr>
        </p:pic>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1.0</a:t>
              </a: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2.0</a:t>
              </a: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Social Media Takeover</a:t>
              </a:r>
              <a:endParaRPr lang="en-US" sz="800" baseline="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Influencer Collab – Summer</a:t>
              </a: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Holiday</a:t>
              </a: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382196"/>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MARKET RESEARCH</a:t>
              </a: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Surveys</a:t>
              </a: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Impact Studies</a:t>
              </a:r>
            </a:p>
          </p:txBody>
        </p:sp>
        <p:pic>
          <p:nvPicPr>
            <p:cNvPr id="41" name="Graphic 52" descr="Research with solid fill">
              <a:extLst>
                <a:ext uri="{FF2B5EF4-FFF2-40B4-BE49-F238E27FC236}">
                  <a16:creationId xmlns:a16="http://schemas.microsoft.com/office/drawing/2014/main" id="{45501DEA-EB92-4BF9-A3B1-A3431D5BBBAE}"/>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flipH="1">
              <a:off x="1128462" y="3193126"/>
              <a:ext cx="619858" cy="847535"/>
            </a:xfrm>
            <a:prstGeom prst="rect">
              <a:avLst/>
            </a:prstGeom>
          </p:spPr>
        </p:pic>
      </p:grpSp>
      <p:grpSp>
        <p:nvGrpSpPr>
          <p:cNvPr id="5" name="Group 4">
            <a:extLst>
              <a:ext uri="{FF2B5EF4-FFF2-40B4-BE49-F238E27FC236}">
                <a16:creationId xmlns:a16="http://schemas.microsoft.com/office/drawing/2014/main" id="{B22B8F2A-9031-F104-F936-4D7640636B04}"/>
              </a:ext>
            </a:extLst>
          </p:cNvPr>
          <p:cNvGrpSpPr/>
          <p:nvPr/>
        </p:nvGrpSpPr>
        <p:grpSpPr>
          <a:xfrm>
            <a:off x="327991" y="2021837"/>
            <a:ext cx="11300791" cy="1214203"/>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CONTENT </a:t>
              </a:r>
            </a:p>
            <a:p>
              <a:r>
                <a:rPr lang="en-US" sz="1800" baseline="0" dirty="0">
                  <a:latin typeface="Century Gothic" panose="020B0502020202020204" pitchFamily="34" charset="0"/>
                </a:rPr>
                <a:t>MARKETING</a:t>
              </a: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Sponsored Content</a:t>
              </a: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Landing</a:t>
              </a:r>
              <a:r>
                <a:rPr lang="en-US" sz="1000" b="0" i="0" u="none" strike="noStrike" baseline="0">
                  <a:solidFill>
                    <a:schemeClr val="dk1"/>
                  </a:solidFill>
                  <a:effectLst/>
                  <a:latin typeface="Century Gothic" panose="020B0502020202020204" pitchFamily="34" charset="0"/>
                  <a:ea typeface="+mn-ea"/>
                  <a:cs typeface="+mn-cs"/>
                </a:rPr>
                <a:t> Redesign</a:t>
              </a:r>
              <a:endParaRPr lang="en-US" sz="800" baseline="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eBook</a:t>
              </a: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Webinar</a:t>
              </a: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White Papers</a:t>
              </a:r>
            </a:p>
          </p:txBody>
        </p:sp>
        <p:pic>
          <p:nvPicPr>
            <p:cNvPr id="33" name="Graphic 54" descr="Document with solid fill">
              <a:extLst>
                <a:ext uri="{FF2B5EF4-FFF2-40B4-BE49-F238E27FC236}">
                  <a16:creationId xmlns:a16="http://schemas.microsoft.com/office/drawing/2014/main" id="{C947822C-ECFD-49DE-F678-D82F1B9939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37368" y="2100298"/>
              <a:ext cx="602047" cy="771132"/>
            </a:xfrm>
            <a:prstGeom prst="rect">
              <a:avLst/>
            </a:prstGeom>
          </p:spPr>
        </p:pic>
        <p:pic>
          <p:nvPicPr>
            <p:cNvPr id="34" name="Graphic 56" descr="Image with solid fill">
              <a:extLst>
                <a:ext uri="{FF2B5EF4-FFF2-40B4-BE49-F238E27FC236}">
                  <a16:creationId xmlns:a16="http://schemas.microsoft.com/office/drawing/2014/main" id="{B45A4F97-C140-BC09-9EBA-70F76D7DA49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75590" y="2249993"/>
              <a:ext cx="422541" cy="480934"/>
            </a:xfrm>
            <a:prstGeom prst="rect">
              <a:avLst/>
            </a:prstGeom>
          </p:spPr>
        </p:pic>
      </p:grpSp>
      <p:grpSp>
        <p:nvGrpSpPr>
          <p:cNvPr id="6" name="Group 5">
            <a:extLst>
              <a:ext uri="{FF2B5EF4-FFF2-40B4-BE49-F238E27FC236}">
                <a16:creationId xmlns:a16="http://schemas.microsoft.com/office/drawing/2014/main" id="{371BC64B-03AB-831F-23A5-134E0BE90166}"/>
              </a:ext>
            </a:extLst>
          </p:cNvPr>
          <p:cNvGrpSpPr/>
          <p:nvPr/>
        </p:nvGrpSpPr>
        <p:grpSpPr>
          <a:xfrm>
            <a:off x="327991" y="4382787"/>
            <a:ext cx="11300791" cy="1229370"/>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a:latin typeface="Century Gothic" panose="020B0502020202020204" pitchFamily="34" charset="0"/>
                </a:rPr>
                <a:t>ONLINE</a:t>
              </a: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Website</a:t>
              </a: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Mobile</a:t>
              </a:r>
            </a:p>
            <a:p>
              <a:r>
                <a:rPr lang="en-US" sz="1000" b="0" i="0" u="none" strike="noStrike" baseline="0">
                  <a:solidFill>
                    <a:schemeClr val="dk1"/>
                  </a:solidFill>
                  <a:effectLst/>
                  <a:latin typeface="Century Gothic" panose="020B0502020202020204" pitchFamily="34" charset="0"/>
                  <a:ea typeface="+mn-ea"/>
                  <a:cs typeface="+mn-cs"/>
                </a:rPr>
                <a:t>App</a:t>
              </a:r>
              <a:endParaRPr lang="en-US" sz="800" baseline="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Blog</a:t>
              </a: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Mobile Alerts</a:t>
              </a: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1.0</a:t>
              </a:r>
            </a:p>
          </p:txBody>
        </p:sp>
        <p:pic>
          <p:nvPicPr>
            <p:cNvPr id="23" name="Graphic 58" descr="Internet with solid fill">
              <a:extLst>
                <a:ext uri="{FF2B5EF4-FFF2-40B4-BE49-F238E27FC236}">
                  <a16:creationId xmlns:a16="http://schemas.microsoft.com/office/drawing/2014/main" id="{0066A331-F06F-058D-27A7-9711A5ED9658}"/>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876300" y="4443118"/>
              <a:ext cx="774699" cy="1132181"/>
            </a:xfrm>
            <a:prstGeom prst="rect">
              <a:avLst/>
            </a:prstGeom>
          </p:spPr>
        </p:pic>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2.0</a:t>
              </a: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91" y="5755673"/>
            <a:ext cx="11300791" cy="914402"/>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WEB</a:t>
              </a: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Development</a:t>
              </a: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dirty="0">
                  <a:latin typeface="Century Gothic" panose="020B0502020202020204" pitchFamily="34" charset="0"/>
                </a:rPr>
                <a:t>Pay-Per-Click</a:t>
              </a: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SEO</a:t>
              </a:r>
            </a:p>
          </p:txBody>
        </p:sp>
      </p:grpSp>
      <p:pic>
        <p:nvPicPr>
          <p:cNvPr id="52" name="Graphic 122">
            <a:extLst>
              <a:ext uri="{FF2B5EF4-FFF2-40B4-BE49-F238E27FC236}">
                <a16:creationId xmlns:a16="http://schemas.microsoft.com/office/drawing/2014/main" id="{D4BFB275-113C-2267-E0BF-225D7F10328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flipH="1">
            <a:off x="1479807" y="5870340"/>
            <a:ext cx="723900" cy="723900"/>
          </a:xfrm>
          <a:prstGeom prst="rect">
            <a:avLst/>
          </a:prstGeom>
        </p:spPr>
      </p:pic>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213535838"/>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Q1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Q2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Q3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Q4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Tree>
    <p:extLst>
      <p:ext uri="{BB962C8B-B14F-4D97-AF65-F5344CB8AC3E}">
        <p14:creationId xmlns:p14="http://schemas.microsoft.com/office/powerpoint/2010/main" val="36750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0"/>
            <a:ext cx="11300791" cy="1228537"/>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BAEBF5"/>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a:latin typeface="Century Gothic" panose="020B0502020202020204" pitchFamily="34" charset="0"/>
                </a:rPr>
                <a:t>SOCIAL</a:t>
              </a:r>
              <a:r>
                <a:rPr lang="en-US" sz="1800" baseline="0">
                  <a:latin typeface="Century Gothic" panose="020B0502020202020204" pitchFamily="34" charset="0"/>
                </a:rPr>
                <a:t> MEDIA</a:t>
              </a: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BAEBF5"/>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pic>
          <p:nvPicPr>
            <p:cNvPr id="44" name="Graphic 11" descr="Social network with solid fill">
              <a:extLst>
                <a:ext uri="{FF2B5EF4-FFF2-40B4-BE49-F238E27FC236}">
                  <a16:creationId xmlns:a16="http://schemas.microsoft.com/office/drawing/2014/main" id="{F4D707C0-C389-4BE9-D20B-683F073F2665}"/>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941127" y="284083"/>
              <a:ext cx="764749" cy="1057292"/>
            </a:xfrm>
            <a:prstGeom prst="rect">
              <a:avLst/>
            </a:prstGeom>
          </p:spPr>
        </p:pic>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gradFill>
              <a:gsLst>
                <a:gs pos="0">
                  <a:schemeClr val="bg1">
                    <a:lumMod val="95000"/>
                    <a:alpha val="40000"/>
                  </a:schemeClr>
                </a:gs>
                <a:gs pos="100000">
                  <a:schemeClr val="bg1">
                    <a:lumMod val="85000"/>
                  </a:schemeClr>
                </a:gs>
              </a:gsLst>
              <a:lin ang="0" scaled="0"/>
            </a:gra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BAEB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1.0</a:t>
              </a: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BAEB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2.0</a:t>
              </a: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Social Media Takeover</a:t>
              </a:r>
              <a:endParaRPr lang="en-US" sz="800" baseline="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BAEB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Influencer Collab – Summer</a:t>
              </a: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BAEB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Holiday</a:t>
              </a: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382196"/>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84CFE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MARKET RESEARCH</a:t>
              </a: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84CFED"/>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gradFill>
              <a:gsLst>
                <a:gs pos="0">
                  <a:schemeClr val="bg1">
                    <a:lumMod val="95000"/>
                    <a:alpha val="40000"/>
                  </a:schemeClr>
                </a:gs>
                <a:gs pos="100000">
                  <a:schemeClr val="bg1">
                    <a:lumMod val="85000"/>
                  </a:schemeClr>
                </a:gs>
              </a:gsLst>
              <a:lin ang="0" scaled="0"/>
            </a:gra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84CFED"/>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Surveys</a:t>
              </a: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84CFED"/>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Impact Studies</a:t>
              </a:r>
            </a:p>
          </p:txBody>
        </p:sp>
        <p:pic>
          <p:nvPicPr>
            <p:cNvPr id="41" name="Graphic 52" descr="Research with solid fill">
              <a:extLst>
                <a:ext uri="{FF2B5EF4-FFF2-40B4-BE49-F238E27FC236}">
                  <a16:creationId xmlns:a16="http://schemas.microsoft.com/office/drawing/2014/main" id="{45501DEA-EB92-4BF9-A3B1-A3431D5BBBAE}"/>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flipH="1">
              <a:off x="1128462" y="3193126"/>
              <a:ext cx="619858" cy="847535"/>
            </a:xfrm>
            <a:prstGeom prst="rect">
              <a:avLst/>
            </a:prstGeom>
          </p:spPr>
        </p:pic>
      </p:grpSp>
      <p:grpSp>
        <p:nvGrpSpPr>
          <p:cNvPr id="5" name="Group 4">
            <a:extLst>
              <a:ext uri="{FF2B5EF4-FFF2-40B4-BE49-F238E27FC236}">
                <a16:creationId xmlns:a16="http://schemas.microsoft.com/office/drawing/2014/main" id="{B22B8F2A-9031-F104-F936-4D7640636B04}"/>
              </a:ext>
            </a:extLst>
          </p:cNvPr>
          <p:cNvGrpSpPr/>
          <p:nvPr/>
        </p:nvGrpSpPr>
        <p:grpSpPr>
          <a:xfrm>
            <a:off x="327991" y="2021837"/>
            <a:ext cx="11300791" cy="1214203"/>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8EE7F5"/>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CONTENT </a:t>
              </a:r>
            </a:p>
            <a:p>
              <a:r>
                <a:rPr lang="en-US" sz="1800" baseline="0" dirty="0">
                  <a:latin typeface="Century Gothic" panose="020B0502020202020204" pitchFamily="34" charset="0"/>
                </a:rPr>
                <a:t>MARKETING</a:t>
              </a: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8EE7F5"/>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gradFill>
              <a:gsLst>
                <a:gs pos="0">
                  <a:schemeClr val="bg1">
                    <a:lumMod val="95000"/>
                    <a:alpha val="40000"/>
                  </a:schemeClr>
                </a:gs>
                <a:gs pos="100000">
                  <a:schemeClr val="bg1">
                    <a:lumMod val="85000"/>
                  </a:schemeClr>
                </a:gs>
              </a:gsLst>
              <a:lin ang="0" scaled="0"/>
            </a:gra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8EE7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Sponsored Content</a:t>
              </a: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Landing</a:t>
              </a:r>
              <a:r>
                <a:rPr lang="en-US" sz="1000" b="0" i="0" u="none" strike="noStrike" baseline="0">
                  <a:solidFill>
                    <a:schemeClr val="dk1"/>
                  </a:solidFill>
                  <a:effectLst/>
                  <a:latin typeface="Century Gothic" panose="020B0502020202020204" pitchFamily="34" charset="0"/>
                  <a:ea typeface="+mn-ea"/>
                  <a:cs typeface="+mn-cs"/>
                </a:rPr>
                <a:t> Redesign</a:t>
              </a:r>
              <a:endParaRPr lang="en-US" sz="800" baseline="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8EE7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eBook</a:t>
              </a: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8EE7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Webinar</a:t>
              </a: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8EE7F5"/>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White Papers</a:t>
              </a:r>
            </a:p>
          </p:txBody>
        </p:sp>
        <p:pic>
          <p:nvPicPr>
            <p:cNvPr id="33" name="Graphic 54" descr="Document with solid fill">
              <a:extLst>
                <a:ext uri="{FF2B5EF4-FFF2-40B4-BE49-F238E27FC236}">
                  <a16:creationId xmlns:a16="http://schemas.microsoft.com/office/drawing/2014/main" id="{C947822C-ECFD-49DE-F678-D82F1B9939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37368" y="2100298"/>
              <a:ext cx="602047" cy="771132"/>
            </a:xfrm>
            <a:prstGeom prst="rect">
              <a:avLst/>
            </a:prstGeom>
          </p:spPr>
        </p:pic>
        <p:pic>
          <p:nvPicPr>
            <p:cNvPr id="34" name="Graphic 56" descr="Image with solid fill">
              <a:extLst>
                <a:ext uri="{FF2B5EF4-FFF2-40B4-BE49-F238E27FC236}">
                  <a16:creationId xmlns:a16="http://schemas.microsoft.com/office/drawing/2014/main" id="{B45A4F97-C140-BC09-9EBA-70F76D7DA49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75590" y="2249993"/>
              <a:ext cx="422541" cy="480934"/>
            </a:xfrm>
            <a:prstGeom prst="rect">
              <a:avLst/>
            </a:prstGeom>
          </p:spPr>
        </p:pic>
      </p:grpSp>
      <p:grpSp>
        <p:nvGrpSpPr>
          <p:cNvPr id="6" name="Group 5">
            <a:extLst>
              <a:ext uri="{FF2B5EF4-FFF2-40B4-BE49-F238E27FC236}">
                <a16:creationId xmlns:a16="http://schemas.microsoft.com/office/drawing/2014/main" id="{371BC64B-03AB-831F-23A5-134E0BE90166}"/>
              </a:ext>
            </a:extLst>
          </p:cNvPr>
          <p:cNvGrpSpPr/>
          <p:nvPr/>
        </p:nvGrpSpPr>
        <p:grpSpPr>
          <a:xfrm>
            <a:off x="327991" y="4382788"/>
            <a:ext cx="11300791" cy="1226279"/>
            <a:chOff x="0" y="4203700"/>
            <a:chExt cx="9575800" cy="1385241"/>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1600"/>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a:latin typeface="Century Gothic" panose="020B0502020202020204" pitchFamily="34" charset="0"/>
                </a:rPr>
                <a:t>ONLINE</a:t>
              </a: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9FDEF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gradFill>
              <a:gsLst>
                <a:gs pos="0">
                  <a:schemeClr val="bg1">
                    <a:lumMod val="95000"/>
                    <a:alpha val="40000"/>
                  </a:schemeClr>
                </a:gs>
                <a:gs pos="100000">
                  <a:schemeClr val="bg1">
                    <a:lumMod val="85000"/>
                  </a:schemeClr>
                </a:gs>
              </a:gsLst>
              <a:lin ang="0" scaled="0"/>
            </a:gra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Website</a:t>
              </a: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Mobile</a:t>
              </a:r>
            </a:p>
            <a:p>
              <a:r>
                <a:rPr lang="en-US" sz="1000" b="0" i="0" u="none" strike="noStrike" baseline="0">
                  <a:solidFill>
                    <a:schemeClr val="dk1"/>
                  </a:solidFill>
                  <a:effectLst/>
                  <a:latin typeface="Century Gothic" panose="020B0502020202020204" pitchFamily="34" charset="0"/>
                  <a:ea typeface="+mn-ea"/>
                  <a:cs typeface="+mn-cs"/>
                </a:rPr>
                <a:t>App</a:t>
              </a:r>
              <a:endParaRPr lang="en-US" sz="800" baseline="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Blog</a:t>
              </a: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Mobile Alerts</a:t>
              </a: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1.0</a:t>
              </a:r>
            </a:p>
          </p:txBody>
        </p:sp>
        <p:pic>
          <p:nvPicPr>
            <p:cNvPr id="23" name="Graphic 58" descr="Internet with solid fill">
              <a:extLst>
                <a:ext uri="{FF2B5EF4-FFF2-40B4-BE49-F238E27FC236}">
                  <a16:creationId xmlns:a16="http://schemas.microsoft.com/office/drawing/2014/main" id="{0066A331-F06F-058D-27A7-9711A5ED9658}"/>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876300" y="4443118"/>
              <a:ext cx="774699" cy="1132181"/>
            </a:xfrm>
            <a:prstGeom prst="rect">
              <a:avLst/>
            </a:prstGeom>
          </p:spPr>
        </p:pic>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rgbClr val="9FDEF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2.0</a:t>
              </a: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91" y="5755673"/>
            <a:ext cx="11300791" cy="914402"/>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rgbClr val="C8E3F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WEB</a:t>
              </a: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8E3FB"/>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gradFill>
              <a:gsLst>
                <a:gs pos="0">
                  <a:schemeClr val="bg1">
                    <a:lumMod val="95000"/>
                    <a:alpha val="40000"/>
                  </a:schemeClr>
                </a:gs>
                <a:gs pos="100000">
                  <a:schemeClr val="bg1">
                    <a:lumMod val="85000"/>
                  </a:schemeClr>
                </a:gs>
              </a:gsLst>
              <a:lin ang="0" scaled="0"/>
            </a:gra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rgbClr val="C8E3FB"/>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Development</a:t>
              </a: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rgbClr val="C8E3FB"/>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dirty="0">
                  <a:latin typeface="Century Gothic" panose="020B0502020202020204" pitchFamily="34" charset="0"/>
                </a:rPr>
                <a:t>Pay-Per-Click</a:t>
              </a: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rgbClr val="C8E3FB"/>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SEO</a:t>
              </a:r>
            </a:p>
          </p:txBody>
        </p:sp>
      </p:grpSp>
      <p:pic>
        <p:nvPicPr>
          <p:cNvPr id="52" name="Graphic 122">
            <a:extLst>
              <a:ext uri="{FF2B5EF4-FFF2-40B4-BE49-F238E27FC236}">
                <a16:creationId xmlns:a16="http://schemas.microsoft.com/office/drawing/2014/main" id="{D4BFB275-113C-2267-E0BF-225D7F10328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flipH="1">
            <a:off x="1479807" y="5870340"/>
            <a:ext cx="723900" cy="723900"/>
          </a:xfrm>
          <a:prstGeom prst="rect">
            <a:avLst/>
          </a:prstGeom>
        </p:spPr>
      </p:pic>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Q1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Q2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Q3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Q4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Tree>
    <p:extLst>
      <p:ext uri="{BB962C8B-B14F-4D97-AF65-F5344CB8AC3E}">
        <p14:creationId xmlns:p14="http://schemas.microsoft.com/office/powerpoint/2010/main" val="143770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0"/>
            <a:ext cx="11300791" cy="1228537"/>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FE46E"/>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a:latin typeface="Century Gothic" panose="020B0502020202020204" pitchFamily="34" charset="0"/>
                </a:rPr>
                <a:t>SOCIAL</a:t>
              </a:r>
              <a:r>
                <a:rPr lang="en-US" sz="1800" baseline="0">
                  <a:latin typeface="Century Gothic" panose="020B0502020202020204" pitchFamily="34" charset="0"/>
                </a:rPr>
                <a:t> MEDIA</a:t>
              </a: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FE46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pic>
          <p:nvPicPr>
            <p:cNvPr id="44" name="Graphic 11" descr="Social network with solid fill">
              <a:extLst>
                <a:ext uri="{FF2B5EF4-FFF2-40B4-BE49-F238E27FC236}">
                  <a16:creationId xmlns:a16="http://schemas.microsoft.com/office/drawing/2014/main" id="{F4D707C0-C389-4BE9-D20B-683F073F2665}"/>
                </a:ext>
              </a:extLst>
            </p:cNvPr>
            <p:cNvPicPr>
              <a:picLocks/>
            </p:cNvPicPr>
            <p:nvPr/>
          </p:nvPicPr>
          <p:blipFill>
            <a:blip r:embed="rId3">
              <a:extLst>
                <a:ext uri="{96DAC541-7B7A-43D3-8B79-37D633B846F1}">
                  <asvg:svgBlip xmlns:asvg="http://schemas.microsoft.com/office/drawing/2016/SVG/main" r:embed="rId4"/>
                </a:ext>
              </a:extLst>
            </a:blip>
            <a:stretch>
              <a:fillRect/>
            </a:stretch>
          </p:blipFill>
          <p:spPr>
            <a:xfrm>
              <a:off x="941127" y="284083"/>
              <a:ext cx="764749" cy="1057292"/>
            </a:xfrm>
            <a:prstGeom prst="rect">
              <a:avLst/>
            </a:prstGeom>
          </p:spPr>
        </p:pic>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8C2"/>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FE46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1.0</a:t>
              </a: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FE46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Spring 2.0</a:t>
              </a: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Social Media Takeover</a:t>
              </a:r>
              <a:endParaRPr lang="en-US" sz="800" baseline="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FE46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Influencer Collab – Summer</a:t>
              </a: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FE46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Social Media Initiative – Holiday</a:t>
              </a: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382196"/>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F88F2E"/>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MARKET RESEARCH</a:t>
              </a: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F88F2E"/>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BEBD4"/>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F88F2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Surveys</a:t>
              </a: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F88F2E"/>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Impact Studies</a:t>
              </a:r>
            </a:p>
          </p:txBody>
        </p:sp>
        <p:pic>
          <p:nvPicPr>
            <p:cNvPr id="41" name="Graphic 52" descr="Research with solid fill">
              <a:extLst>
                <a:ext uri="{FF2B5EF4-FFF2-40B4-BE49-F238E27FC236}">
                  <a16:creationId xmlns:a16="http://schemas.microsoft.com/office/drawing/2014/main" id="{45501DEA-EB92-4BF9-A3B1-A3431D5BBBAE}"/>
                </a:ext>
              </a:extLst>
            </p:cNvPr>
            <p:cNvPicPr>
              <a:picLocks/>
            </p:cNvPicPr>
            <p:nvPr/>
          </p:nvPicPr>
          <p:blipFill>
            <a:blip r:embed="rId5">
              <a:extLst>
                <a:ext uri="{96DAC541-7B7A-43D3-8B79-37D633B846F1}">
                  <asvg:svgBlip xmlns:asvg="http://schemas.microsoft.com/office/drawing/2016/SVG/main" r:embed="rId6"/>
                </a:ext>
              </a:extLst>
            </a:blip>
            <a:stretch>
              <a:fillRect/>
            </a:stretch>
          </p:blipFill>
          <p:spPr>
            <a:xfrm flipH="1">
              <a:off x="1128462" y="3193126"/>
              <a:ext cx="619858" cy="847535"/>
            </a:xfrm>
            <a:prstGeom prst="rect">
              <a:avLst/>
            </a:prstGeom>
          </p:spPr>
        </p:pic>
      </p:grpSp>
      <p:grpSp>
        <p:nvGrpSpPr>
          <p:cNvPr id="5" name="Group 4">
            <a:extLst>
              <a:ext uri="{FF2B5EF4-FFF2-40B4-BE49-F238E27FC236}">
                <a16:creationId xmlns:a16="http://schemas.microsoft.com/office/drawing/2014/main" id="{B22B8F2A-9031-F104-F936-4D7640636B04}"/>
              </a:ext>
            </a:extLst>
          </p:cNvPr>
          <p:cNvGrpSpPr/>
          <p:nvPr/>
        </p:nvGrpSpPr>
        <p:grpSpPr>
          <a:xfrm>
            <a:off x="327991" y="2021837"/>
            <a:ext cx="11300791" cy="1214203"/>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A1E4D7"/>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CONTENT </a:t>
              </a:r>
            </a:p>
            <a:p>
              <a:r>
                <a:rPr lang="en-US" sz="1800" baseline="0" dirty="0">
                  <a:latin typeface="Century Gothic" panose="020B0502020202020204" pitchFamily="34" charset="0"/>
                </a:rPr>
                <a:t>MARKETING</a:t>
              </a: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A1E4D7"/>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D2F8EE"/>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A1E4D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Sponsored Content</a:t>
              </a: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Landing</a:t>
              </a:r>
              <a:r>
                <a:rPr lang="en-US" sz="1000" b="0" i="0" u="none" strike="noStrike" baseline="0">
                  <a:solidFill>
                    <a:schemeClr val="dk1"/>
                  </a:solidFill>
                  <a:effectLst/>
                  <a:latin typeface="Century Gothic" panose="020B0502020202020204" pitchFamily="34" charset="0"/>
                  <a:ea typeface="+mn-ea"/>
                  <a:cs typeface="+mn-cs"/>
                </a:rPr>
                <a:t> Redesign</a:t>
              </a:r>
              <a:endParaRPr lang="en-US" sz="800" baseline="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A1E4D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eBook</a:t>
              </a: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A1E4D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Webinar</a:t>
              </a: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A1E4D7"/>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White Papers</a:t>
              </a:r>
            </a:p>
          </p:txBody>
        </p:sp>
        <p:pic>
          <p:nvPicPr>
            <p:cNvPr id="33" name="Graphic 54" descr="Document with solid fill">
              <a:extLst>
                <a:ext uri="{FF2B5EF4-FFF2-40B4-BE49-F238E27FC236}">
                  <a16:creationId xmlns:a16="http://schemas.microsoft.com/office/drawing/2014/main" id="{C947822C-ECFD-49DE-F678-D82F1B99395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37368" y="2100298"/>
              <a:ext cx="602047" cy="771132"/>
            </a:xfrm>
            <a:prstGeom prst="rect">
              <a:avLst/>
            </a:prstGeom>
          </p:spPr>
        </p:pic>
        <p:pic>
          <p:nvPicPr>
            <p:cNvPr id="34" name="Graphic 56" descr="Image with solid fill">
              <a:extLst>
                <a:ext uri="{FF2B5EF4-FFF2-40B4-BE49-F238E27FC236}">
                  <a16:creationId xmlns:a16="http://schemas.microsoft.com/office/drawing/2014/main" id="{B45A4F97-C140-BC09-9EBA-70F76D7DA49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75590" y="2249993"/>
              <a:ext cx="422541" cy="480934"/>
            </a:xfrm>
            <a:prstGeom prst="rect">
              <a:avLst/>
            </a:prstGeom>
          </p:spPr>
        </p:pic>
      </p:grpSp>
      <p:grpSp>
        <p:nvGrpSpPr>
          <p:cNvPr id="6" name="Group 5">
            <a:extLst>
              <a:ext uri="{FF2B5EF4-FFF2-40B4-BE49-F238E27FC236}">
                <a16:creationId xmlns:a16="http://schemas.microsoft.com/office/drawing/2014/main" id="{371BC64B-03AB-831F-23A5-134E0BE90166}"/>
              </a:ext>
            </a:extLst>
          </p:cNvPr>
          <p:cNvGrpSpPr/>
          <p:nvPr/>
        </p:nvGrpSpPr>
        <p:grpSpPr>
          <a:xfrm>
            <a:off x="327991" y="4382788"/>
            <a:ext cx="11300791" cy="1226279"/>
            <a:chOff x="0" y="4203700"/>
            <a:chExt cx="9575800" cy="1385241"/>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1600"/>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a:latin typeface="Century Gothic" panose="020B0502020202020204" pitchFamily="34" charset="0"/>
                </a:rPr>
                <a:t>ONLINE</a:t>
              </a: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F99F74"/>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rgbClr val="F9D5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Website</a:t>
              </a: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0" i="0" u="none" strike="noStrike">
                  <a:solidFill>
                    <a:schemeClr val="dk1"/>
                  </a:solidFill>
                  <a:effectLst/>
                  <a:latin typeface="Century Gothic" panose="020B0502020202020204" pitchFamily="34" charset="0"/>
                  <a:ea typeface="+mn-ea"/>
                  <a:cs typeface="+mn-cs"/>
                </a:rPr>
                <a:t>Mobile</a:t>
              </a:r>
            </a:p>
            <a:p>
              <a:r>
                <a:rPr lang="en-US" sz="1000" b="0" i="0" u="none" strike="noStrike" baseline="0">
                  <a:solidFill>
                    <a:schemeClr val="dk1"/>
                  </a:solidFill>
                  <a:effectLst/>
                  <a:latin typeface="Century Gothic" panose="020B0502020202020204" pitchFamily="34" charset="0"/>
                  <a:ea typeface="+mn-ea"/>
                  <a:cs typeface="+mn-cs"/>
                </a:rPr>
                <a:t>App</a:t>
              </a:r>
              <a:endParaRPr lang="en-US" sz="800" baseline="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Blog</a:t>
              </a: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Mobile Alerts</a:t>
              </a: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1.0</a:t>
              </a:r>
            </a:p>
          </p:txBody>
        </p:sp>
        <p:pic>
          <p:nvPicPr>
            <p:cNvPr id="23" name="Graphic 58" descr="Internet with solid fill">
              <a:extLst>
                <a:ext uri="{FF2B5EF4-FFF2-40B4-BE49-F238E27FC236}">
                  <a16:creationId xmlns:a16="http://schemas.microsoft.com/office/drawing/2014/main" id="{0066A331-F06F-058D-27A7-9711A5ED9658}"/>
                </a:ext>
              </a:extLst>
            </p:cNvPr>
            <p:cNvPicPr>
              <a:picLocks/>
            </p:cNvPicPr>
            <p:nvPr/>
          </p:nvPicPr>
          <p:blipFill>
            <a:blip r:embed="rId11">
              <a:extLst>
                <a:ext uri="{96DAC541-7B7A-43D3-8B79-37D633B846F1}">
                  <asvg:svgBlip xmlns:asvg="http://schemas.microsoft.com/office/drawing/2016/SVG/main" r:embed="rId12"/>
                </a:ext>
              </a:extLst>
            </a:blip>
            <a:stretch>
              <a:fillRect/>
            </a:stretch>
          </p:blipFill>
          <p:spPr>
            <a:xfrm>
              <a:off x="876300" y="4443118"/>
              <a:ext cx="774699" cy="1132181"/>
            </a:xfrm>
            <a:prstGeom prst="rect">
              <a:avLst/>
            </a:prstGeom>
          </p:spPr>
        </p:pic>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rgbClr val="F99F7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Newsletter – 2.0</a:t>
              </a: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91" y="5755673"/>
            <a:ext cx="11300791" cy="914402"/>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accent4"/>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baseline="0" dirty="0">
                  <a:latin typeface="Century Gothic" panose="020B0502020202020204" pitchFamily="34" charset="0"/>
                </a:rPr>
                <a:t>WEB</a:t>
              </a: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accent4"/>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chemeClr val="accent4">
                <a:lumMod val="40000"/>
                <a:lumOff val="6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accent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Development</a:t>
              </a: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accent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dirty="0">
                  <a:latin typeface="Century Gothic" panose="020B0502020202020204" pitchFamily="34" charset="0"/>
                </a:rPr>
                <a:t>Pay-Per-Click</a:t>
              </a: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accent4"/>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baseline="0">
                  <a:latin typeface="Century Gothic" panose="020B0502020202020204" pitchFamily="34" charset="0"/>
                </a:rPr>
                <a:t>SEO</a:t>
              </a:r>
            </a:p>
          </p:txBody>
        </p:sp>
      </p:grpSp>
      <p:pic>
        <p:nvPicPr>
          <p:cNvPr id="52" name="Graphic 122">
            <a:extLst>
              <a:ext uri="{FF2B5EF4-FFF2-40B4-BE49-F238E27FC236}">
                <a16:creationId xmlns:a16="http://schemas.microsoft.com/office/drawing/2014/main" id="{D4BFB275-113C-2267-E0BF-225D7F10328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flipH="1">
            <a:off x="1479807" y="5870340"/>
            <a:ext cx="723900" cy="723900"/>
          </a:xfrm>
          <a:prstGeom prst="rect">
            <a:avLst/>
          </a:prstGeom>
        </p:spPr>
      </p:pic>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Q1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Q2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Q3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Q4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Tree>
    <p:extLst>
      <p:ext uri="{BB962C8B-B14F-4D97-AF65-F5344CB8AC3E}">
        <p14:creationId xmlns:p14="http://schemas.microsoft.com/office/powerpoint/2010/main" val="26491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5008</TotalTime>
  <Words>289</Words>
  <Application>Microsoft Macintosh PowerPoint</Application>
  <PresentationFormat>Widescreen</PresentationFormat>
  <Paragraphs>104</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Heather Key</cp:lastModifiedBy>
  <cp:revision>32</cp:revision>
  <dcterms:created xsi:type="dcterms:W3CDTF">2022-01-31T17:15:25Z</dcterms:created>
  <dcterms:modified xsi:type="dcterms:W3CDTF">2023-02-27T23:53:13Z</dcterms:modified>
</cp:coreProperties>
</file>