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401" r:id="rId2"/>
    <p:sldId id="41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9C7F"/>
    <a:srgbClr val="D1E45D"/>
    <a:srgbClr val="E3F4EC"/>
    <a:srgbClr val="EAF4D1"/>
    <a:srgbClr val="DAEEA9"/>
    <a:srgbClr val="DAEEB2"/>
    <a:srgbClr val="DFEEBE"/>
    <a:srgbClr val="E5F4C2"/>
    <a:srgbClr val="E9E7E7"/>
    <a:srgbClr val="73C0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5646"/>
  </p:normalViewPr>
  <p:slideViewPr>
    <p:cSldViewPr snapToGrid="0" snapToObjects="1">
      <p:cViewPr varScale="1">
        <p:scale>
          <a:sx n="122" d="100"/>
          <a:sy n="122" d="100"/>
        </p:scale>
        <p:origin x="616" y="20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2/28/23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142463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955282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68&amp;utm_source=integrated-content&amp;utm_campaign=/content/agile-maturity&amp;utm_medium=Scrum+Maturity+Model+powerpoint+11668&amp;lpa=Scrum+Maturity+Model+powerpoint+1166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researchgate.net/publication/237940314_Scrum_Maturity_Model"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CC02E751-C944-CB85-1460-4F3964BE325A}"/>
              </a:ext>
            </a:extLst>
          </p:cNvPr>
          <p:cNvGrpSpPr/>
          <p:nvPr/>
        </p:nvGrpSpPr>
        <p:grpSpPr>
          <a:xfrm>
            <a:off x="7484268" y="5013657"/>
            <a:ext cx="1229138" cy="523220"/>
            <a:chOff x="7484268" y="3694538"/>
            <a:chExt cx="1229138" cy="523220"/>
          </a:xfrm>
        </p:grpSpPr>
        <p:sp>
          <p:nvSpPr>
            <p:cNvPr id="72" name="Right Triangle 71">
              <a:extLst>
                <a:ext uri="{FF2B5EF4-FFF2-40B4-BE49-F238E27FC236}">
                  <a16:creationId xmlns:a16="http://schemas.microsoft.com/office/drawing/2014/main" id="{6F1E32D3-55B1-5070-0A4B-A436E7136F49}"/>
                </a:ext>
              </a:extLst>
            </p:cNvPr>
            <p:cNvSpPr/>
            <p:nvPr/>
          </p:nvSpPr>
          <p:spPr>
            <a:xfrm rot="5400000">
              <a:off x="7591901" y="3612728"/>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69" name="TextBox 68">
              <a:extLst>
                <a:ext uri="{FF2B5EF4-FFF2-40B4-BE49-F238E27FC236}">
                  <a16:creationId xmlns:a16="http://schemas.microsoft.com/office/drawing/2014/main" id="{621EC579-5C75-9E2E-3852-BE8DBA84524E}"/>
                </a:ext>
              </a:extLst>
            </p:cNvPr>
            <p:cNvSpPr txBox="1"/>
            <p:nvPr/>
          </p:nvSpPr>
          <p:spPr>
            <a:xfrm>
              <a:off x="8329968" y="3694538"/>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4</a:t>
              </a:r>
            </a:p>
          </p:txBody>
        </p:sp>
      </p:grpSp>
      <p:grpSp>
        <p:nvGrpSpPr>
          <p:cNvPr id="21" name="Group 20">
            <a:extLst>
              <a:ext uri="{FF2B5EF4-FFF2-40B4-BE49-F238E27FC236}">
                <a16:creationId xmlns:a16="http://schemas.microsoft.com/office/drawing/2014/main" id="{F786E432-2DC6-8372-1369-A0DF1D1B6A48}"/>
              </a:ext>
            </a:extLst>
          </p:cNvPr>
          <p:cNvGrpSpPr/>
          <p:nvPr/>
        </p:nvGrpSpPr>
        <p:grpSpPr>
          <a:xfrm>
            <a:off x="867185" y="5553045"/>
            <a:ext cx="1229138" cy="523220"/>
            <a:chOff x="867186" y="4766612"/>
            <a:chExt cx="1229138" cy="523220"/>
          </a:xfrm>
        </p:grpSpPr>
        <p:sp>
          <p:nvSpPr>
            <p:cNvPr id="26" name="Right Triangle 25">
              <a:extLst>
                <a:ext uri="{FF2B5EF4-FFF2-40B4-BE49-F238E27FC236}">
                  <a16:creationId xmlns:a16="http://schemas.microsoft.com/office/drawing/2014/main" id="{7FA14D25-E1B1-6E5F-1044-0ADC0CC9A134}"/>
                </a:ext>
              </a:extLst>
            </p:cNvPr>
            <p:cNvSpPr/>
            <p:nvPr/>
          </p:nvSpPr>
          <p:spPr>
            <a:xfrm rot="5400000">
              <a:off x="974819" y="4684802"/>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9" name="TextBox 28">
              <a:extLst>
                <a:ext uri="{FF2B5EF4-FFF2-40B4-BE49-F238E27FC236}">
                  <a16:creationId xmlns:a16="http://schemas.microsoft.com/office/drawing/2014/main" id="{3455C2D1-F89D-1F5E-B936-4969343AF9EF}"/>
                </a:ext>
              </a:extLst>
            </p:cNvPr>
            <p:cNvSpPr txBox="1"/>
            <p:nvPr/>
          </p:nvSpPr>
          <p:spPr>
            <a:xfrm>
              <a:off x="1712886" y="4766612"/>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1</a:t>
              </a:r>
            </a:p>
          </p:txBody>
        </p:sp>
      </p:grpSp>
      <p:grpSp>
        <p:nvGrpSpPr>
          <p:cNvPr id="20" name="Group 19">
            <a:extLst>
              <a:ext uri="{FF2B5EF4-FFF2-40B4-BE49-F238E27FC236}">
                <a16:creationId xmlns:a16="http://schemas.microsoft.com/office/drawing/2014/main" id="{8F7D1F62-C7E0-DEB2-49BF-E511C5F840D6}"/>
              </a:ext>
            </a:extLst>
          </p:cNvPr>
          <p:cNvGrpSpPr/>
          <p:nvPr/>
        </p:nvGrpSpPr>
        <p:grpSpPr>
          <a:xfrm>
            <a:off x="3074428" y="5377368"/>
            <a:ext cx="1229138" cy="523220"/>
            <a:chOff x="3074428" y="4362872"/>
            <a:chExt cx="1229138" cy="523220"/>
          </a:xfrm>
        </p:grpSpPr>
        <p:sp>
          <p:nvSpPr>
            <p:cNvPr id="58" name="Right Triangle 57">
              <a:extLst>
                <a:ext uri="{FF2B5EF4-FFF2-40B4-BE49-F238E27FC236}">
                  <a16:creationId xmlns:a16="http://schemas.microsoft.com/office/drawing/2014/main" id="{7FC24757-EEDD-1E91-4C4C-4D292023A902}"/>
                </a:ext>
              </a:extLst>
            </p:cNvPr>
            <p:cNvSpPr/>
            <p:nvPr/>
          </p:nvSpPr>
          <p:spPr>
            <a:xfrm rot="5400000">
              <a:off x="3182061" y="4281062"/>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55" name="TextBox 54">
              <a:extLst>
                <a:ext uri="{FF2B5EF4-FFF2-40B4-BE49-F238E27FC236}">
                  <a16:creationId xmlns:a16="http://schemas.microsoft.com/office/drawing/2014/main" id="{4C0237B4-7E1B-0512-0DC4-03F11E18C714}"/>
                </a:ext>
              </a:extLst>
            </p:cNvPr>
            <p:cNvSpPr txBox="1"/>
            <p:nvPr/>
          </p:nvSpPr>
          <p:spPr>
            <a:xfrm>
              <a:off x="3920128" y="4362872"/>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2</a:t>
              </a:r>
            </a:p>
          </p:txBody>
        </p:sp>
      </p:grpSp>
      <p:grpSp>
        <p:nvGrpSpPr>
          <p:cNvPr id="19" name="Group 18">
            <a:extLst>
              <a:ext uri="{FF2B5EF4-FFF2-40B4-BE49-F238E27FC236}">
                <a16:creationId xmlns:a16="http://schemas.microsoft.com/office/drawing/2014/main" id="{117B30AD-E7A3-B43C-9DE2-294E2BA29517}"/>
              </a:ext>
            </a:extLst>
          </p:cNvPr>
          <p:cNvGrpSpPr/>
          <p:nvPr/>
        </p:nvGrpSpPr>
        <p:grpSpPr>
          <a:xfrm>
            <a:off x="5270687" y="5201691"/>
            <a:ext cx="1229138" cy="523220"/>
            <a:chOff x="5281670" y="3969897"/>
            <a:chExt cx="1229138" cy="523220"/>
          </a:xfrm>
        </p:grpSpPr>
        <p:sp>
          <p:nvSpPr>
            <p:cNvPr id="65" name="Right Triangle 64">
              <a:extLst>
                <a:ext uri="{FF2B5EF4-FFF2-40B4-BE49-F238E27FC236}">
                  <a16:creationId xmlns:a16="http://schemas.microsoft.com/office/drawing/2014/main" id="{7EF711EF-462E-61A0-2775-4D0198A74A17}"/>
                </a:ext>
              </a:extLst>
            </p:cNvPr>
            <p:cNvSpPr/>
            <p:nvPr/>
          </p:nvSpPr>
          <p:spPr>
            <a:xfrm rot="5400000">
              <a:off x="5389303" y="3888087"/>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62" name="TextBox 61">
              <a:extLst>
                <a:ext uri="{FF2B5EF4-FFF2-40B4-BE49-F238E27FC236}">
                  <a16:creationId xmlns:a16="http://schemas.microsoft.com/office/drawing/2014/main" id="{E6DE4E21-CF6E-280D-9BF9-301DE52508B1}"/>
                </a:ext>
              </a:extLst>
            </p:cNvPr>
            <p:cNvSpPr txBox="1"/>
            <p:nvPr/>
          </p:nvSpPr>
          <p:spPr>
            <a:xfrm>
              <a:off x="6127370" y="3969897"/>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3</a:t>
              </a:r>
            </a:p>
          </p:txBody>
        </p:sp>
      </p:grpSp>
      <p:grpSp>
        <p:nvGrpSpPr>
          <p:cNvPr id="17" name="Group 16">
            <a:extLst>
              <a:ext uri="{FF2B5EF4-FFF2-40B4-BE49-F238E27FC236}">
                <a16:creationId xmlns:a16="http://schemas.microsoft.com/office/drawing/2014/main" id="{5583BB45-4E9C-39C7-A441-A56D7BCB0825}"/>
              </a:ext>
            </a:extLst>
          </p:cNvPr>
          <p:cNvGrpSpPr/>
          <p:nvPr/>
        </p:nvGrpSpPr>
        <p:grpSpPr>
          <a:xfrm>
            <a:off x="9686435" y="4850337"/>
            <a:ext cx="1229139" cy="523220"/>
            <a:chOff x="9686435" y="3191408"/>
            <a:chExt cx="1229139" cy="523220"/>
          </a:xfrm>
        </p:grpSpPr>
        <p:sp>
          <p:nvSpPr>
            <p:cNvPr id="79" name="Right Triangle 78">
              <a:extLst>
                <a:ext uri="{FF2B5EF4-FFF2-40B4-BE49-F238E27FC236}">
                  <a16:creationId xmlns:a16="http://schemas.microsoft.com/office/drawing/2014/main" id="{8ADD453A-5BB6-B52D-60FE-00CCE92E26C9}"/>
                </a:ext>
              </a:extLst>
            </p:cNvPr>
            <p:cNvSpPr/>
            <p:nvPr/>
          </p:nvSpPr>
          <p:spPr>
            <a:xfrm rot="5400000">
              <a:off x="9794068" y="3109598"/>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76" name="TextBox 75">
              <a:extLst>
                <a:ext uri="{FF2B5EF4-FFF2-40B4-BE49-F238E27FC236}">
                  <a16:creationId xmlns:a16="http://schemas.microsoft.com/office/drawing/2014/main" id="{F0F4D19B-7809-56C9-BD37-5BC00D03EA0F}"/>
                </a:ext>
              </a:extLst>
            </p:cNvPr>
            <p:cNvSpPr txBox="1"/>
            <p:nvPr/>
          </p:nvSpPr>
          <p:spPr>
            <a:xfrm>
              <a:off x="10532135" y="3191408"/>
              <a:ext cx="383439"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5</a:t>
              </a:r>
            </a:p>
          </p:txBody>
        </p:sp>
      </p:grpSp>
      <p:sp>
        <p:nvSpPr>
          <p:cNvPr id="32" name="Round Diagonal Corner Rectangle 31">
            <a:extLst>
              <a:ext uri="{FF2B5EF4-FFF2-40B4-BE49-F238E27FC236}">
                <a16:creationId xmlns:a16="http://schemas.microsoft.com/office/drawing/2014/main" id="{D28733E8-9AC2-11E7-7E39-429486E5AE3A}"/>
              </a:ext>
            </a:extLst>
          </p:cNvPr>
          <p:cNvSpPr/>
          <p:nvPr/>
        </p:nvSpPr>
        <p:spPr>
          <a:xfrm>
            <a:off x="9686435" y="2263392"/>
            <a:ext cx="2075688" cy="2612547"/>
          </a:xfrm>
          <a:prstGeom prst="round2DiagRect">
            <a:avLst>
              <a:gd name="adj1" fmla="val 7057"/>
              <a:gd name="adj2" fmla="val 0"/>
            </a:avLst>
          </a:prstGeom>
          <a:gradFill>
            <a:gsLst>
              <a:gs pos="0">
                <a:srgbClr val="E3F4EC"/>
              </a:gs>
              <a:gs pos="100000">
                <a:srgbClr val="D1E45D"/>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31" name="Round Diagonal Corner Rectangle 30">
            <a:extLst>
              <a:ext uri="{FF2B5EF4-FFF2-40B4-BE49-F238E27FC236}">
                <a16:creationId xmlns:a16="http://schemas.microsoft.com/office/drawing/2014/main" id="{50C6809E-B845-3E4B-A2D0-6466CBA72492}"/>
              </a:ext>
            </a:extLst>
          </p:cNvPr>
          <p:cNvSpPr/>
          <p:nvPr/>
        </p:nvSpPr>
        <p:spPr>
          <a:xfrm>
            <a:off x="7484268" y="2616581"/>
            <a:ext cx="2075688" cy="2431362"/>
          </a:xfrm>
          <a:prstGeom prst="round2DiagRect">
            <a:avLst>
              <a:gd name="adj1" fmla="val 7057"/>
              <a:gd name="adj2" fmla="val 0"/>
            </a:avLst>
          </a:prstGeom>
          <a:gradFill>
            <a:gsLst>
              <a:gs pos="0">
                <a:srgbClr val="E3F4EC"/>
              </a:gs>
              <a:gs pos="100000">
                <a:srgbClr val="DAEEA9"/>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28" name="Round Diagonal Corner Rectangle 27">
            <a:extLst>
              <a:ext uri="{FF2B5EF4-FFF2-40B4-BE49-F238E27FC236}">
                <a16:creationId xmlns:a16="http://schemas.microsoft.com/office/drawing/2014/main" id="{A692A2B4-9367-A686-978B-920D9E070DDA}"/>
              </a:ext>
            </a:extLst>
          </p:cNvPr>
          <p:cNvSpPr/>
          <p:nvPr/>
        </p:nvSpPr>
        <p:spPr>
          <a:xfrm>
            <a:off x="5270687" y="2616581"/>
            <a:ext cx="2075688" cy="2612547"/>
          </a:xfrm>
          <a:prstGeom prst="round2DiagRect">
            <a:avLst>
              <a:gd name="adj1" fmla="val 7057"/>
              <a:gd name="adj2" fmla="val 0"/>
            </a:avLst>
          </a:prstGeom>
          <a:gradFill>
            <a:gsLst>
              <a:gs pos="0">
                <a:srgbClr val="E3F4EC"/>
              </a:gs>
              <a:gs pos="100000">
                <a:srgbClr val="DAEEB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27" name="Round Diagonal Corner Rectangle 26">
            <a:extLst>
              <a:ext uri="{FF2B5EF4-FFF2-40B4-BE49-F238E27FC236}">
                <a16:creationId xmlns:a16="http://schemas.microsoft.com/office/drawing/2014/main" id="{E71E2976-69E3-58CA-FB5E-7494DAD81EBE}"/>
              </a:ext>
            </a:extLst>
          </p:cNvPr>
          <p:cNvSpPr/>
          <p:nvPr/>
        </p:nvSpPr>
        <p:spPr>
          <a:xfrm>
            <a:off x="3074428" y="2790643"/>
            <a:ext cx="2075688" cy="2612547"/>
          </a:xfrm>
          <a:prstGeom prst="round2DiagRect">
            <a:avLst>
              <a:gd name="adj1" fmla="val 7057"/>
              <a:gd name="adj2" fmla="val 0"/>
            </a:avLst>
          </a:prstGeom>
          <a:gradFill>
            <a:gsLst>
              <a:gs pos="0">
                <a:srgbClr val="E3F4EC"/>
              </a:gs>
              <a:gs pos="100000">
                <a:srgbClr val="E5F4C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25" name="Round Diagonal Corner Rectangle 24">
            <a:extLst>
              <a:ext uri="{FF2B5EF4-FFF2-40B4-BE49-F238E27FC236}">
                <a16:creationId xmlns:a16="http://schemas.microsoft.com/office/drawing/2014/main" id="{C5900AE6-8A53-0116-46DE-3E5EE1EF5A7A}"/>
              </a:ext>
            </a:extLst>
          </p:cNvPr>
          <p:cNvSpPr/>
          <p:nvPr/>
        </p:nvSpPr>
        <p:spPr>
          <a:xfrm>
            <a:off x="867185" y="2966318"/>
            <a:ext cx="2075688" cy="2612547"/>
          </a:xfrm>
          <a:prstGeom prst="round2DiagRect">
            <a:avLst>
              <a:gd name="adj1" fmla="val 7057"/>
              <a:gd name="adj2" fmla="val 0"/>
            </a:avLst>
          </a:prstGeom>
          <a:gradFill>
            <a:gsLst>
              <a:gs pos="0">
                <a:srgbClr val="E3F4EC"/>
              </a:gs>
              <a:gs pos="100000">
                <a:srgbClr val="EAF4D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Please provide a detailed description of this stage’s agile-maturity readiness and what is required of your team to reach optimal agile maturity. </a:t>
            </a:r>
            <a:endParaRPr lang="en-US" sz="1200" b="0" dirty="0">
              <a:effectLst/>
            </a:endParaRPr>
          </a:p>
        </p:txBody>
      </p:sp>
      <p:sp>
        <p:nvSpPr>
          <p:cNvPr id="100" name="Round Diagonal Corner Rectangle 99">
            <a:extLst>
              <a:ext uri="{FF2B5EF4-FFF2-40B4-BE49-F238E27FC236}">
                <a16:creationId xmlns:a16="http://schemas.microsoft.com/office/drawing/2014/main" id="{816EFC4B-2D90-ADBA-A3A4-B3E185BD587A}"/>
              </a:ext>
            </a:extLst>
          </p:cNvPr>
          <p:cNvSpPr/>
          <p:nvPr/>
        </p:nvSpPr>
        <p:spPr>
          <a:xfrm>
            <a:off x="867185" y="1834878"/>
            <a:ext cx="2071384" cy="1188720"/>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sz="2000" dirty="0">
                <a:solidFill>
                  <a:schemeClr val="bg1"/>
                </a:solidFill>
                <a:latin typeface="Century Gothic" panose="020B0502020202020204" pitchFamily="34" charset="0"/>
              </a:rPr>
              <a:t>Initial</a:t>
            </a:r>
            <a:endParaRPr lang="en-US" sz="2000"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3074428" y="1647966"/>
            <a:ext cx="2071384" cy="1188720"/>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sz="2000" dirty="0">
                <a:solidFill>
                  <a:schemeClr val="bg1"/>
                </a:solidFill>
                <a:latin typeface="Century Gothic" panose="020B0502020202020204" pitchFamily="34" charset="0"/>
              </a:rPr>
              <a:t>Managed</a:t>
            </a:r>
            <a:endParaRPr lang="en-US" sz="2000" dirty="0">
              <a:solidFill>
                <a:schemeClr val="bg1"/>
              </a:solidFill>
            </a:endParaRP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270687" y="1439583"/>
            <a:ext cx="2071384" cy="1188720"/>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sz="2000" dirty="0">
                <a:solidFill>
                  <a:schemeClr val="bg1"/>
                </a:solidFill>
                <a:latin typeface="Century Gothic" panose="020B0502020202020204" pitchFamily="34" charset="0"/>
              </a:rPr>
              <a:t>Defined</a:t>
            </a:r>
            <a:endParaRPr lang="en-US" sz="2000"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484268" y="1261783"/>
            <a:ext cx="2071384" cy="1463040"/>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sz="2000" dirty="0">
                <a:solidFill>
                  <a:schemeClr val="bg1"/>
                </a:solidFill>
                <a:latin typeface="Century Gothic" panose="020B0502020202020204" pitchFamily="34" charset="0"/>
              </a:rPr>
              <a:t>Quantitatively </a:t>
            </a:r>
          </a:p>
          <a:p>
            <a:pPr algn="r"/>
            <a:r>
              <a:rPr lang="en-US" sz="2000" dirty="0">
                <a:solidFill>
                  <a:schemeClr val="bg1"/>
                </a:solidFill>
                <a:latin typeface="Century Gothic" panose="020B0502020202020204" pitchFamily="34" charset="0"/>
              </a:rPr>
              <a:t>Managed</a:t>
            </a:r>
            <a:endParaRPr lang="en-US" sz="2000"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1054992"/>
            <a:ext cx="2071384" cy="1188720"/>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sz="2000" dirty="0">
                <a:solidFill>
                  <a:schemeClr val="bg1"/>
                </a:solidFill>
                <a:latin typeface="Century Gothic" panose="020B0502020202020204" pitchFamily="34" charset="0"/>
              </a:rPr>
              <a:t>Optimizing</a:t>
            </a:r>
            <a:endParaRPr lang="en-US" sz="2000" dirty="0">
              <a:solidFill>
                <a:schemeClr val="bg1"/>
              </a:solidFill>
            </a:endParaRPr>
          </a:p>
        </p:txBody>
      </p:sp>
      <p:sp>
        <p:nvSpPr>
          <p:cNvPr id="14" name="Round Diagonal Corner Rectangle 13">
            <a:extLst>
              <a:ext uri="{FF2B5EF4-FFF2-40B4-BE49-F238E27FC236}">
                <a16:creationId xmlns:a16="http://schemas.microsoft.com/office/drawing/2014/main" id="{9167B5C8-DC3C-1020-719D-E57B33BD9FBD}"/>
              </a:ext>
            </a:extLst>
          </p:cNvPr>
          <p:cNvSpPr/>
          <p:nvPr/>
        </p:nvSpPr>
        <p:spPr>
          <a:xfrm>
            <a:off x="867185" y="2246643"/>
            <a:ext cx="2071384" cy="100584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r>
              <a:rPr lang="en-US" sz="1200" dirty="0">
                <a:solidFill>
                  <a:schemeClr val="bg1"/>
                </a:solidFill>
                <a:latin typeface="Century Gothic"/>
                <a:ea typeface="Century Gothic"/>
                <a:cs typeface="Century Gothic"/>
                <a:sym typeface="Century Gothic"/>
              </a:rPr>
              <a:t>No goals for process improvement. Everyone follows their own practices.</a:t>
            </a:r>
            <a:endParaRPr lang="en-US" sz="1200" dirty="0">
              <a:solidFill>
                <a:schemeClr val="bg1"/>
              </a:solidFill>
            </a:endParaRPr>
          </a:p>
          <a:p>
            <a:endParaRPr lang="en-US" sz="1200" dirty="0"/>
          </a:p>
        </p:txBody>
      </p:sp>
      <p:sp>
        <p:nvSpPr>
          <p:cNvPr id="57" name="Round Diagonal Corner Rectangle 56">
            <a:extLst>
              <a:ext uri="{FF2B5EF4-FFF2-40B4-BE49-F238E27FC236}">
                <a16:creationId xmlns:a16="http://schemas.microsoft.com/office/drawing/2014/main" id="{3BF4D142-A20A-5F98-2B51-54DFC17FBB36}"/>
              </a:ext>
            </a:extLst>
          </p:cNvPr>
          <p:cNvSpPr/>
          <p:nvPr/>
        </p:nvSpPr>
        <p:spPr>
          <a:xfrm>
            <a:off x="3074428" y="2068548"/>
            <a:ext cx="2071384" cy="100584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r>
              <a:rPr lang="en-US" sz="1200" dirty="0">
                <a:solidFill>
                  <a:schemeClr val="bg1"/>
                </a:solidFill>
                <a:latin typeface="Century Gothic"/>
                <a:ea typeface="Century Gothic"/>
                <a:cs typeface="Century Gothic"/>
                <a:sym typeface="Century Gothic"/>
              </a:rPr>
              <a:t>More structure. Stated goals and solid practices.</a:t>
            </a:r>
            <a:endParaRPr lang="en-US" sz="1050" dirty="0">
              <a:solidFill>
                <a:schemeClr val="bg1"/>
              </a:solidFill>
            </a:endParaRPr>
          </a:p>
        </p:txBody>
      </p:sp>
      <p:sp>
        <p:nvSpPr>
          <p:cNvPr id="12" name="Rectangle 11">
            <a:extLst>
              <a:ext uri="{FF2B5EF4-FFF2-40B4-BE49-F238E27FC236}">
                <a16:creationId xmlns:a16="http://schemas.microsoft.com/office/drawing/2014/main" id="{668CF45C-411A-F7AD-400B-C15A9B07A583}"/>
              </a:ext>
            </a:extLst>
          </p:cNvPr>
          <p:cNvSpPr/>
          <p:nvPr/>
        </p:nvSpPr>
        <p:spPr>
          <a:xfrm>
            <a:off x="10358901" y="6344083"/>
            <a:ext cx="1659865"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4000" dirty="0">
                <a:solidFill>
                  <a:srgbClr val="169C7F"/>
                </a:solidFill>
                <a:latin typeface="Century Gothic" panose="020B0502020202020204" pitchFamily="34" charset="0"/>
              </a:rPr>
              <a:t>SMM</a:t>
            </a:r>
            <a:endParaRPr lang="en-US" sz="2800" dirty="0">
              <a:solidFill>
                <a:srgbClr val="169C7F"/>
              </a:solidFill>
              <a:latin typeface="Century Gothic" panose="020B0502020202020204" pitchFamily="34" charset="0"/>
            </a:endParaRPr>
          </a:p>
        </p:txBody>
      </p:sp>
      <p:sp>
        <p:nvSpPr>
          <p:cNvPr id="64" name="Round Diagonal Corner Rectangle 63">
            <a:extLst>
              <a:ext uri="{FF2B5EF4-FFF2-40B4-BE49-F238E27FC236}">
                <a16:creationId xmlns:a16="http://schemas.microsoft.com/office/drawing/2014/main" id="{EE94E61C-0A7B-9447-25CA-AC7684F424A0}"/>
              </a:ext>
            </a:extLst>
          </p:cNvPr>
          <p:cNvSpPr/>
          <p:nvPr/>
        </p:nvSpPr>
        <p:spPr>
          <a:xfrm>
            <a:off x="5270687" y="1868983"/>
            <a:ext cx="2071384" cy="100584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r>
              <a:rPr lang="en-US" sz="1200" dirty="0">
                <a:solidFill>
                  <a:schemeClr val="bg1"/>
                </a:solidFill>
                <a:latin typeface="Century Gothic"/>
                <a:ea typeface="Century Gothic"/>
                <a:cs typeface="Century Gothic"/>
                <a:sym typeface="Century Gothic"/>
              </a:rPr>
              <a:t>Well-defined Agile processes. A focus on customer relationships and on-time delivery.</a:t>
            </a:r>
            <a:endParaRPr lang="en-US" sz="1050" dirty="0">
              <a:solidFill>
                <a:schemeClr val="bg1"/>
              </a:solidFill>
            </a:endParaRPr>
          </a:p>
        </p:txBody>
      </p:sp>
      <p:sp>
        <p:nvSpPr>
          <p:cNvPr id="71" name="Round Diagonal Corner Rectangle 70">
            <a:extLst>
              <a:ext uri="{FF2B5EF4-FFF2-40B4-BE49-F238E27FC236}">
                <a16:creationId xmlns:a16="http://schemas.microsoft.com/office/drawing/2014/main" id="{90C87BB5-74B3-56FA-3DE5-BE98526FFC1D}"/>
              </a:ext>
            </a:extLst>
          </p:cNvPr>
          <p:cNvSpPr/>
          <p:nvPr/>
        </p:nvSpPr>
        <p:spPr>
          <a:xfrm>
            <a:off x="7484268" y="1960478"/>
            <a:ext cx="2071384" cy="96012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r>
              <a:rPr lang="en-US" sz="1200" dirty="0">
                <a:solidFill>
                  <a:schemeClr val="bg1"/>
                </a:solidFill>
                <a:latin typeface="Century Gothic"/>
                <a:ea typeface="Century Gothic"/>
                <a:cs typeface="Century Gothic"/>
                <a:sym typeface="Century Gothic"/>
              </a:rPr>
              <a:t>Focuses on standardization, measurement, and analysis. </a:t>
            </a:r>
            <a:endParaRPr lang="en-US" sz="1200" dirty="0">
              <a:solidFill>
                <a:schemeClr val="bg1"/>
              </a:solidFill>
            </a:endParaRPr>
          </a:p>
        </p:txBody>
      </p:sp>
      <p:sp>
        <p:nvSpPr>
          <p:cNvPr id="78" name="Round Diagonal Corner Rectangle 77">
            <a:extLst>
              <a:ext uri="{FF2B5EF4-FFF2-40B4-BE49-F238E27FC236}">
                <a16:creationId xmlns:a16="http://schemas.microsoft.com/office/drawing/2014/main" id="{F374467F-FA48-7A2F-CD4E-D98E1F4ABFD5}"/>
              </a:ext>
            </a:extLst>
          </p:cNvPr>
          <p:cNvSpPr/>
          <p:nvPr/>
        </p:nvSpPr>
        <p:spPr>
          <a:xfrm>
            <a:off x="9686435" y="1502028"/>
            <a:ext cx="2071384" cy="100584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r>
              <a:rPr lang="en-US" sz="1200" dirty="0">
                <a:solidFill>
                  <a:schemeClr val="bg1"/>
                </a:solidFill>
                <a:latin typeface="Century Gothic"/>
                <a:ea typeface="Century Gothic"/>
                <a:cs typeface="Century Gothic"/>
                <a:sym typeface="Century Gothic"/>
              </a:rPr>
              <a:t>Highest level of achievement. </a:t>
            </a:r>
            <a:br>
              <a:rPr lang="en-US" sz="1200" dirty="0">
                <a:solidFill>
                  <a:schemeClr val="bg1"/>
                </a:solidFill>
                <a:latin typeface="Century Gothic"/>
                <a:ea typeface="Century Gothic"/>
                <a:cs typeface="Century Gothic"/>
                <a:sym typeface="Century Gothic"/>
              </a:rPr>
            </a:br>
            <a:r>
              <a:rPr lang="en-US" sz="1200" dirty="0">
                <a:solidFill>
                  <a:schemeClr val="bg1"/>
                </a:solidFill>
                <a:latin typeface="Century Gothic"/>
                <a:ea typeface="Century Gothic"/>
                <a:cs typeface="Century Gothic"/>
                <a:sym typeface="Century Gothic"/>
              </a:rPr>
              <a:t>Pursuit of continuous improvement.</a:t>
            </a:r>
            <a:endParaRPr lang="en-US" sz="12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4C7F3E9-6337-31C5-9C1D-593FD4935B8A}"/>
              </a:ext>
            </a:extLst>
          </p:cNvPr>
          <p:cNvSpPr txBox="1"/>
          <p:nvPr/>
        </p:nvSpPr>
        <p:spPr>
          <a:xfrm>
            <a:off x="300447" y="253847"/>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SCRUM MATURITY MODEL  (SMM)</a:t>
            </a:r>
          </a:p>
        </p:txBody>
      </p:sp>
      <p:pic>
        <p:nvPicPr>
          <p:cNvPr id="5" name="Picture 4">
            <a:hlinkClick r:id="rId3"/>
            <a:extLst>
              <a:ext uri="{FF2B5EF4-FFF2-40B4-BE49-F238E27FC236}">
                <a16:creationId xmlns:a16="http://schemas.microsoft.com/office/drawing/2014/main" id="{9CAF4944-2BB0-4DD0-E26C-68F6547EDB5A}"/>
              </a:ext>
            </a:extLst>
          </p:cNvPr>
          <p:cNvPicPr>
            <a:picLocks noChangeAspect="1"/>
          </p:cNvPicPr>
          <p:nvPr/>
        </p:nvPicPr>
        <p:blipFill>
          <a:blip r:embed="rId4"/>
          <a:stretch>
            <a:fillRect/>
          </a:stretch>
        </p:blipFill>
        <p:spPr>
          <a:xfrm>
            <a:off x="7361647" y="219061"/>
            <a:ext cx="4432330" cy="615099"/>
          </a:xfrm>
          <a:prstGeom prst="rect">
            <a:avLst/>
          </a:prstGeom>
        </p:spPr>
      </p:pic>
      <p:cxnSp>
        <p:nvCxnSpPr>
          <p:cNvPr id="7" name="Google Shape;120;p1">
            <a:extLst>
              <a:ext uri="{FF2B5EF4-FFF2-40B4-BE49-F238E27FC236}">
                <a16:creationId xmlns:a16="http://schemas.microsoft.com/office/drawing/2014/main" id="{8DE9D858-660C-2FFF-B5CA-0032FA1A505B}"/>
              </a:ext>
            </a:extLst>
          </p:cNvPr>
          <p:cNvCxnSpPr/>
          <p:nvPr/>
        </p:nvCxnSpPr>
        <p:spPr>
          <a:xfrm>
            <a:off x="579783" y="6151726"/>
            <a:ext cx="11321122" cy="0"/>
          </a:xfrm>
          <a:prstGeom prst="straightConnector1">
            <a:avLst/>
          </a:prstGeom>
          <a:noFill/>
          <a:ln w="60325" cap="flat" cmpd="sng">
            <a:gradFill>
              <a:gsLst>
                <a:gs pos="0">
                  <a:schemeClr val="bg2">
                    <a:lumMod val="90000"/>
                  </a:schemeClr>
                </a:gs>
                <a:gs pos="100000">
                  <a:srgbClr val="169C7F"/>
                </a:gs>
              </a:gsLst>
              <a:lin ang="0" scaled="0"/>
            </a:gradFill>
            <a:prstDash val="solid"/>
            <a:miter lim="800000"/>
            <a:headEnd type="none" w="sm" len="sm"/>
            <a:tailEnd type="stealth" w="lg" len="lg"/>
          </a:ln>
        </p:spPr>
      </p:cxnSp>
      <p:sp>
        <p:nvSpPr>
          <p:cNvPr id="9" name="Google Shape;121;p1">
            <a:extLst>
              <a:ext uri="{FF2B5EF4-FFF2-40B4-BE49-F238E27FC236}">
                <a16:creationId xmlns:a16="http://schemas.microsoft.com/office/drawing/2014/main" id="{67A21561-5AEF-DF7F-048E-3CABDA22A049}"/>
              </a:ext>
            </a:extLst>
          </p:cNvPr>
          <p:cNvSpPr txBox="1"/>
          <p:nvPr/>
        </p:nvSpPr>
        <p:spPr>
          <a:xfrm rot="-5400000">
            <a:off x="-1999909" y="3542511"/>
            <a:ext cx="4698175"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b="0" i="0" u="none" strike="noStrike" cap="none" spc="300" dirty="0">
                <a:solidFill>
                  <a:srgbClr val="595959"/>
                </a:solidFill>
                <a:latin typeface="Century Gothic"/>
                <a:ea typeface="Century Gothic"/>
                <a:cs typeface="Century Gothic"/>
                <a:sym typeface="Century Gothic"/>
              </a:rPr>
              <a:t>ORGANIZATION REACH</a:t>
            </a:r>
            <a:endParaRPr spc="300" dirty="0"/>
          </a:p>
        </p:txBody>
      </p:sp>
      <p:sp>
        <p:nvSpPr>
          <p:cNvPr id="11" name="Google Shape;122;p1">
            <a:extLst>
              <a:ext uri="{FF2B5EF4-FFF2-40B4-BE49-F238E27FC236}">
                <a16:creationId xmlns:a16="http://schemas.microsoft.com/office/drawing/2014/main" id="{D4EDF00B-28D5-8E02-B2D8-1887ECDF4CAC}"/>
              </a:ext>
            </a:extLst>
          </p:cNvPr>
          <p:cNvSpPr txBox="1"/>
          <p:nvPr/>
        </p:nvSpPr>
        <p:spPr>
          <a:xfrm>
            <a:off x="819028" y="6218852"/>
            <a:ext cx="11081877"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b="0" i="0" u="none" strike="noStrike" cap="none" spc="300" dirty="0">
                <a:solidFill>
                  <a:srgbClr val="595959"/>
                </a:solidFill>
                <a:latin typeface="Century Gothic"/>
                <a:ea typeface="Century Gothic"/>
                <a:cs typeface="Century Gothic"/>
                <a:sym typeface="Century Gothic"/>
              </a:rPr>
              <a:t>MINDSET ADOPTION</a:t>
            </a:r>
            <a:endParaRPr spc="300" dirty="0"/>
          </a:p>
        </p:txBody>
      </p:sp>
      <p:cxnSp>
        <p:nvCxnSpPr>
          <p:cNvPr id="13" name="Google Shape;123;p1">
            <a:extLst>
              <a:ext uri="{FF2B5EF4-FFF2-40B4-BE49-F238E27FC236}">
                <a16:creationId xmlns:a16="http://schemas.microsoft.com/office/drawing/2014/main" id="{FC1E3CBA-9439-06AB-8372-E3FF5ABC3C96}"/>
              </a:ext>
            </a:extLst>
          </p:cNvPr>
          <p:cNvCxnSpPr/>
          <p:nvPr/>
        </p:nvCxnSpPr>
        <p:spPr>
          <a:xfrm rot="10800000">
            <a:off x="579783" y="1012331"/>
            <a:ext cx="0" cy="5169079"/>
          </a:xfrm>
          <a:prstGeom prst="straightConnector1">
            <a:avLst/>
          </a:prstGeom>
          <a:noFill/>
          <a:ln w="60325" cap="flat" cmpd="sng">
            <a:gradFill>
              <a:gsLst>
                <a:gs pos="0">
                  <a:schemeClr val="bg2">
                    <a:lumMod val="90000"/>
                  </a:schemeClr>
                </a:gs>
                <a:gs pos="100000">
                  <a:srgbClr val="73C027"/>
                </a:gs>
              </a:gsLst>
              <a:lin ang="5400000" scaled="1"/>
            </a:gradFill>
            <a:prstDash val="solid"/>
            <a:miter lim="800000"/>
            <a:headEnd type="none" w="sm" len="sm"/>
            <a:tailEnd type="stealth" w="lg" len="lg"/>
          </a:ln>
        </p:spPr>
      </p:cxnSp>
      <p:sp>
        <p:nvSpPr>
          <p:cNvPr id="33" name="Oval 32">
            <a:extLst>
              <a:ext uri="{FF2B5EF4-FFF2-40B4-BE49-F238E27FC236}">
                <a16:creationId xmlns:a16="http://schemas.microsoft.com/office/drawing/2014/main" id="{72DB47AC-7C3E-3F49-13A5-80795643BFEC}"/>
              </a:ext>
            </a:extLst>
          </p:cNvPr>
          <p:cNvSpPr/>
          <p:nvPr/>
        </p:nvSpPr>
        <p:spPr>
          <a:xfrm>
            <a:off x="442622" y="6014566"/>
            <a:ext cx="274320" cy="27432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C4B3E36-7E37-0322-FCE9-AE46387756E1}"/>
              </a:ext>
            </a:extLst>
          </p:cNvPr>
          <p:cNvSpPr txBox="1"/>
          <p:nvPr/>
        </p:nvSpPr>
        <p:spPr>
          <a:xfrm>
            <a:off x="772091" y="6422617"/>
            <a:ext cx="2774058" cy="307777"/>
          </a:xfrm>
          <a:prstGeom prst="rect">
            <a:avLst/>
          </a:prstGeom>
          <a:noFill/>
        </p:spPr>
        <p:txBody>
          <a:bodyPr wrap="square" rtlCol="0">
            <a:spAutoFit/>
          </a:bodyPr>
          <a:lstStyle/>
          <a:p>
            <a:r>
              <a:rPr lang="en-US" sz="1400" dirty="0">
                <a:solidFill>
                  <a:schemeClr val="bg2">
                    <a:lumMod val="50000"/>
                  </a:schemeClr>
                </a:solidFill>
                <a:latin typeface="Century Gothic" panose="020B0502020202020204" pitchFamily="34" charset="0"/>
                <a:hlinkClick r:id="rId5">
                  <a:extLst>
                    <a:ext uri="{A12FA001-AC4F-418D-AE19-62706E023703}">
                      <ahyp:hlinkClr xmlns:ahyp="http://schemas.microsoft.com/office/drawing/2018/hyperlinkcolor" val="tx"/>
                    </a:ext>
                  </a:extLst>
                </a:hlinkClick>
              </a:rPr>
              <a:t>Scrum Maturity Model  (SMM)</a:t>
            </a:r>
            <a:endParaRPr lang="en-US" sz="1400" dirty="0">
              <a:solidFill>
                <a:schemeClr val="bg2">
                  <a:lumMod val="50000"/>
                </a:schemeClr>
              </a:solidFill>
              <a:latin typeface="Century Gothic" panose="020B0502020202020204" pitchFamily="34" charset="0"/>
            </a:endParaRPr>
          </a:p>
        </p:txBody>
      </p:sp>
    </p:spTree>
    <p:extLst>
      <p:ext uri="{BB962C8B-B14F-4D97-AF65-F5344CB8AC3E}">
        <p14:creationId xmlns:p14="http://schemas.microsoft.com/office/powerpoint/2010/main" val="619566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F714DDB9-E175-C60D-85FD-4B81B9837F29}"/>
              </a:ext>
            </a:extLst>
          </p:cNvPr>
          <p:cNvGrpSpPr/>
          <p:nvPr/>
        </p:nvGrpSpPr>
        <p:grpSpPr>
          <a:xfrm>
            <a:off x="867186" y="5899041"/>
            <a:ext cx="1229138" cy="523220"/>
            <a:chOff x="867186" y="4766612"/>
            <a:chExt cx="1229138" cy="523220"/>
          </a:xfrm>
        </p:grpSpPr>
        <p:sp>
          <p:nvSpPr>
            <p:cNvPr id="11" name="Right Triangle 10">
              <a:extLst>
                <a:ext uri="{FF2B5EF4-FFF2-40B4-BE49-F238E27FC236}">
                  <a16:creationId xmlns:a16="http://schemas.microsoft.com/office/drawing/2014/main" id="{D38B190A-E5FD-8844-9EA5-82F999A64A0B}"/>
                </a:ext>
              </a:extLst>
            </p:cNvPr>
            <p:cNvSpPr/>
            <p:nvPr/>
          </p:nvSpPr>
          <p:spPr>
            <a:xfrm rot="5400000">
              <a:off x="974819" y="4684802"/>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13" name="TextBox 12">
              <a:extLst>
                <a:ext uri="{FF2B5EF4-FFF2-40B4-BE49-F238E27FC236}">
                  <a16:creationId xmlns:a16="http://schemas.microsoft.com/office/drawing/2014/main" id="{5D471100-D5C6-81DF-C2DA-03204765F849}"/>
                </a:ext>
              </a:extLst>
            </p:cNvPr>
            <p:cNvSpPr txBox="1"/>
            <p:nvPr/>
          </p:nvSpPr>
          <p:spPr>
            <a:xfrm>
              <a:off x="1712886" y="4766612"/>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1</a:t>
              </a:r>
            </a:p>
          </p:txBody>
        </p:sp>
      </p:grpSp>
      <p:grpSp>
        <p:nvGrpSpPr>
          <p:cNvPr id="15" name="Group 14">
            <a:extLst>
              <a:ext uri="{FF2B5EF4-FFF2-40B4-BE49-F238E27FC236}">
                <a16:creationId xmlns:a16="http://schemas.microsoft.com/office/drawing/2014/main" id="{3178B97C-3439-37C9-99ED-8C21301C586A}"/>
              </a:ext>
            </a:extLst>
          </p:cNvPr>
          <p:cNvGrpSpPr/>
          <p:nvPr/>
        </p:nvGrpSpPr>
        <p:grpSpPr>
          <a:xfrm>
            <a:off x="3074428" y="5735721"/>
            <a:ext cx="1229138" cy="523220"/>
            <a:chOff x="3074428" y="4362872"/>
            <a:chExt cx="1229138" cy="523220"/>
          </a:xfrm>
        </p:grpSpPr>
        <p:sp>
          <p:nvSpPr>
            <p:cNvPr id="17" name="Right Triangle 16">
              <a:extLst>
                <a:ext uri="{FF2B5EF4-FFF2-40B4-BE49-F238E27FC236}">
                  <a16:creationId xmlns:a16="http://schemas.microsoft.com/office/drawing/2014/main" id="{437642E0-C7E4-A558-D9EE-8DD6D1D8FECE}"/>
                </a:ext>
              </a:extLst>
            </p:cNvPr>
            <p:cNvSpPr/>
            <p:nvPr/>
          </p:nvSpPr>
          <p:spPr>
            <a:xfrm rot="5400000">
              <a:off x="3182061" y="4281062"/>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18" name="TextBox 17">
              <a:extLst>
                <a:ext uri="{FF2B5EF4-FFF2-40B4-BE49-F238E27FC236}">
                  <a16:creationId xmlns:a16="http://schemas.microsoft.com/office/drawing/2014/main" id="{C71DBC2E-8C4D-C7C7-FA20-D0518B3ADF42}"/>
                </a:ext>
              </a:extLst>
            </p:cNvPr>
            <p:cNvSpPr txBox="1"/>
            <p:nvPr/>
          </p:nvSpPr>
          <p:spPr>
            <a:xfrm>
              <a:off x="3920128" y="4362872"/>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2</a:t>
              </a:r>
            </a:p>
          </p:txBody>
        </p:sp>
      </p:grpSp>
      <p:grpSp>
        <p:nvGrpSpPr>
          <p:cNvPr id="19" name="Group 18">
            <a:extLst>
              <a:ext uri="{FF2B5EF4-FFF2-40B4-BE49-F238E27FC236}">
                <a16:creationId xmlns:a16="http://schemas.microsoft.com/office/drawing/2014/main" id="{EB70AF30-5EE9-76CB-CFE2-BD71E40A21FA}"/>
              </a:ext>
            </a:extLst>
          </p:cNvPr>
          <p:cNvGrpSpPr/>
          <p:nvPr/>
        </p:nvGrpSpPr>
        <p:grpSpPr>
          <a:xfrm>
            <a:off x="5281670" y="5547687"/>
            <a:ext cx="1229138" cy="523220"/>
            <a:chOff x="5281670" y="3969897"/>
            <a:chExt cx="1229138" cy="523220"/>
          </a:xfrm>
        </p:grpSpPr>
        <p:sp>
          <p:nvSpPr>
            <p:cNvPr id="20" name="Right Triangle 19">
              <a:extLst>
                <a:ext uri="{FF2B5EF4-FFF2-40B4-BE49-F238E27FC236}">
                  <a16:creationId xmlns:a16="http://schemas.microsoft.com/office/drawing/2014/main" id="{1C8727D3-A5C0-8A92-68D3-DC10F246380A}"/>
                </a:ext>
              </a:extLst>
            </p:cNvPr>
            <p:cNvSpPr/>
            <p:nvPr/>
          </p:nvSpPr>
          <p:spPr>
            <a:xfrm rot="5400000">
              <a:off x="5389303" y="3888087"/>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1" name="TextBox 20">
              <a:extLst>
                <a:ext uri="{FF2B5EF4-FFF2-40B4-BE49-F238E27FC236}">
                  <a16:creationId xmlns:a16="http://schemas.microsoft.com/office/drawing/2014/main" id="{09256B80-6011-B39F-21C1-61123475CDF0}"/>
                </a:ext>
              </a:extLst>
            </p:cNvPr>
            <p:cNvSpPr txBox="1"/>
            <p:nvPr/>
          </p:nvSpPr>
          <p:spPr>
            <a:xfrm>
              <a:off x="6127370" y="3969897"/>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3</a:t>
              </a:r>
            </a:p>
          </p:txBody>
        </p:sp>
      </p:grpSp>
      <p:grpSp>
        <p:nvGrpSpPr>
          <p:cNvPr id="22" name="Group 21">
            <a:extLst>
              <a:ext uri="{FF2B5EF4-FFF2-40B4-BE49-F238E27FC236}">
                <a16:creationId xmlns:a16="http://schemas.microsoft.com/office/drawing/2014/main" id="{42752A92-CF52-4DB1-834B-E6849372E99B}"/>
              </a:ext>
            </a:extLst>
          </p:cNvPr>
          <p:cNvGrpSpPr/>
          <p:nvPr/>
        </p:nvGrpSpPr>
        <p:grpSpPr>
          <a:xfrm>
            <a:off x="7484268" y="5372010"/>
            <a:ext cx="1229138" cy="523220"/>
            <a:chOff x="7484268" y="3694538"/>
            <a:chExt cx="1229138" cy="523220"/>
          </a:xfrm>
        </p:grpSpPr>
        <p:sp>
          <p:nvSpPr>
            <p:cNvPr id="23" name="Right Triangle 22">
              <a:extLst>
                <a:ext uri="{FF2B5EF4-FFF2-40B4-BE49-F238E27FC236}">
                  <a16:creationId xmlns:a16="http://schemas.microsoft.com/office/drawing/2014/main" id="{31153CAE-C897-4CC3-B658-888A6C37C8A1}"/>
                </a:ext>
              </a:extLst>
            </p:cNvPr>
            <p:cNvSpPr/>
            <p:nvPr/>
          </p:nvSpPr>
          <p:spPr>
            <a:xfrm rot="5400000">
              <a:off x="7591901" y="3612728"/>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4" name="TextBox 23">
              <a:extLst>
                <a:ext uri="{FF2B5EF4-FFF2-40B4-BE49-F238E27FC236}">
                  <a16:creationId xmlns:a16="http://schemas.microsoft.com/office/drawing/2014/main" id="{37018E3D-5CD7-23F5-6B12-273C3B9B3A4B}"/>
                </a:ext>
              </a:extLst>
            </p:cNvPr>
            <p:cNvSpPr txBox="1"/>
            <p:nvPr/>
          </p:nvSpPr>
          <p:spPr>
            <a:xfrm>
              <a:off x="8329968" y="3694538"/>
              <a:ext cx="383438"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4</a:t>
              </a:r>
            </a:p>
          </p:txBody>
        </p:sp>
      </p:grpSp>
      <p:grpSp>
        <p:nvGrpSpPr>
          <p:cNvPr id="25" name="Group 24">
            <a:extLst>
              <a:ext uri="{FF2B5EF4-FFF2-40B4-BE49-F238E27FC236}">
                <a16:creationId xmlns:a16="http://schemas.microsoft.com/office/drawing/2014/main" id="{E8E0208E-3E7A-53AA-119E-282A2BA26F98}"/>
              </a:ext>
            </a:extLst>
          </p:cNvPr>
          <p:cNvGrpSpPr/>
          <p:nvPr/>
        </p:nvGrpSpPr>
        <p:grpSpPr>
          <a:xfrm>
            <a:off x="9686435" y="5196333"/>
            <a:ext cx="1229139" cy="523220"/>
            <a:chOff x="9686435" y="3191408"/>
            <a:chExt cx="1229139" cy="523220"/>
          </a:xfrm>
        </p:grpSpPr>
        <p:sp>
          <p:nvSpPr>
            <p:cNvPr id="27" name="Right Triangle 26">
              <a:extLst>
                <a:ext uri="{FF2B5EF4-FFF2-40B4-BE49-F238E27FC236}">
                  <a16:creationId xmlns:a16="http://schemas.microsoft.com/office/drawing/2014/main" id="{28044522-A94D-5D26-F400-1789E6681864}"/>
                </a:ext>
              </a:extLst>
            </p:cNvPr>
            <p:cNvSpPr/>
            <p:nvPr/>
          </p:nvSpPr>
          <p:spPr>
            <a:xfrm rot="5400000">
              <a:off x="9794068" y="3109598"/>
              <a:ext cx="457200" cy="672465"/>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8" name="TextBox 27">
              <a:extLst>
                <a:ext uri="{FF2B5EF4-FFF2-40B4-BE49-F238E27FC236}">
                  <a16:creationId xmlns:a16="http://schemas.microsoft.com/office/drawing/2014/main" id="{A626A6F5-89B8-A830-0C11-93661AC65CA1}"/>
                </a:ext>
              </a:extLst>
            </p:cNvPr>
            <p:cNvSpPr txBox="1"/>
            <p:nvPr/>
          </p:nvSpPr>
          <p:spPr>
            <a:xfrm>
              <a:off x="10532135" y="3191408"/>
              <a:ext cx="383439" cy="523220"/>
            </a:xfrm>
            <a:prstGeom prst="rect">
              <a:avLst/>
            </a:prstGeom>
            <a:noFill/>
          </p:spPr>
          <p:txBody>
            <a:bodyPr wrap="none" rtlCol="0">
              <a:spAutoFit/>
            </a:bodyPr>
            <a:lstStyle/>
            <a:p>
              <a:pPr algn="ctr"/>
              <a:r>
                <a:rPr lang="en-US" sz="2800" dirty="0">
                  <a:solidFill>
                    <a:schemeClr val="tx1">
                      <a:lumMod val="50000"/>
                      <a:lumOff val="50000"/>
                    </a:schemeClr>
                  </a:solidFill>
                  <a:latin typeface="Century Gothic" panose="020B0502020202020204" pitchFamily="34" charset="0"/>
                </a:rPr>
                <a:t>5</a:t>
              </a:r>
            </a:p>
          </p:txBody>
        </p:sp>
      </p:grpSp>
      <p:graphicFrame>
        <p:nvGraphicFramePr>
          <p:cNvPr id="4" name="Google Shape;246;p17">
            <a:extLst>
              <a:ext uri="{FF2B5EF4-FFF2-40B4-BE49-F238E27FC236}">
                <a16:creationId xmlns:a16="http://schemas.microsoft.com/office/drawing/2014/main" id="{CA798208-8AA0-B271-2D88-37F9FBFACD35}"/>
              </a:ext>
            </a:extLst>
          </p:cNvPr>
          <p:cNvGraphicFramePr/>
          <p:nvPr>
            <p:extLst>
              <p:ext uri="{D42A27DB-BD31-4B8C-83A1-F6EECF244321}">
                <p14:modId xmlns:p14="http://schemas.microsoft.com/office/powerpoint/2010/main" val="2623148360"/>
              </p:ext>
            </p:extLst>
          </p:nvPr>
        </p:nvGraphicFramePr>
        <p:xfrm>
          <a:off x="480700" y="1189423"/>
          <a:ext cx="8130865" cy="2418070"/>
        </p:xfrm>
        <a:graphic>
          <a:graphicData uri="http://schemas.openxmlformats.org/drawingml/2006/table">
            <a:tbl>
              <a:tblPr>
                <a:noFill/>
              </a:tblPr>
              <a:tblGrid>
                <a:gridCol w="8130865">
                  <a:extLst>
                    <a:ext uri="{9D8B030D-6E8A-4147-A177-3AD203B41FA5}">
                      <a16:colId xmlns:a16="http://schemas.microsoft.com/office/drawing/2014/main" val="20000"/>
                    </a:ext>
                  </a:extLst>
                </a:gridCol>
              </a:tblGrid>
              <a:tr h="1635957">
                <a:tc>
                  <a:txBody>
                    <a:bodyPr/>
                    <a:lstStyle/>
                    <a:p>
                      <a:pPr marL="457200" marR="0" lvl="0" indent="-330200" algn="l" rtl="0">
                        <a:lnSpc>
                          <a:spcPct val="100000"/>
                        </a:lnSpc>
                        <a:spcBef>
                          <a:spcPts val="0"/>
                        </a:spcBef>
                        <a:spcAft>
                          <a:spcPts val="1400"/>
                        </a:spcAft>
                        <a:buClr>
                          <a:srgbClr val="4BA895"/>
                        </a:buClr>
                        <a:buSzPts val="1600"/>
                        <a:buFont typeface="Century Gothic"/>
                        <a:buChar char="●"/>
                      </a:pPr>
                      <a:r>
                        <a:rPr lang="en-US" sz="2000" dirty="0">
                          <a:latin typeface="Century Gothic" panose="020B0502020202020204" pitchFamily="34" charset="0"/>
                        </a:rPr>
                        <a:t>Use this slide to further discuss individual levels, if needed. </a:t>
                      </a:r>
                    </a:p>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rgbClr val="4BA895"/>
                        </a:buClr>
                        <a:buSzPts val="1600"/>
                        <a:buFont typeface="Century Gothic"/>
                        <a:buChar char="●"/>
                      </a:pPr>
                      <a:endParaRPr lang="en-US" sz="2000" dirty="0">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786848" y="248400"/>
            <a:ext cx="5755102"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Scrum Maturity Model </a:t>
            </a:r>
          </a:p>
        </p:txBody>
      </p:sp>
      <p:sp>
        <p:nvSpPr>
          <p:cNvPr id="12" name="Rectangle 11">
            <a:extLst>
              <a:ext uri="{FF2B5EF4-FFF2-40B4-BE49-F238E27FC236}">
                <a16:creationId xmlns:a16="http://schemas.microsoft.com/office/drawing/2014/main" id="{668CF45C-411A-F7AD-400B-C15A9B07A583}"/>
              </a:ext>
            </a:extLst>
          </p:cNvPr>
          <p:cNvSpPr/>
          <p:nvPr/>
        </p:nvSpPr>
        <p:spPr>
          <a:xfrm>
            <a:off x="9014096" y="5919517"/>
            <a:ext cx="3152504"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6600" dirty="0">
                <a:solidFill>
                  <a:srgbClr val="169C7F"/>
                </a:solidFill>
                <a:latin typeface="Century Gothic" panose="020B0502020202020204" pitchFamily="34" charset="0"/>
              </a:rPr>
              <a:t>SMM</a:t>
            </a:r>
            <a:endParaRPr lang="en-US" sz="4800" dirty="0">
              <a:solidFill>
                <a:srgbClr val="169C7F"/>
              </a:solidFill>
              <a:latin typeface="Century Gothic" panose="020B0502020202020204" pitchFamily="34" charset="0"/>
            </a:endParaRPr>
          </a:p>
        </p:txBody>
      </p:sp>
      <p:sp>
        <p:nvSpPr>
          <p:cNvPr id="3" name="Round Diagonal Corner Rectangle 2">
            <a:extLst>
              <a:ext uri="{FF2B5EF4-FFF2-40B4-BE49-F238E27FC236}">
                <a16:creationId xmlns:a16="http://schemas.microsoft.com/office/drawing/2014/main" id="{60D64456-44A6-87AB-598B-8437558124D8}"/>
              </a:ext>
            </a:extLst>
          </p:cNvPr>
          <p:cNvSpPr/>
          <p:nvPr/>
        </p:nvSpPr>
        <p:spPr>
          <a:xfrm>
            <a:off x="867186" y="5010463"/>
            <a:ext cx="2071384" cy="91440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ctr" anchorCtr="0"/>
          <a:lstStyle/>
          <a:p>
            <a:pPr algn="r"/>
            <a:r>
              <a:rPr lang="en-US" sz="2000" dirty="0">
                <a:solidFill>
                  <a:schemeClr val="bg1"/>
                </a:solidFill>
                <a:latin typeface="Century Gothic" panose="020B0502020202020204" pitchFamily="34" charset="0"/>
              </a:rPr>
              <a:t>Initial</a:t>
            </a:r>
            <a:endParaRPr lang="en-US" sz="2000" dirty="0">
              <a:solidFill>
                <a:schemeClr val="bg1"/>
              </a:solidFill>
            </a:endParaRPr>
          </a:p>
        </p:txBody>
      </p:sp>
      <p:sp>
        <p:nvSpPr>
          <p:cNvPr id="5" name="Round Diagonal Corner Rectangle 4">
            <a:extLst>
              <a:ext uri="{FF2B5EF4-FFF2-40B4-BE49-F238E27FC236}">
                <a16:creationId xmlns:a16="http://schemas.microsoft.com/office/drawing/2014/main" id="{F938368F-C88C-9A23-4712-15BDE02100FA}"/>
              </a:ext>
            </a:extLst>
          </p:cNvPr>
          <p:cNvSpPr/>
          <p:nvPr/>
        </p:nvSpPr>
        <p:spPr>
          <a:xfrm>
            <a:off x="3074428" y="4848266"/>
            <a:ext cx="2071384" cy="91440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ctr" anchorCtr="0"/>
          <a:lstStyle/>
          <a:p>
            <a:pPr algn="r"/>
            <a:r>
              <a:rPr lang="en-US" sz="2000" dirty="0">
                <a:solidFill>
                  <a:schemeClr val="bg1"/>
                </a:solidFill>
                <a:latin typeface="Century Gothic" panose="020B0502020202020204" pitchFamily="34" charset="0"/>
              </a:rPr>
              <a:t>Managed</a:t>
            </a:r>
            <a:endParaRPr lang="en-US" sz="2000" dirty="0">
              <a:solidFill>
                <a:schemeClr val="bg1"/>
              </a:solidFill>
            </a:endParaRPr>
          </a:p>
        </p:txBody>
      </p:sp>
      <p:sp>
        <p:nvSpPr>
          <p:cNvPr id="6" name="Round Diagonal Corner Rectangle 5">
            <a:extLst>
              <a:ext uri="{FF2B5EF4-FFF2-40B4-BE49-F238E27FC236}">
                <a16:creationId xmlns:a16="http://schemas.microsoft.com/office/drawing/2014/main" id="{B716E5AE-588F-35F6-8F02-724340E781B8}"/>
              </a:ext>
            </a:extLst>
          </p:cNvPr>
          <p:cNvSpPr/>
          <p:nvPr/>
        </p:nvSpPr>
        <p:spPr>
          <a:xfrm>
            <a:off x="5281670" y="4664597"/>
            <a:ext cx="2071384" cy="91440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ctr" anchorCtr="0"/>
          <a:lstStyle/>
          <a:p>
            <a:pPr algn="r"/>
            <a:r>
              <a:rPr lang="en-US" sz="2000" dirty="0">
                <a:solidFill>
                  <a:schemeClr val="bg1"/>
                </a:solidFill>
                <a:latin typeface="Century Gothic" panose="020B0502020202020204" pitchFamily="34" charset="0"/>
              </a:rPr>
              <a:t>Defined</a:t>
            </a:r>
            <a:endParaRPr lang="en-US" sz="2000" dirty="0">
              <a:solidFill>
                <a:schemeClr val="bg1"/>
              </a:solidFill>
            </a:endParaRPr>
          </a:p>
        </p:txBody>
      </p:sp>
      <p:sp>
        <p:nvSpPr>
          <p:cNvPr id="7" name="Round Diagonal Corner Rectangle 6">
            <a:extLst>
              <a:ext uri="{FF2B5EF4-FFF2-40B4-BE49-F238E27FC236}">
                <a16:creationId xmlns:a16="http://schemas.microsoft.com/office/drawing/2014/main" id="{47499A63-0E64-2E4B-F9FD-31D37CC8F7C1}"/>
              </a:ext>
            </a:extLst>
          </p:cNvPr>
          <p:cNvSpPr/>
          <p:nvPr/>
        </p:nvSpPr>
        <p:spPr>
          <a:xfrm>
            <a:off x="7484268" y="4499154"/>
            <a:ext cx="2071384" cy="91440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ctr" anchorCtr="0"/>
          <a:lstStyle/>
          <a:p>
            <a:pPr algn="r"/>
            <a:r>
              <a:rPr lang="en-US" sz="2000" dirty="0">
                <a:solidFill>
                  <a:schemeClr val="bg1"/>
                </a:solidFill>
                <a:latin typeface="Century Gothic" panose="020B0502020202020204" pitchFamily="34" charset="0"/>
              </a:rPr>
              <a:t>Quantitatively </a:t>
            </a:r>
          </a:p>
          <a:p>
            <a:pPr algn="r"/>
            <a:r>
              <a:rPr lang="en-US" sz="2000" dirty="0">
                <a:solidFill>
                  <a:schemeClr val="bg1"/>
                </a:solidFill>
                <a:latin typeface="Century Gothic" panose="020B0502020202020204" pitchFamily="34" charset="0"/>
              </a:rPr>
              <a:t>Managed</a:t>
            </a:r>
            <a:endParaRPr lang="en-US" sz="2000" dirty="0">
              <a:solidFill>
                <a:schemeClr val="bg1"/>
              </a:solidFill>
            </a:endParaRPr>
          </a:p>
        </p:txBody>
      </p:sp>
      <p:sp>
        <p:nvSpPr>
          <p:cNvPr id="8" name="Round Diagonal Corner Rectangle 7">
            <a:extLst>
              <a:ext uri="{FF2B5EF4-FFF2-40B4-BE49-F238E27FC236}">
                <a16:creationId xmlns:a16="http://schemas.microsoft.com/office/drawing/2014/main" id="{B77F1A4A-0286-38CF-0777-25C7FDA0FF43}"/>
              </a:ext>
            </a:extLst>
          </p:cNvPr>
          <p:cNvSpPr/>
          <p:nvPr/>
        </p:nvSpPr>
        <p:spPr>
          <a:xfrm>
            <a:off x="9686435" y="4317077"/>
            <a:ext cx="2071384" cy="91440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ctr" anchorCtr="0"/>
          <a:lstStyle/>
          <a:p>
            <a:pPr algn="r"/>
            <a:r>
              <a:rPr lang="en-US" sz="2000" dirty="0">
                <a:solidFill>
                  <a:schemeClr val="bg1"/>
                </a:solidFill>
                <a:latin typeface="Century Gothic" panose="020B0502020202020204" pitchFamily="34" charset="0"/>
              </a:rPr>
              <a:t>Optimizing</a:t>
            </a:r>
            <a:endParaRPr lang="en-US" sz="2000" dirty="0">
              <a:solidFill>
                <a:schemeClr val="bg1"/>
              </a:solidFill>
            </a:endParaRPr>
          </a:p>
        </p:txBody>
      </p:sp>
    </p:spTree>
    <p:extLst>
      <p:ext uri="{BB962C8B-B14F-4D97-AF65-F5344CB8AC3E}">
        <p14:creationId xmlns:p14="http://schemas.microsoft.com/office/powerpoint/2010/main" val="102762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6405</TotalTime>
  <Words>237</Words>
  <Application>Microsoft Macintosh PowerPoint</Application>
  <PresentationFormat>Widescreen</PresentationFormat>
  <Paragraphs>49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66</cp:revision>
  <dcterms:created xsi:type="dcterms:W3CDTF">2022-08-25T00:12:53Z</dcterms:created>
  <dcterms:modified xsi:type="dcterms:W3CDTF">2023-02-28T21:57:30Z</dcterms:modified>
</cp:coreProperties>
</file>