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4CEDF0"/>
    <a:srgbClr val="F7F9FB"/>
    <a:srgbClr val="FFDE4C"/>
    <a:srgbClr val="F0A62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6447"/>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8680&amp;utm_source=integrated-content&amp;utm_campaign=/best-practices-and-expert-tips-creating-product-roadmaps&amp;utm_medium=Product+Roadmap+powerpoint+8680&amp;lpa=Product+Roadmap+powerpoint+868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682434" y="222632"/>
            <a:ext cx="3283610" cy="4556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PRODUCT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1448937395"/>
              </p:ext>
            </p:extLst>
          </p:nvPr>
        </p:nvGraphicFramePr>
        <p:xfrm>
          <a:off x="221972" y="1537993"/>
          <a:ext cx="11744062"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050" u="none" strike="noStrike" dirty="0">
                          <a:effectLst/>
                          <a:latin typeface="Century Gothic" panose="020B0502020202020204" pitchFamily="34" charset="0"/>
                        </a:rPr>
                        <a:t>20XX - Q3 </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Q1</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Q2</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a:effectLst/>
                          <a:latin typeface="Century Gothic" panose="020B0502020202020204" pitchFamily="34" charset="0"/>
                        </a:rPr>
                        <a:t>20XX - Q3</a:t>
                      </a:r>
                      <a:endParaRPr lang="en-US" sz="1050" b="0" i="0" u="none" strike="noStrike">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fontAlgn="b"/>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fontAlgn="ctr"/>
                      <a:r>
                        <a:rPr lang="en-US" sz="1000" u="none" strike="noStrike" dirty="0">
                          <a:effectLst/>
                          <a:latin typeface="Century Gothic" panose="020B0502020202020204" pitchFamily="34" charset="0"/>
                        </a:rPr>
                        <a:t>PRODUCT</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a:solidFill>
                            <a:srgbClr val="000000"/>
                          </a:solidFill>
                          <a:effectLst/>
                          <a:latin typeface="Century Gothic" panose="020B0502020202020204" pitchFamily="34" charset="0"/>
                        </a:rPr>
                        <a:t>Roadmap Brief</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User Requirements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Requirements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Release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Pilot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Feedback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Customer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Testing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fontAlgn="ctr"/>
                      <a:r>
                        <a:rPr lang="en-US" sz="1000" u="none" strike="noStrike" dirty="0">
                          <a:effectLst/>
                          <a:latin typeface="Century Gothic" panose="020B0502020202020204" pitchFamily="34" charset="0"/>
                        </a:rPr>
                        <a:t>DEVELOPMENT</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a:solidFill>
                            <a:srgbClr val="000000"/>
                          </a:solidFill>
                          <a:effectLst/>
                          <a:latin typeface="Century Gothic" panose="020B0502020202020204" pitchFamily="34" charset="0"/>
                        </a:rPr>
                        <a:t>Prototype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Deployment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Beta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Tech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Story Review</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Demo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Integrated Prototype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sp>
        <p:nvSpPr>
          <p:cNvPr id="50" name="Shape 7">
            <a:extLst>
              <a:ext uri="{FF2B5EF4-FFF2-40B4-BE49-F238E27FC236}">
                <a16:creationId xmlns:a16="http://schemas.microsoft.com/office/drawing/2014/main" id="{80BD3B14-2215-F740-AF46-C7B9862A7BA9}"/>
              </a:ext>
            </a:extLst>
          </p:cNvPr>
          <p:cNvSpPr/>
          <p:nvPr/>
        </p:nvSpPr>
        <p:spPr>
          <a:xfrm>
            <a:off x="3285690" y="3037918"/>
            <a:ext cx="1423057"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1" name="Shape 8">
            <a:extLst>
              <a:ext uri="{FF2B5EF4-FFF2-40B4-BE49-F238E27FC236}">
                <a16:creationId xmlns:a16="http://schemas.microsoft.com/office/drawing/2014/main" id="{B7518280-D2C0-D948-87A7-1760BE07FCCA}"/>
              </a:ext>
            </a:extLst>
          </p:cNvPr>
          <p:cNvSpPr/>
          <p:nvPr/>
        </p:nvSpPr>
        <p:spPr>
          <a:xfrm>
            <a:off x="2315017" y="2278212"/>
            <a:ext cx="1516679"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2" name="Shape 9">
            <a:extLst>
              <a:ext uri="{FF2B5EF4-FFF2-40B4-BE49-F238E27FC236}">
                <a16:creationId xmlns:a16="http://schemas.microsoft.com/office/drawing/2014/main" id="{22197259-D119-5044-859E-60AB30D8373E}"/>
              </a:ext>
            </a:extLst>
          </p:cNvPr>
          <p:cNvSpPr/>
          <p:nvPr/>
        </p:nvSpPr>
        <p:spPr>
          <a:xfrm>
            <a:off x="3900352" y="2278212"/>
            <a:ext cx="664717"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3" name="Shape 10">
            <a:extLst>
              <a:ext uri="{FF2B5EF4-FFF2-40B4-BE49-F238E27FC236}">
                <a16:creationId xmlns:a16="http://schemas.microsoft.com/office/drawing/2014/main" id="{AAD80CB9-2516-8643-891E-604B2B90574F}"/>
              </a:ext>
            </a:extLst>
          </p:cNvPr>
          <p:cNvSpPr/>
          <p:nvPr/>
        </p:nvSpPr>
        <p:spPr>
          <a:xfrm>
            <a:off x="7620574" y="2278212"/>
            <a:ext cx="664717"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4" name="Shape 11">
            <a:extLst>
              <a:ext uri="{FF2B5EF4-FFF2-40B4-BE49-F238E27FC236}">
                <a16:creationId xmlns:a16="http://schemas.microsoft.com/office/drawing/2014/main" id="{F7B4E2A6-1B00-F542-A5F2-B3B61B85BAE8}"/>
              </a:ext>
            </a:extLst>
          </p:cNvPr>
          <p:cNvSpPr/>
          <p:nvPr/>
        </p:nvSpPr>
        <p:spPr>
          <a:xfrm>
            <a:off x="3884315" y="3318425"/>
            <a:ext cx="4437691"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55" name="Shape 12">
            <a:extLst>
              <a:ext uri="{FF2B5EF4-FFF2-40B4-BE49-F238E27FC236}">
                <a16:creationId xmlns:a16="http://schemas.microsoft.com/office/drawing/2014/main" id="{5E6D29BE-659C-2044-B8E3-8FF7CCE0ABBC}"/>
              </a:ext>
            </a:extLst>
          </p:cNvPr>
          <p:cNvSpPr/>
          <p:nvPr/>
        </p:nvSpPr>
        <p:spPr>
          <a:xfrm>
            <a:off x="4627485" y="2278212"/>
            <a:ext cx="2827390"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56" name="Shape 13">
            <a:extLst>
              <a:ext uri="{FF2B5EF4-FFF2-40B4-BE49-F238E27FC236}">
                <a16:creationId xmlns:a16="http://schemas.microsoft.com/office/drawing/2014/main" id="{96F56A45-AA6A-684A-B011-DB6735010D74}"/>
              </a:ext>
            </a:extLst>
          </p:cNvPr>
          <p:cNvSpPr/>
          <p:nvPr/>
        </p:nvSpPr>
        <p:spPr>
          <a:xfrm>
            <a:off x="3508500" y="2535343"/>
            <a:ext cx="1497955"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7" name="Shape 14">
            <a:extLst>
              <a:ext uri="{FF2B5EF4-FFF2-40B4-BE49-F238E27FC236}">
                <a16:creationId xmlns:a16="http://schemas.microsoft.com/office/drawing/2014/main" id="{B714E882-B579-4A4E-9B2F-6CD010948416}"/>
              </a:ext>
            </a:extLst>
          </p:cNvPr>
          <p:cNvSpPr/>
          <p:nvPr/>
        </p:nvSpPr>
        <p:spPr>
          <a:xfrm>
            <a:off x="4554429" y="3575556"/>
            <a:ext cx="2256294"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8" name="Shape 15">
            <a:extLst>
              <a:ext uri="{FF2B5EF4-FFF2-40B4-BE49-F238E27FC236}">
                <a16:creationId xmlns:a16="http://schemas.microsoft.com/office/drawing/2014/main" id="{7E3BC140-998A-4741-8344-A8D8FA7B2818}"/>
              </a:ext>
            </a:extLst>
          </p:cNvPr>
          <p:cNvSpPr/>
          <p:nvPr/>
        </p:nvSpPr>
        <p:spPr>
          <a:xfrm>
            <a:off x="6595423" y="2792474"/>
            <a:ext cx="1207726"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9" name="Shape 16">
            <a:extLst>
              <a:ext uri="{FF2B5EF4-FFF2-40B4-BE49-F238E27FC236}">
                <a16:creationId xmlns:a16="http://schemas.microsoft.com/office/drawing/2014/main" id="{E251A9D8-5C4D-7042-8B26-6A52BB94F462}"/>
              </a:ext>
            </a:extLst>
          </p:cNvPr>
          <p:cNvSpPr/>
          <p:nvPr/>
        </p:nvSpPr>
        <p:spPr>
          <a:xfrm>
            <a:off x="4411901" y="3820999"/>
            <a:ext cx="3922769"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0" name="Shape 17">
            <a:extLst>
              <a:ext uri="{FF2B5EF4-FFF2-40B4-BE49-F238E27FC236}">
                <a16:creationId xmlns:a16="http://schemas.microsoft.com/office/drawing/2014/main" id="{0DD2A884-33D3-5846-B02B-33C1AC8620B3}"/>
              </a:ext>
            </a:extLst>
          </p:cNvPr>
          <p:cNvSpPr/>
          <p:nvPr/>
        </p:nvSpPr>
        <p:spPr>
          <a:xfrm>
            <a:off x="2311550" y="4849524"/>
            <a:ext cx="914400" cy="210380"/>
          </a:xfrm>
          <a:prstGeom prst="roundRect">
            <a:avLst>
              <a:gd name="adj" fmla="val 16667"/>
            </a:avLst>
          </a:prstGeom>
          <a:solidFill>
            <a:schemeClr val="tx1">
              <a:lumMod val="50000"/>
              <a:lumOff val="5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1" name="Shape 18">
            <a:extLst>
              <a:ext uri="{FF2B5EF4-FFF2-40B4-BE49-F238E27FC236}">
                <a16:creationId xmlns:a16="http://schemas.microsoft.com/office/drawing/2014/main" id="{426026ED-A8FB-B844-BD7F-BDD66D65674B}"/>
              </a:ext>
            </a:extLst>
          </p:cNvPr>
          <p:cNvSpPr/>
          <p:nvPr/>
        </p:nvSpPr>
        <p:spPr>
          <a:xfrm>
            <a:off x="2311549" y="5109578"/>
            <a:ext cx="914400"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2" name="Shape 19">
            <a:extLst>
              <a:ext uri="{FF2B5EF4-FFF2-40B4-BE49-F238E27FC236}">
                <a16:creationId xmlns:a16="http://schemas.microsoft.com/office/drawing/2014/main" id="{F03630EF-9FA0-D04A-BE0E-A6F9FF225385}"/>
              </a:ext>
            </a:extLst>
          </p:cNvPr>
          <p:cNvSpPr/>
          <p:nvPr/>
        </p:nvSpPr>
        <p:spPr>
          <a:xfrm>
            <a:off x="2311550" y="5623840"/>
            <a:ext cx="914400" cy="210380"/>
          </a:xfrm>
          <a:prstGeom prst="roundRect">
            <a:avLst>
              <a:gd name="adj" fmla="val 16667"/>
            </a:avLst>
          </a:prstGeom>
          <a:solidFill>
            <a:schemeClr val="tx2">
              <a:lumMod val="5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63" name="Shape 20">
            <a:extLst>
              <a:ext uri="{FF2B5EF4-FFF2-40B4-BE49-F238E27FC236}">
                <a16:creationId xmlns:a16="http://schemas.microsoft.com/office/drawing/2014/main" id="{C723BFBE-597C-C148-B4EE-0B351E625EBF}"/>
              </a:ext>
            </a:extLst>
          </p:cNvPr>
          <p:cNvSpPr/>
          <p:nvPr/>
        </p:nvSpPr>
        <p:spPr>
          <a:xfrm>
            <a:off x="6952853" y="4078131"/>
            <a:ext cx="1348159"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4" name="Shape 21">
            <a:extLst>
              <a:ext uri="{FF2B5EF4-FFF2-40B4-BE49-F238E27FC236}">
                <a16:creationId xmlns:a16="http://schemas.microsoft.com/office/drawing/2014/main" id="{459828E7-2CC3-6F4D-BD52-9614E667051F}"/>
              </a:ext>
            </a:extLst>
          </p:cNvPr>
          <p:cNvSpPr/>
          <p:nvPr/>
        </p:nvSpPr>
        <p:spPr>
          <a:xfrm>
            <a:off x="2311550" y="5363787"/>
            <a:ext cx="914400"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5" name="Shape 22">
            <a:extLst>
              <a:ext uri="{FF2B5EF4-FFF2-40B4-BE49-F238E27FC236}">
                <a16:creationId xmlns:a16="http://schemas.microsoft.com/office/drawing/2014/main" id="{2B9C6CAC-98FE-994E-8916-59210B1EED82}"/>
              </a:ext>
            </a:extLst>
          </p:cNvPr>
          <p:cNvSpPr/>
          <p:nvPr/>
        </p:nvSpPr>
        <p:spPr>
          <a:xfrm>
            <a:off x="6367027" y="4346950"/>
            <a:ext cx="2761854"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67" name="Shape 23">
            <a:extLst>
              <a:ext uri="{FF2B5EF4-FFF2-40B4-BE49-F238E27FC236}">
                <a16:creationId xmlns:a16="http://schemas.microsoft.com/office/drawing/2014/main" id="{15CFE7B0-3BE6-6142-B2B0-86013E67D546}"/>
              </a:ext>
            </a:extLst>
          </p:cNvPr>
          <p:cNvSpPr/>
          <p:nvPr/>
        </p:nvSpPr>
        <p:spPr>
          <a:xfrm>
            <a:off x="2311549" y="4592393"/>
            <a:ext cx="914400"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68" name="Shape 22">
            <a:extLst>
              <a:ext uri="{FF2B5EF4-FFF2-40B4-BE49-F238E27FC236}">
                <a16:creationId xmlns:a16="http://schemas.microsoft.com/office/drawing/2014/main" id="{CCB7AB80-8460-CC4A-9EBD-48F2B8D8DFB2}"/>
              </a:ext>
            </a:extLst>
          </p:cNvPr>
          <p:cNvSpPr/>
          <p:nvPr/>
        </p:nvSpPr>
        <p:spPr>
          <a:xfrm>
            <a:off x="2311550" y="5878049"/>
            <a:ext cx="914400"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chemeClr val="tx1">
                <a:lumMod val="50000"/>
                <a:lumOff val="5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tx2">
                <a:lumMod val="60000"/>
                <a:lumOff val="4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chemeClr val="tx2">
                <a:lumMod val="50000"/>
              </a:schemeClr>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tx2">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991210" y="1096492"/>
            <a:ext cx="1211742"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a:latin typeface="Century Gothic" panose="020B0502020202020204" pitchFamily="34" charset="0"/>
              </a:rPr>
              <a:t>STREAM KEY</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PRODUCT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PRODUCT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721808663"/>
              </p:ext>
            </p:extLst>
          </p:nvPr>
        </p:nvGraphicFramePr>
        <p:xfrm>
          <a:off x="221972" y="1537993"/>
          <a:ext cx="11744062"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050" u="none" strike="noStrike" dirty="0">
                          <a:effectLst/>
                          <a:latin typeface="Century Gothic" panose="020B0502020202020204" pitchFamily="34" charset="0"/>
                        </a:rPr>
                        <a:t>20XX - Q3 </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Q1</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Q2</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a:effectLst/>
                          <a:latin typeface="Century Gothic" panose="020B0502020202020204" pitchFamily="34" charset="0"/>
                        </a:rPr>
                        <a:t>20XX - Q3</a:t>
                      </a:r>
                      <a:endParaRPr lang="en-US" sz="1050" b="0" i="0" u="none" strike="noStrike">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fontAlgn="b"/>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fontAlgn="ctr"/>
                      <a:r>
                        <a:rPr lang="en-US" sz="1000" u="none" strike="noStrike" dirty="0">
                          <a:effectLst/>
                          <a:latin typeface="Century Gothic" panose="020B0502020202020204" pitchFamily="34" charset="0"/>
                        </a:rPr>
                        <a:t>USER EXPERIENCE</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dirty="0">
                          <a:solidFill>
                            <a:srgbClr val="000000"/>
                          </a:solidFill>
                          <a:effectLst/>
                          <a:latin typeface="Century Gothic" panose="020B0502020202020204" pitchFamily="34" charset="0"/>
                        </a:rPr>
                        <a:t>Wireframe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Style Guide Dev</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Surface 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UX Templates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UX Audit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Site 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fontAlgn="ctr"/>
                      <a:r>
                        <a:rPr lang="en-US" sz="1000" u="none" strike="noStrike" dirty="0">
                          <a:effectLst/>
                          <a:latin typeface="Century Gothic" panose="020B0502020202020204" pitchFamily="34" charset="0"/>
                        </a:rPr>
                        <a:t>QUALITY ASSURANCE</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Preview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Quality Assurance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Metrics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Variance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User Accept 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chemeClr val="tx1">
                <a:lumMod val="50000"/>
                <a:lumOff val="5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tx2">
                <a:lumMod val="60000"/>
                <a:lumOff val="4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chemeClr val="tx2">
                <a:lumMod val="50000"/>
              </a:schemeClr>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tx2">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991210" y="1096492"/>
            <a:ext cx="1211742"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a:latin typeface="Century Gothic" panose="020B0502020202020204" pitchFamily="34" charset="0"/>
              </a:rPr>
              <a:t>STREAM KEY</a:t>
            </a:r>
          </a:p>
        </p:txBody>
      </p:sp>
      <p:sp>
        <p:nvSpPr>
          <p:cNvPr id="70" name="Shape 17">
            <a:extLst>
              <a:ext uri="{FF2B5EF4-FFF2-40B4-BE49-F238E27FC236}">
                <a16:creationId xmlns:a16="http://schemas.microsoft.com/office/drawing/2014/main" id="{EC6A7902-9072-1142-B46F-17198A4D1B0C}"/>
              </a:ext>
            </a:extLst>
          </p:cNvPr>
          <p:cNvSpPr/>
          <p:nvPr/>
        </p:nvSpPr>
        <p:spPr>
          <a:xfrm>
            <a:off x="2311153" y="2538315"/>
            <a:ext cx="914400" cy="210380"/>
          </a:xfrm>
          <a:prstGeom prst="roundRect">
            <a:avLst>
              <a:gd name="adj" fmla="val 16667"/>
            </a:avLst>
          </a:prstGeom>
          <a:solidFill>
            <a:schemeClr val="tx2">
              <a:lumMod val="60000"/>
              <a:lumOff val="4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1" name="Shape 18">
            <a:extLst>
              <a:ext uri="{FF2B5EF4-FFF2-40B4-BE49-F238E27FC236}">
                <a16:creationId xmlns:a16="http://schemas.microsoft.com/office/drawing/2014/main" id="{91BEB173-B14C-154D-B16E-21A548D2D7D7}"/>
              </a:ext>
            </a:extLst>
          </p:cNvPr>
          <p:cNvSpPr/>
          <p:nvPr/>
        </p:nvSpPr>
        <p:spPr>
          <a:xfrm>
            <a:off x="2311153" y="2798368"/>
            <a:ext cx="914400" cy="210380"/>
          </a:xfrm>
          <a:prstGeom prst="roundRect">
            <a:avLst>
              <a:gd name="adj" fmla="val 16667"/>
            </a:avLst>
          </a:prstGeom>
          <a:solidFill>
            <a:schemeClr val="tx2">
              <a:lumMod val="5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72" name="Shape 19">
            <a:extLst>
              <a:ext uri="{FF2B5EF4-FFF2-40B4-BE49-F238E27FC236}">
                <a16:creationId xmlns:a16="http://schemas.microsoft.com/office/drawing/2014/main" id="{D63ADE92-07BF-6745-98A7-006E5C321AA5}"/>
              </a:ext>
            </a:extLst>
          </p:cNvPr>
          <p:cNvSpPr/>
          <p:nvPr/>
        </p:nvSpPr>
        <p:spPr>
          <a:xfrm>
            <a:off x="2311153" y="3312631"/>
            <a:ext cx="914400"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3" name="Shape 21">
            <a:extLst>
              <a:ext uri="{FF2B5EF4-FFF2-40B4-BE49-F238E27FC236}">
                <a16:creationId xmlns:a16="http://schemas.microsoft.com/office/drawing/2014/main" id="{05AB6692-C1F4-B24F-904B-7D192CD26E2D}"/>
              </a:ext>
            </a:extLst>
          </p:cNvPr>
          <p:cNvSpPr/>
          <p:nvPr/>
        </p:nvSpPr>
        <p:spPr>
          <a:xfrm>
            <a:off x="2311153" y="3052577"/>
            <a:ext cx="914400"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4" name="Shape 23">
            <a:extLst>
              <a:ext uri="{FF2B5EF4-FFF2-40B4-BE49-F238E27FC236}">
                <a16:creationId xmlns:a16="http://schemas.microsoft.com/office/drawing/2014/main" id="{99E5773D-5AA7-0642-A82D-C4ABDC605014}"/>
              </a:ext>
            </a:extLst>
          </p:cNvPr>
          <p:cNvSpPr/>
          <p:nvPr/>
        </p:nvSpPr>
        <p:spPr>
          <a:xfrm>
            <a:off x="2311153" y="2281184"/>
            <a:ext cx="914400" cy="210380"/>
          </a:xfrm>
          <a:prstGeom prst="roundRect">
            <a:avLst>
              <a:gd name="adj" fmla="val 16667"/>
            </a:avLst>
          </a:prstGeom>
          <a:solidFill>
            <a:schemeClr val="tx2">
              <a:lumMod val="40000"/>
              <a:lumOff val="6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5" name="Shape 22">
            <a:extLst>
              <a:ext uri="{FF2B5EF4-FFF2-40B4-BE49-F238E27FC236}">
                <a16:creationId xmlns:a16="http://schemas.microsoft.com/office/drawing/2014/main" id="{5B040849-91BA-4C47-92F8-E3942C6DAE8D}"/>
              </a:ext>
            </a:extLst>
          </p:cNvPr>
          <p:cNvSpPr/>
          <p:nvPr/>
        </p:nvSpPr>
        <p:spPr>
          <a:xfrm>
            <a:off x="2311153" y="3566840"/>
            <a:ext cx="914400"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76" name="Shape 17">
            <a:extLst>
              <a:ext uri="{FF2B5EF4-FFF2-40B4-BE49-F238E27FC236}">
                <a16:creationId xmlns:a16="http://schemas.microsoft.com/office/drawing/2014/main" id="{04C3B766-618D-D64B-9B41-4670D0321B4B}"/>
              </a:ext>
            </a:extLst>
          </p:cNvPr>
          <p:cNvSpPr/>
          <p:nvPr/>
        </p:nvSpPr>
        <p:spPr>
          <a:xfrm>
            <a:off x="2311153" y="4081102"/>
            <a:ext cx="914400" cy="210380"/>
          </a:xfrm>
          <a:prstGeom prst="roundRect">
            <a:avLst>
              <a:gd name="adj" fmla="val 16667"/>
            </a:avLst>
          </a:prstGeom>
          <a:solidFill>
            <a:schemeClr val="tx1">
              <a:lumMod val="50000"/>
              <a:lumOff val="5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7" name="Shape 18">
            <a:extLst>
              <a:ext uri="{FF2B5EF4-FFF2-40B4-BE49-F238E27FC236}">
                <a16:creationId xmlns:a16="http://schemas.microsoft.com/office/drawing/2014/main" id="{9D7FC776-E7FA-9F42-BDE7-954E471C0B32}"/>
              </a:ext>
            </a:extLst>
          </p:cNvPr>
          <p:cNvSpPr/>
          <p:nvPr/>
        </p:nvSpPr>
        <p:spPr>
          <a:xfrm>
            <a:off x="2311153" y="4341156"/>
            <a:ext cx="914400"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8" name="Shape 19">
            <a:extLst>
              <a:ext uri="{FF2B5EF4-FFF2-40B4-BE49-F238E27FC236}">
                <a16:creationId xmlns:a16="http://schemas.microsoft.com/office/drawing/2014/main" id="{927E48AE-B570-2141-9CC3-0ED5CF920BBD}"/>
              </a:ext>
            </a:extLst>
          </p:cNvPr>
          <p:cNvSpPr/>
          <p:nvPr/>
        </p:nvSpPr>
        <p:spPr>
          <a:xfrm>
            <a:off x="2311153" y="4855418"/>
            <a:ext cx="914400" cy="210380"/>
          </a:xfrm>
          <a:prstGeom prst="roundRect">
            <a:avLst>
              <a:gd name="adj" fmla="val 16667"/>
            </a:avLst>
          </a:prstGeom>
          <a:solidFill>
            <a:schemeClr val="tx2">
              <a:lumMod val="5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79" name="Shape 21">
            <a:extLst>
              <a:ext uri="{FF2B5EF4-FFF2-40B4-BE49-F238E27FC236}">
                <a16:creationId xmlns:a16="http://schemas.microsoft.com/office/drawing/2014/main" id="{3AA61EC1-5A8B-6049-8AF3-252521BE1972}"/>
              </a:ext>
            </a:extLst>
          </p:cNvPr>
          <p:cNvSpPr/>
          <p:nvPr/>
        </p:nvSpPr>
        <p:spPr>
          <a:xfrm>
            <a:off x="2311153" y="4595365"/>
            <a:ext cx="914400"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80" name="Shape 23">
            <a:extLst>
              <a:ext uri="{FF2B5EF4-FFF2-40B4-BE49-F238E27FC236}">
                <a16:creationId xmlns:a16="http://schemas.microsoft.com/office/drawing/2014/main" id="{E9FA7DA7-B522-1942-90D7-4059014EBB27}"/>
              </a:ext>
            </a:extLst>
          </p:cNvPr>
          <p:cNvSpPr/>
          <p:nvPr/>
        </p:nvSpPr>
        <p:spPr>
          <a:xfrm>
            <a:off x="2311153" y="3823971"/>
            <a:ext cx="914400"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
        <p:nvSpPr>
          <p:cNvPr id="81" name="Shape 22">
            <a:extLst>
              <a:ext uri="{FF2B5EF4-FFF2-40B4-BE49-F238E27FC236}">
                <a16:creationId xmlns:a16="http://schemas.microsoft.com/office/drawing/2014/main" id="{C63AECC4-C276-0841-92CE-63559CC6765D}"/>
              </a:ext>
            </a:extLst>
          </p:cNvPr>
          <p:cNvSpPr/>
          <p:nvPr/>
        </p:nvSpPr>
        <p:spPr>
          <a:xfrm>
            <a:off x="2311153" y="5109627"/>
            <a:ext cx="914400" cy="210380"/>
          </a:xfrm>
          <a:prstGeom prst="roundRect">
            <a:avLst>
              <a:gd name="adj" fmla="val 16667"/>
            </a:avLst>
          </a:prstGeom>
          <a:solidFill>
            <a:schemeClr val="tx1">
              <a:lumMod val="50000"/>
              <a:lumOff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83" name="Shape 19">
            <a:extLst>
              <a:ext uri="{FF2B5EF4-FFF2-40B4-BE49-F238E27FC236}">
                <a16:creationId xmlns:a16="http://schemas.microsoft.com/office/drawing/2014/main" id="{1B88CAC1-F466-364C-AD33-93C37402552C}"/>
              </a:ext>
            </a:extLst>
          </p:cNvPr>
          <p:cNvSpPr/>
          <p:nvPr/>
        </p:nvSpPr>
        <p:spPr>
          <a:xfrm>
            <a:off x="2311153" y="5370336"/>
            <a:ext cx="914400" cy="210380"/>
          </a:xfrm>
          <a:prstGeom prst="roundRect">
            <a:avLst>
              <a:gd name="adj" fmla="val 16667"/>
            </a:avLst>
          </a:prstGeom>
          <a:solidFill>
            <a:schemeClr val="tx2">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84" name="Shape 22">
            <a:extLst>
              <a:ext uri="{FF2B5EF4-FFF2-40B4-BE49-F238E27FC236}">
                <a16:creationId xmlns:a16="http://schemas.microsoft.com/office/drawing/2014/main" id="{46F41D01-8820-9441-BBBA-18830EC4BB9D}"/>
              </a:ext>
            </a:extLst>
          </p:cNvPr>
          <p:cNvSpPr/>
          <p:nvPr/>
        </p:nvSpPr>
        <p:spPr>
          <a:xfrm>
            <a:off x="2311153" y="5624545"/>
            <a:ext cx="914400" cy="210380"/>
          </a:xfrm>
          <a:prstGeom prst="roundRect">
            <a:avLst>
              <a:gd name="adj" fmla="val 16667"/>
            </a:avLst>
          </a:prstGeom>
          <a:solidFill>
            <a:schemeClr val="tx2">
              <a:lumMod val="60000"/>
              <a:lumOff val="4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85" name="Shape 23">
            <a:extLst>
              <a:ext uri="{FF2B5EF4-FFF2-40B4-BE49-F238E27FC236}">
                <a16:creationId xmlns:a16="http://schemas.microsoft.com/office/drawing/2014/main" id="{05F3D38A-1AAC-954D-A06C-72C9376C734D}"/>
              </a:ext>
            </a:extLst>
          </p:cNvPr>
          <p:cNvSpPr/>
          <p:nvPr/>
        </p:nvSpPr>
        <p:spPr>
          <a:xfrm>
            <a:off x="2311153" y="5881676"/>
            <a:ext cx="914400" cy="210380"/>
          </a:xfrm>
          <a:prstGeom prst="roundRect">
            <a:avLst>
              <a:gd name="adj" fmla="val 16667"/>
            </a:avLst>
          </a:prstGeom>
          <a:solidFill>
            <a:schemeClr val="tx2">
              <a:lumMod val="5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dirty="0">
                <a:solidFill>
                  <a:schemeClr val="bg1"/>
                </a:solidFill>
                <a:latin typeface="Century Gothic"/>
                <a:ea typeface="Century Gothic"/>
                <a:cs typeface="Century Gothic"/>
                <a:sym typeface="Century Gothic"/>
              </a:rPr>
              <a:t>TEXT</a:t>
            </a:r>
            <a:endParaRPr sz="1400" b="0" dirty="0">
              <a:solidFill>
                <a:schemeClr val="bg1"/>
              </a:solidFill>
            </a:endParaRPr>
          </a:p>
        </p:txBody>
      </p:sp>
    </p:spTree>
    <p:extLst>
      <p:ext uri="{BB962C8B-B14F-4D97-AF65-F5344CB8AC3E}">
        <p14:creationId xmlns:p14="http://schemas.microsoft.com/office/powerpoint/2010/main" val="411194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rum-Product-Roadmap-Template_PowerPoint" id="{CA023635-0FE3-D447-AE5F-B9A7899BC3F3}" vid="{D2EC3121-5B6E-CB43-98C4-78CDB5BFC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IC-Scrum-Product-Roadmap-Template_PowerPoint</Template>
  <TotalTime>7</TotalTime>
  <Words>837</Words>
  <Application>Microsoft Macintosh PowerPoint</Application>
  <PresentationFormat>Widescreen</PresentationFormat>
  <Paragraphs>678</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 Dunlevy</dc:creator>
  <cp:lastModifiedBy>Heather Key</cp:lastModifiedBy>
  <cp:revision>3</cp:revision>
  <dcterms:created xsi:type="dcterms:W3CDTF">2021-09-19T15:44:03Z</dcterms:created>
  <dcterms:modified xsi:type="dcterms:W3CDTF">2023-04-30T21:43:21Z</dcterms:modified>
</cp:coreProperties>
</file>