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95AEF7D-1FDD-4B02-AE7A-58C5A082A343}"/>
    <pc:docChg chg="modSld">
      <pc:chgData name="Bess Dunlevy" userId="dd4b9a8537dbe9d0" providerId="LiveId" clId="{595AEF7D-1FDD-4B02-AE7A-58C5A082A343}" dt="2023-04-16T20:23:29.764" v="4" actId="6549"/>
      <pc:docMkLst>
        <pc:docMk/>
      </pc:docMkLst>
      <pc:sldChg chg="modSp mod">
        <pc:chgData name="Bess Dunlevy" userId="dd4b9a8537dbe9d0" providerId="LiveId" clId="{595AEF7D-1FDD-4B02-AE7A-58C5A082A343}" dt="2023-04-16T20:23:23.902" v="1" actId="20577"/>
        <pc:sldMkLst>
          <pc:docMk/>
          <pc:sldMk cId="1508588292" sldId="342"/>
        </pc:sldMkLst>
        <pc:spChg chg="mod">
          <ac:chgData name="Bess Dunlevy" userId="dd4b9a8537dbe9d0" providerId="LiveId" clId="{595AEF7D-1FDD-4B02-AE7A-58C5A082A343}" dt="2023-04-16T20:23:22.672" v="0" actId="20577"/>
          <ac:spMkLst>
            <pc:docMk/>
            <pc:sldMk cId="1508588292" sldId="342"/>
            <ac:spMk id="33" creationId="{143A449B-AAB7-994A-92CE-8F48E2CA7DF6}"/>
          </ac:spMkLst>
        </pc:spChg>
        <pc:spChg chg="mod">
          <ac:chgData name="Bess Dunlevy" userId="dd4b9a8537dbe9d0" providerId="LiveId" clId="{595AEF7D-1FDD-4B02-AE7A-58C5A082A343}" dt="2023-04-16T20:23:23.902" v="1" actId="20577"/>
          <ac:spMkLst>
            <pc:docMk/>
            <pc:sldMk cId="1508588292" sldId="342"/>
            <ac:spMk id="36" creationId="{C7DC0BFC-32CE-0544-BDE7-E4E8CD4C8E4D}"/>
          </ac:spMkLst>
        </pc:spChg>
      </pc:sldChg>
      <pc:sldChg chg="modSp mod">
        <pc:chgData name="Bess Dunlevy" userId="dd4b9a8537dbe9d0" providerId="LiveId" clId="{595AEF7D-1FDD-4B02-AE7A-58C5A082A343}" dt="2023-04-16T20:23:29.764" v="4" actId="6549"/>
        <pc:sldMkLst>
          <pc:docMk/>
          <pc:sldMk cId="3634812223" sldId="354"/>
        </pc:sldMkLst>
        <pc:spChg chg="mod">
          <ac:chgData name="Bess Dunlevy" userId="dd4b9a8537dbe9d0" providerId="LiveId" clId="{595AEF7D-1FDD-4B02-AE7A-58C5A082A343}" dt="2023-04-16T20:23:26.822" v="2" actId="20577"/>
          <ac:spMkLst>
            <pc:docMk/>
            <pc:sldMk cId="3634812223" sldId="354"/>
            <ac:spMk id="9" creationId="{CB9D49A6-86F7-B744-828A-D7C1D9D15D8C}"/>
          </ac:spMkLst>
        </pc:spChg>
        <pc:graphicFrameChg chg="modGraphic">
          <ac:chgData name="Bess Dunlevy" userId="dd4b9a8537dbe9d0" providerId="LiveId" clId="{595AEF7D-1FDD-4B02-AE7A-58C5A082A343}" dt="2023-04-16T20:23:29.764" v="4" actId="6549"/>
          <ac:graphicFrameMkLst>
            <pc:docMk/>
            <pc:sldMk cId="3634812223" sldId="354"/>
            <ac:graphicFrameMk id="2" creationId="{C1A9E809-F563-AD65-BBE9-E0FA5FD1D88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733&amp;utm_source=integrated-content&amp;utm_campaign=/content/account-planning-templates&amp;utm_medium=Key+Account+Management+Action+Plan+powerpoint+11733&amp;lpa=Key+Account+Management+Action+Plan+powerpoint+1173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KEY ACCOUNT MANAGEMENT ACTION PLAN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216310" y="6477000"/>
            <a:ext cx="1153093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ACCOUNT MANAGEMENT ACTION PLAN TEMPLATE - PRESENTATION</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216310" y="2952518"/>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KEY ACCOUNT MANAGEMENT ACTION PLAN</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216310" y="3714029"/>
            <a:ext cx="1117966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126959" y="6477000"/>
            <a:ext cx="116202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ACCOUNT MANAGEMENT ACTION PLAN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C1A9E809-F563-AD65-BBE9-E0FA5FD1D888}"/>
              </a:ext>
            </a:extLst>
          </p:cNvPr>
          <p:cNvGraphicFramePr>
            <a:graphicFrameLocks noGrp="1"/>
          </p:cNvGraphicFramePr>
          <p:nvPr>
            <p:extLst>
              <p:ext uri="{D42A27DB-BD31-4B8C-83A1-F6EECF244321}">
                <p14:modId xmlns:p14="http://schemas.microsoft.com/office/powerpoint/2010/main" val="295028717"/>
              </p:ext>
            </p:extLst>
          </p:nvPr>
        </p:nvGraphicFramePr>
        <p:xfrm>
          <a:off x="170778" y="162337"/>
          <a:ext cx="11804913" cy="6169636"/>
        </p:xfrm>
        <a:graphic>
          <a:graphicData uri="http://schemas.openxmlformats.org/drawingml/2006/table">
            <a:tbl>
              <a:tblPr firstRow="1" firstCol="1" bandRow="1"/>
              <a:tblGrid>
                <a:gridCol w="1227582">
                  <a:extLst>
                    <a:ext uri="{9D8B030D-6E8A-4147-A177-3AD203B41FA5}">
                      <a16:colId xmlns:a16="http://schemas.microsoft.com/office/drawing/2014/main" val="3766550310"/>
                    </a:ext>
                  </a:extLst>
                </a:gridCol>
                <a:gridCol w="1014265">
                  <a:extLst>
                    <a:ext uri="{9D8B030D-6E8A-4147-A177-3AD203B41FA5}">
                      <a16:colId xmlns:a16="http://schemas.microsoft.com/office/drawing/2014/main" val="779828085"/>
                    </a:ext>
                  </a:extLst>
                </a:gridCol>
                <a:gridCol w="1086711">
                  <a:extLst>
                    <a:ext uri="{9D8B030D-6E8A-4147-A177-3AD203B41FA5}">
                      <a16:colId xmlns:a16="http://schemas.microsoft.com/office/drawing/2014/main" val="1464120727"/>
                    </a:ext>
                  </a:extLst>
                </a:gridCol>
                <a:gridCol w="1392601">
                  <a:extLst>
                    <a:ext uri="{9D8B030D-6E8A-4147-A177-3AD203B41FA5}">
                      <a16:colId xmlns:a16="http://schemas.microsoft.com/office/drawing/2014/main" val="3621230578"/>
                    </a:ext>
                  </a:extLst>
                </a:gridCol>
                <a:gridCol w="1577745">
                  <a:extLst>
                    <a:ext uri="{9D8B030D-6E8A-4147-A177-3AD203B41FA5}">
                      <a16:colId xmlns:a16="http://schemas.microsoft.com/office/drawing/2014/main" val="3026529236"/>
                    </a:ext>
                  </a:extLst>
                </a:gridCol>
                <a:gridCol w="1497247">
                  <a:extLst>
                    <a:ext uri="{9D8B030D-6E8A-4147-A177-3AD203B41FA5}">
                      <a16:colId xmlns:a16="http://schemas.microsoft.com/office/drawing/2014/main" val="1805205960"/>
                    </a:ext>
                  </a:extLst>
                </a:gridCol>
                <a:gridCol w="1400652">
                  <a:extLst>
                    <a:ext uri="{9D8B030D-6E8A-4147-A177-3AD203B41FA5}">
                      <a16:colId xmlns:a16="http://schemas.microsoft.com/office/drawing/2014/main" val="2884158062"/>
                    </a:ext>
                  </a:extLst>
                </a:gridCol>
                <a:gridCol w="1304055">
                  <a:extLst>
                    <a:ext uri="{9D8B030D-6E8A-4147-A177-3AD203B41FA5}">
                      <a16:colId xmlns:a16="http://schemas.microsoft.com/office/drawing/2014/main" val="1764864015"/>
                    </a:ext>
                  </a:extLst>
                </a:gridCol>
                <a:gridCol w="1304055">
                  <a:extLst>
                    <a:ext uri="{9D8B030D-6E8A-4147-A177-3AD203B41FA5}">
                      <a16:colId xmlns:a16="http://schemas.microsoft.com/office/drawing/2014/main" val="3653377855"/>
                    </a:ext>
                  </a:extLst>
                </a:gridCol>
              </a:tblGrid>
              <a:tr h="627921">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KEY CLIENTS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PRIORITY LEVEL</a:t>
                      </a:r>
                      <a:endParaRPr lang="en-US"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ROLE ON PROJECT</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MANAGEMENT OBJECTIVES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NOTEWORTHY AREAS OF INTERESTS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COMMUNICATION PREFERENCES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RELATIONSHIPS AND STRATEGIES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CLIENT RETENTION ACTION PLANS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tc>
                  <a:txBody>
                    <a:bodyPr/>
                    <a:lstStyle/>
                    <a:p>
                      <a:pPr marL="0" marR="0" algn="ctr">
                        <a:lnSpc>
                          <a:spcPct val="107000"/>
                        </a:lnSpc>
                        <a:spcBef>
                          <a:spcPts val="0"/>
                        </a:spcBef>
                        <a:spcAft>
                          <a:spcPts val="0"/>
                        </a:spcAft>
                      </a:pPr>
                      <a:r>
                        <a:rPr lang="en-US" sz="1000" kern="0" dirty="0">
                          <a:solidFill>
                            <a:srgbClr val="2F75B5"/>
                          </a:solidFill>
                          <a:effectLst/>
                          <a:latin typeface="Century Gothic" panose="020B0502020202020204" pitchFamily="34" charset="0"/>
                          <a:ea typeface="Times New Roman" panose="02020603050405020304" pitchFamily="18" charset="0"/>
                          <a:cs typeface="Calibri" panose="020F0502020204030204" pitchFamily="34" charset="0"/>
                        </a:rPr>
                        <a:t>ADDITIONAL NOTES</a:t>
                      </a: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362120623"/>
                  </a:ext>
                </a:extLst>
              </a:tr>
              <a:tr h="586060">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24184364"/>
                  </a:ext>
                </a:extLst>
              </a:tr>
              <a:tr h="638767">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Medium</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8CBAD"/>
                    </a:solidFill>
                  </a:tcPr>
                </a:tc>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098556876"/>
                  </a:ext>
                </a:extLst>
              </a:tr>
              <a:tr h="800528">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25498227"/>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High</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B084"/>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9363257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415227599"/>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683003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237494302"/>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484424657"/>
                  </a:ext>
                </a:extLst>
              </a:tr>
              <a:tr h="586060">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900" kern="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Low</a:t>
                      </a: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CE4D6"/>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marL="0" marR="0" indent="114300">
                        <a:lnSpc>
                          <a:spcPct val="107000"/>
                        </a:lnSpc>
                        <a:spcBef>
                          <a:spcPts val="0"/>
                        </a:spcBef>
                        <a:spcAft>
                          <a:spcPts val="0"/>
                        </a:spcAft>
                      </a:pPr>
                      <a:endParaRPr lang="en-US" sz="9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tc>
                  <a:txBody>
                    <a:bodyPr/>
                    <a:lstStyle/>
                    <a:p>
                      <a:pPr>
                        <a:lnSpc>
                          <a:spcPct val="107000"/>
                        </a:lnSpc>
                      </a:pPr>
                      <a:endParaRPr lang="en-US" sz="900" kern="100" dirty="0">
                        <a:effectLst/>
                        <a:latin typeface="Calibri" panose="020F0502020204030204" pitchFamily="34" charset="0"/>
                        <a:cs typeface="Times New Roman" panose="02020603050405020304" pitchFamily="18" charset="0"/>
                      </a:endParaRPr>
                    </a:p>
                  </a:txBody>
                  <a:tcPr marL="53183" marR="53183"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6319228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3</TotalTime>
  <Words>157</Words>
  <Application>Microsoft Macintosh PowerPoint</Application>
  <PresentationFormat>Widescreen</PresentationFormat>
  <Paragraphs>28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2023-04-16T20:19:51Z</dcterms:created>
  <dcterms:modified xsi:type="dcterms:W3CDTF">2023-05-11T20:57:35Z</dcterms:modified>
</cp:coreProperties>
</file>